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28" r:id="rId3"/>
    <p:sldId id="324" r:id="rId4"/>
    <p:sldId id="325" r:id="rId5"/>
    <p:sldId id="330" r:id="rId6"/>
    <p:sldId id="331" r:id="rId7"/>
    <p:sldId id="332" r:id="rId8"/>
    <p:sldId id="329" r:id="rId9"/>
    <p:sldId id="333" r:id="rId10"/>
    <p:sldId id="334" r:id="rId11"/>
    <p:sldId id="335" r:id="rId12"/>
    <p:sldId id="337"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a:srgbClr val="FF33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15" autoAdjust="0"/>
  </p:normalViewPr>
  <p:slideViewPr>
    <p:cSldViewPr>
      <p:cViewPr varScale="1">
        <p:scale>
          <a:sx n="66" d="100"/>
          <a:sy n="66"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9FA4999E-7AB0-4288-97B8-EF0538213F8E}" type="datetimeFigureOut">
              <a:rPr lang="en-US"/>
              <a:pPr>
                <a:defRPr/>
              </a:pPr>
              <a:t>1/27/2014</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36D9168E-6DF3-49FD-B78A-6ECCE33A192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9A10C46-2F93-4CD5-85F4-A518F05EA724}" type="datetimeFigureOut">
              <a:rPr lang="en-US"/>
              <a:pPr>
                <a:defRPr/>
              </a:pPr>
              <a:t>1/27/2014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3C51518-49DA-48AF-B483-9C6BD25A1924}" type="slidenum">
              <a:rPr lang="en-US"/>
              <a:pPr>
                <a:defRPr/>
              </a:pPr>
              <a:t>‹#›</a:t>
            </a:fld>
            <a:endParaRPr lang="en-US"/>
          </a:p>
        </p:txBody>
      </p:sp>
    </p:spTree>
  </p:cSld>
  <p:clrMapOvr>
    <a:masterClrMapping/>
  </p:clrMapOvr>
  <p:transition spd="slow">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A8D8566-CBEE-4367-8E40-E06F7F48AE7E}" type="datetimeFigureOut">
              <a:rPr lang="en-US"/>
              <a:pPr>
                <a:defRPr/>
              </a:pPr>
              <a:t>1/27/2014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5F55A3C-F867-4337-8AB0-6CE03FA4AA71}" type="slidenum">
              <a:rPr lang="en-US"/>
              <a:pPr>
                <a:defRPr/>
              </a:pPr>
              <a:t>‹#›</a:t>
            </a:fld>
            <a:endParaRPr lang="en-US"/>
          </a:p>
        </p:txBody>
      </p:sp>
    </p:spTree>
  </p:cSld>
  <p:clrMapOvr>
    <a:masterClrMapping/>
  </p:clrMapOvr>
  <p:transition spd="slow">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C7336C5-062B-4633-AF3B-F91B3431A999}" type="datetimeFigureOut">
              <a:rPr lang="en-US"/>
              <a:pPr>
                <a:defRPr/>
              </a:pPr>
              <a:t>1/27/2014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86503C7-B6C5-4C7C-A63F-3992E0F0DDDD}" type="slidenum">
              <a:rPr lang="en-US"/>
              <a:pPr>
                <a:defRPr/>
              </a:pPr>
              <a:t>‹#›</a:t>
            </a:fld>
            <a:endParaRPr lang="en-US"/>
          </a:p>
        </p:txBody>
      </p:sp>
      <p:pic>
        <p:nvPicPr>
          <p:cNvPr id="7" name="Picture 7"/>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spd="slow">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89D973C-7BFE-4301-8BD2-185765CE552E}" type="datetimeFigureOut">
              <a:rPr lang="en-US"/>
              <a:pPr>
                <a:defRPr/>
              </a:pPr>
              <a:t>1/27/2014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BD56F7-FA51-416F-AD5A-ADA1A1CAEAB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68849A2-E646-4508-A31B-3F9C87D85C48}" type="datetimeFigureOut">
              <a:rPr lang="en-US"/>
              <a:pPr>
                <a:defRPr/>
              </a:pPr>
              <a:t>1/27/2014</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9157899-833B-44A8-A2E2-A323CEEDD017}" type="slidenum">
              <a:rPr lang="en-US"/>
              <a:pPr>
                <a:defRPr/>
              </a:pPr>
              <a:t>‹#›</a:t>
            </a:fld>
            <a:endParaRPr lang="en-US"/>
          </a:p>
        </p:txBody>
      </p:sp>
    </p:spTree>
  </p:cSld>
  <p:clrMapOvr>
    <a:masterClrMapping/>
  </p:clrMapOvr>
  <p:transition spd="slow">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2CEA3E07-53FC-4BB7-A175-6260F6AA7A1D}" type="datetimeFigureOut">
              <a:rPr lang="en-US"/>
              <a:pPr>
                <a:defRPr/>
              </a:pPr>
              <a:t>1/27/2014</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9B585BA5-7638-4D14-80E4-095C8B8A6E1A}" type="slidenum">
              <a:rPr lang="en-US"/>
              <a:pPr>
                <a:defRPr/>
              </a:pPr>
              <a:t>‹#›</a:t>
            </a:fld>
            <a:endParaRPr lang="en-US"/>
          </a:p>
        </p:txBody>
      </p:sp>
    </p:spTree>
  </p:cSld>
  <p:clrMapOvr>
    <a:masterClrMapping/>
  </p:clrMapOvr>
  <p:transition spd="slow">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57CE4CFD-12DD-4042-B3EC-E93A8B91509D}" type="datetimeFigureOut">
              <a:rPr lang="en-US"/>
              <a:pPr>
                <a:defRPr/>
              </a:pPr>
              <a:t>1/27/2014</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7DF187EC-C313-4F39-9B86-BA290C408C7B}" type="slidenum">
              <a:rPr lang="en-US"/>
              <a:pPr>
                <a:defRPr/>
              </a:pPr>
              <a:t>‹#›</a:t>
            </a:fld>
            <a:endParaRPr lang="en-US"/>
          </a:p>
        </p:txBody>
      </p:sp>
    </p:spTree>
  </p:cSld>
  <p:clrMapOvr>
    <a:masterClrMapping/>
  </p:clrMapOvr>
  <p:transition spd="slow">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70FCCB8-82B7-4AAD-A36A-B190692619E9}" type="datetimeFigureOut">
              <a:rPr lang="en-US"/>
              <a:pPr>
                <a:defRPr/>
              </a:pPr>
              <a:t>1/27/2014</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2FE23598-51B7-4608-8C42-18025CF465FF}" type="slidenum">
              <a:rPr lang="en-US"/>
              <a:pPr>
                <a:defRPr/>
              </a:pPr>
              <a:t>‹#›</a:t>
            </a:fld>
            <a:endParaRPr lang="en-US"/>
          </a:p>
        </p:txBody>
      </p:sp>
    </p:spTree>
  </p:cSld>
  <p:clrMapOvr>
    <a:masterClrMapping/>
  </p:clrMapOvr>
  <p:transition spd="slow">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FEF0948-2B77-4A01-872A-65097751B31D}" type="datetimeFigureOut">
              <a:rPr lang="en-US"/>
              <a:pPr>
                <a:defRPr/>
              </a:pPr>
              <a:t>1/27/2014</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3F41F45-72C6-45F7-90EB-65FCE62E94CA}" type="slidenum">
              <a:rPr lang="en-US"/>
              <a:pPr>
                <a:defRPr/>
              </a:pPr>
              <a:t>‹#›</a:t>
            </a:fld>
            <a:endParaRPr lang="en-US"/>
          </a:p>
        </p:txBody>
      </p:sp>
    </p:spTree>
  </p:cSld>
  <p:clrMapOvr>
    <a:masterClrMapping/>
  </p:clrMapOvr>
  <p:transition spd="slow">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01D826B-E406-4A3C-9C8E-C46A14653959}" type="datetimeFigureOut">
              <a:rPr lang="en-US"/>
              <a:pPr>
                <a:defRPr/>
              </a:pPr>
              <a:t>1/27/2014</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0BCBA90-D47D-4084-A30E-BE0ED60C8B7D}" type="slidenum">
              <a:rPr lang="en-US"/>
              <a:pPr>
                <a:defRPr/>
              </a:pPr>
              <a:t>‹#›</a:t>
            </a:fld>
            <a:endParaRPr lang="en-US"/>
          </a:p>
        </p:txBody>
      </p:sp>
    </p:spTree>
  </p:cSld>
  <p:clrMapOvr>
    <a:masterClrMapping/>
  </p:clrMapOvr>
  <p:transition spd="slow">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64B85D86-EA59-411F-A1EE-829BCC1A0D44}" type="datetimeFigureOut">
              <a:rPr lang="en-US"/>
              <a:pPr>
                <a:defRPr/>
              </a:pPr>
              <a:t>1/27/2014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7F93BBAB-7901-4CAC-9999-82DBD87C3B49}"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81" r:id="rId1"/>
    <p:sldLayoutId id="2147483773" r:id="rId2"/>
    <p:sldLayoutId id="2147483782" r:id="rId3"/>
    <p:sldLayoutId id="2147483774" r:id="rId4"/>
    <p:sldLayoutId id="2147483775" r:id="rId5"/>
    <p:sldLayoutId id="2147483776" r:id="rId6"/>
    <p:sldLayoutId id="2147483777" r:id="rId7"/>
    <p:sldLayoutId id="2147483778" r:id="rId8"/>
    <p:sldLayoutId id="2147483783" r:id="rId9"/>
    <p:sldLayoutId id="2147483779" r:id="rId10"/>
    <p:sldLayoutId id="2147483780" r:id="rId11"/>
  </p:sldLayoutIdLst>
  <p:transition spd="slow">
    <p:wheel spokes="8"/>
  </p:transition>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447800"/>
          </a:xfrm>
        </p:spPr>
        <p:txBody>
          <a:bodyPr/>
          <a:lstStyle/>
          <a:p>
            <a:pPr algn="ctr"/>
            <a:r>
              <a:rPr lang="fa-IR" dirty="0" smtClean="0">
                <a:solidFill>
                  <a:srgbClr val="0000FF"/>
                </a:solidFill>
                <a:cs typeface="B Titr" pitchFamily="2" charset="-78"/>
              </a:rPr>
              <a:t/>
            </a:r>
            <a:br>
              <a:rPr lang="fa-IR" dirty="0" smtClean="0">
                <a:solidFill>
                  <a:srgbClr val="0000FF"/>
                </a:solidFill>
                <a:cs typeface="B Titr" pitchFamily="2" charset="-78"/>
              </a:rPr>
            </a:br>
            <a:r>
              <a:rPr lang="fa-IR" dirty="0" smtClean="0">
                <a:solidFill>
                  <a:srgbClr val="0000FF"/>
                </a:solidFill>
                <a:cs typeface="B Titr" pitchFamily="2" charset="-78"/>
              </a:rPr>
              <a:t>اصول بهداشت محیط</a:t>
            </a:r>
            <a:endParaRPr lang="fa-IR" dirty="0">
              <a:solidFill>
                <a:srgbClr val="0000FF"/>
              </a:solidFill>
              <a:cs typeface="B Titr" pitchFamily="2" charset="-78"/>
            </a:endParaRPr>
          </a:p>
        </p:txBody>
      </p:sp>
      <p:sp>
        <p:nvSpPr>
          <p:cNvPr id="3" name="Content Placeholder 2"/>
          <p:cNvSpPr>
            <a:spLocks noGrp="1"/>
          </p:cNvSpPr>
          <p:nvPr>
            <p:ph idx="1"/>
          </p:nvPr>
        </p:nvSpPr>
        <p:spPr/>
        <p:txBody>
          <a:bodyPr/>
          <a:lstStyle/>
          <a:p>
            <a:endParaRPr lang="fa-IR" dirty="0"/>
          </a:p>
        </p:txBody>
      </p:sp>
    </p:spTree>
  </p:cSld>
  <p:clrMapOvr>
    <a:masterClrMapping/>
  </p:clrMapOvr>
  <p:transition spd="slow">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pPr algn="ctr" rtl="1"/>
            <a:r>
              <a:rPr lang="fa-IR" sz="4800" dirty="0" smtClean="0">
                <a:solidFill>
                  <a:srgbClr val="0000FF"/>
                </a:solidFill>
                <a:cs typeface="B Titr" pitchFamily="2" charset="-78"/>
              </a:rPr>
              <a:t>ويژگي آب سطحي</a:t>
            </a:r>
            <a:endParaRPr lang="fa-IR" sz="4800" dirty="0">
              <a:solidFill>
                <a:srgbClr val="0000FF"/>
              </a:solidFill>
              <a:cs typeface="B Titr" pitchFamily="2" charset="-78"/>
            </a:endParaRPr>
          </a:p>
        </p:txBody>
      </p:sp>
      <p:sp>
        <p:nvSpPr>
          <p:cNvPr id="3" name="Content Placeholder 2"/>
          <p:cNvSpPr>
            <a:spLocks noGrp="1"/>
          </p:cNvSpPr>
          <p:nvPr>
            <p:ph idx="1"/>
          </p:nvPr>
        </p:nvSpPr>
        <p:spPr>
          <a:xfrm>
            <a:off x="457200" y="1295401"/>
            <a:ext cx="8229600" cy="5029200"/>
          </a:xfrm>
        </p:spPr>
        <p:txBody>
          <a:bodyPr/>
          <a:lstStyle/>
          <a:p>
            <a:pPr algn="r" rtl="1" eaLnBrk="1" hangingPunct="1">
              <a:lnSpc>
                <a:spcPct val="150000"/>
              </a:lnSpc>
              <a:buFont typeface="Wingdings" pitchFamily="2" charset="2"/>
              <a:buChar char="v"/>
            </a:pPr>
            <a:r>
              <a:rPr lang="fa-IR" sz="2800" b="1" dirty="0" smtClean="0">
                <a:cs typeface="B Titr" pitchFamily="2" charset="-78"/>
              </a:rPr>
              <a:t>زلال</a:t>
            </a:r>
          </a:p>
          <a:p>
            <a:pPr algn="r" rtl="1" eaLnBrk="1" hangingPunct="1">
              <a:lnSpc>
                <a:spcPct val="150000"/>
              </a:lnSpc>
              <a:buFont typeface="Wingdings" pitchFamily="2" charset="2"/>
              <a:buChar char="v"/>
            </a:pPr>
            <a:endParaRPr lang="fa-IR" sz="2800" b="1" dirty="0" smtClean="0">
              <a:cs typeface="B Titr" pitchFamily="2" charset="-78"/>
            </a:endParaRPr>
          </a:p>
          <a:p>
            <a:pPr algn="r" rtl="1" eaLnBrk="1" hangingPunct="1">
              <a:lnSpc>
                <a:spcPct val="150000"/>
              </a:lnSpc>
              <a:buFont typeface="Wingdings" pitchFamily="2" charset="2"/>
              <a:buChar char="v"/>
            </a:pPr>
            <a:r>
              <a:rPr lang="fa-IR" sz="2800" b="1" dirty="0" smtClean="0">
                <a:cs typeface="B Titr" pitchFamily="2" charset="-78"/>
              </a:rPr>
              <a:t>آلوده به ميکروارگانيسم </a:t>
            </a:r>
          </a:p>
          <a:p>
            <a:pPr algn="r" rtl="1" eaLnBrk="1" hangingPunct="1">
              <a:lnSpc>
                <a:spcPct val="150000"/>
              </a:lnSpc>
              <a:buFont typeface="Wingdings" pitchFamily="2" charset="2"/>
              <a:buChar char="v"/>
            </a:pPr>
            <a:endParaRPr lang="fa-IR" sz="2800" b="1" dirty="0" smtClean="0">
              <a:cs typeface="B Titr" pitchFamily="2" charset="-78"/>
            </a:endParaRPr>
          </a:p>
          <a:p>
            <a:pPr algn="r" rtl="1" eaLnBrk="1" hangingPunct="1">
              <a:lnSpc>
                <a:spcPct val="150000"/>
              </a:lnSpc>
              <a:buFont typeface="Wingdings" pitchFamily="2" charset="2"/>
              <a:buChar char="v"/>
            </a:pPr>
            <a:r>
              <a:rPr lang="fa-IR" sz="2800" b="1" dirty="0" smtClean="0">
                <a:cs typeface="B Titr" pitchFamily="2" charset="-78"/>
              </a:rPr>
              <a:t>حاوي نيترات، فسفات،دترجنت و فلزات سنگين</a:t>
            </a:r>
          </a:p>
          <a:p>
            <a:pPr algn="r" rtl="1" eaLnBrk="1" hangingPunct="1">
              <a:lnSpc>
                <a:spcPct val="150000"/>
              </a:lnSpc>
              <a:buNone/>
            </a:pPr>
            <a:endParaRPr lang="fa-IR" sz="2800" b="1" dirty="0" smtClean="0">
              <a:cs typeface="B Titr" pitchFamily="2" charset="-78"/>
            </a:endParaRPr>
          </a:p>
          <a:p>
            <a:pPr algn="r" rtl="1" eaLnBrk="1" hangingPunct="1">
              <a:lnSpc>
                <a:spcPct val="150000"/>
              </a:lnSpc>
              <a:buFont typeface="Wingdings" pitchFamily="2" charset="2"/>
              <a:buChar char="v"/>
            </a:pPr>
            <a:r>
              <a:rPr lang="en-US" sz="2800" b="1" dirty="0" smtClean="0">
                <a:cs typeface="B Titr" pitchFamily="2" charset="-78"/>
              </a:rPr>
              <a:t>pH</a:t>
            </a:r>
            <a:r>
              <a:rPr lang="fa-IR" sz="2800" b="1" dirty="0" smtClean="0">
                <a:cs typeface="B Titr" pitchFamily="2" charset="-78"/>
              </a:rPr>
              <a:t> حدود 8-7 </a:t>
            </a:r>
          </a:p>
          <a:p>
            <a:pPr algn="r" rtl="1">
              <a:buNone/>
            </a:pPr>
            <a:endParaRPr lang="fa-IR" dirty="0"/>
          </a:p>
        </p:txBody>
      </p:sp>
    </p:spTree>
  </p:cSld>
  <p:clrMapOvr>
    <a:masterClrMapping/>
  </p:clrMapOvr>
  <p:transition spd="slow">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lstStyle/>
          <a:p>
            <a:pPr algn="ctr" rtl="1"/>
            <a:r>
              <a:rPr lang="fa-IR" sz="5400" dirty="0" smtClean="0">
                <a:solidFill>
                  <a:srgbClr val="0000FF"/>
                </a:solidFill>
                <a:cs typeface="B Titr" pitchFamily="2" charset="-78"/>
              </a:rPr>
              <a:t>ويژگي آب زيرزميني</a:t>
            </a:r>
            <a:endParaRPr lang="fa-IR" dirty="0">
              <a:solidFill>
                <a:srgbClr val="0000FF"/>
              </a:solidFill>
              <a:cs typeface="B Titr" pitchFamily="2" charset="-78"/>
            </a:endParaRPr>
          </a:p>
        </p:txBody>
      </p:sp>
      <p:sp>
        <p:nvSpPr>
          <p:cNvPr id="3" name="Content Placeholder 2"/>
          <p:cNvSpPr>
            <a:spLocks noGrp="1"/>
          </p:cNvSpPr>
          <p:nvPr>
            <p:ph idx="1"/>
          </p:nvPr>
        </p:nvSpPr>
        <p:spPr>
          <a:xfrm>
            <a:off x="457200" y="1371600"/>
            <a:ext cx="8229600" cy="4953000"/>
          </a:xfrm>
        </p:spPr>
        <p:txBody>
          <a:bodyPr/>
          <a:lstStyle/>
          <a:p>
            <a:pPr algn="r" rtl="1" eaLnBrk="1" hangingPunct="1">
              <a:lnSpc>
                <a:spcPct val="200000"/>
              </a:lnSpc>
              <a:buFont typeface="Wingdings" pitchFamily="2" charset="2"/>
              <a:buChar char="v"/>
            </a:pPr>
            <a:r>
              <a:rPr lang="fa-IR" sz="2800" b="1" dirty="0" smtClean="0">
                <a:cs typeface="B Titr" pitchFamily="2" charset="-78"/>
              </a:rPr>
              <a:t>عاري از ميکروارگانيسم</a:t>
            </a:r>
          </a:p>
          <a:p>
            <a:pPr algn="r" rtl="1" eaLnBrk="1" hangingPunct="1">
              <a:lnSpc>
                <a:spcPct val="200000"/>
              </a:lnSpc>
              <a:buFont typeface="Wingdings" pitchFamily="2" charset="2"/>
              <a:buChar char="v"/>
            </a:pPr>
            <a:r>
              <a:rPr lang="en-US" sz="2800" b="1" dirty="0" smtClean="0">
                <a:cs typeface="B Titr" pitchFamily="2" charset="-78"/>
              </a:rPr>
              <a:t>CO</a:t>
            </a:r>
            <a:r>
              <a:rPr lang="en-US" sz="2800" b="1" baseline="-25000" dirty="0" smtClean="0">
                <a:cs typeface="B Titr" pitchFamily="2" charset="-78"/>
              </a:rPr>
              <a:t>2</a:t>
            </a:r>
            <a:r>
              <a:rPr lang="fa-IR" sz="2800" b="1" dirty="0" smtClean="0">
                <a:cs typeface="B Titr" pitchFamily="2" charset="-78"/>
              </a:rPr>
              <a:t> زياد</a:t>
            </a:r>
          </a:p>
          <a:p>
            <a:pPr algn="r" rtl="1" eaLnBrk="1" hangingPunct="1">
              <a:lnSpc>
                <a:spcPct val="200000"/>
              </a:lnSpc>
              <a:buFont typeface="Wingdings" pitchFamily="2" charset="2"/>
              <a:buChar char="v"/>
            </a:pPr>
            <a:r>
              <a:rPr lang="fa-IR" sz="2800" b="1" dirty="0" smtClean="0">
                <a:cs typeface="B Titr" pitchFamily="2" charset="-78"/>
              </a:rPr>
              <a:t>حاوي آهن و منگنز</a:t>
            </a:r>
          </a:p>
          <a:p>
            <a:pPr algn="r" rtl="1" eaLnBrk="1" hangingPunct="1">
              <a:lnSpc>
                <a:spcPct val="200000"/>
              </a:lnSpc>
              <a:buFont typeface="Wingdings" pitchFamily="2" charset="2"/>
              <a:buChar char="v"/>
            </a:pPr>
            <a:r>
              <a:rPr lang="fa-IR" sz="2800" b="1" dirty="0" smtClean="0">
                <a:cs typeface="B Titr" pitchFamily="2" charset="-78"/>
              </a:rPr>
              <a:t>سختي زياد</a:t>
            </a:r>
          </a:p>
          <a:p>
            <a:pPr algn="r" rtl="1" eaLnBrk="1" hangingPunct="1">
              <a:lnSpc>
                <a:spcPct val="200000"/>
              </a:lnSpc>
              <a:buFont typeface="Wingdings" pitchFamily="2" charset="2"/>
              <a:buChar char="v"/>
            </a:pPr>
            <a:r>
              <a:rPr lang="fa-IR" sz="2800" b="1" dirty="0" smtClean="0">
                <a:cs typeface="B Titr" pitchFamily="2" charset="-78"/>
              </a:rPr>
              <a:t>املاح زياد</a:t>
            </a:r>
          </a:p>
          <a:p>
            <a:pPr algn="r" rtl="1">
              <a:buNone/>
            </a:pPr>
            <a:endParaRPr lang="fa-IR" dirty="0"/>
          </a:p>
        </p:txBody>
      </p:sp>
    </p:spTree>
  </p:cSld>
  <p:clrMapOvr>
    <a:masterClrMapping/>
  </p:clrMapOvr>
  <p:transition spd="slow">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304800"/>
            <a:ext cx="8229600" cy="609600"/>
          </a:xfrm>
        </p:spPr>
        <p:txBody>
          <a:bodyPr/>
          <a:lstStyle/>
          <a:p>
            <a:pPr algn="ctr" eaLnBrk="1" hangingPunct="1"/>
            <a:r>
              <a:rPr lang="ar-SA" sz="3200" b="1" dirty="0" smtClean="0">
                <a:solidFill>
                  <a:srgbClr val="0000FF"/>
                </a:solidFill>
                <a:cs typeface="B Titr" pitchFamily="2" charset="-78"/>
              </a:rPr>
              <a:t>مقايسه كيفيت آب سطح</a:t>
            </a:r>
            <a:r>
              <a:rPr lang="fa-IR" sz="3200" b="1" dirty="0" smtClean="0">
                <a:solidFill>
                  <a:srgbClr val="0000FF"/>
                </a:solidFill>
                <a:cs typeface="B Titr" pitchFamily="2" charset="-78"/>
              </a:rPr>
              <a:t>ي</a:t>
            </a:r>
            <a:r>
              <a:rPr lang="ar-SA" sz="3200" b="1" dirty="0" smtClean="0">
                <a:solidFill>
                  <a:srgbClr val="0000FF"/>
                </a:solidFill>
                <a:cs typeface="B Titr" pitchFamily="2" charset="-78"/>
              </a:rPr>
              <a:t> و زيرزمين</a:t>
            </a:r>
            <a:r>
              <a:rPr lang="fa-IR" sz="3200" b="1" dirty="0" smtClean="0">
                <a:solidFill>
                  <a:srgbClr val="0000FF"/>
                </a:solidFill>
                <a:cs typeface="B Titr" pitchFamily="2" charset="-78"/>
              </a:rPr>
              <a:t>ي</a:t>
            </a:r>
            <a:endParaRPr lang="fa-IR" sz="3200" dirty="0" smtClean="0">
              <a:solidFill>
                <a:srgbClr val="0000FF"/>
              </a:solidFill>
              <a:cs typeface="B Titr" pitchFamily="2" charset="-78"/>
            </a:endParaRPr>
          </a:p>
        </p:txBody>
      </p:sp>
      <p:graphicFrame>
        <p:nvGraphicFramePr>
          <p:cNvPr id="6" name="Content Placeholder 5"/>
          <p:cNvGraphicFramePr>
            <a:graphicFrameLocks noGrp="1"/>
          </p:cNvGraphicFramePr>
          <p:nvPr>
            <p:ph idx="1"/>
          </p:nvPr>
        </p:nvGraphicFramePr>
        <p:xfrm>
          <a:off x="1" y="1066800"/>
          <a:ext cx="9035142" cy="5410200"/>
        </p:xfrm>
        <a:graphic>
          <a:graphicData uri="http://schemas.openxmlformats.org/drawingml/2006/table">
            <a:tbl>
              <a:tblPr rtl="1" firstRow="1" bandRow="1">
                <a:tableStyleId>{69CF1AB2-1976-4502-BF36-3FF5EA218861}</a:tableStyleId>
              </a:tblPr>
              <a:tblGrid>
                <a:gridCol w="1197432"/>
                <a:gridCol w="1306285"/>
                <a:gridCol w="1306285"/>
                <a:gridCol w="1306285"/>
                <a:gridCol w="1306285"/>
                <a:gridCol w="1306285"/>
                <a:gridCol w="1306285"/>
              </a:tblGrid>
              <a:tr h="1803400">
                <a:tc>
                  <a:txBody>
                    <a:bodyPr/>
                    <a:lstStyle/>
                    <a:p>
                      <a:pPr marL="0" marR="0" algn="justLow" rtl="1">
                        <a:spcBef>
                          <a:spcPts val="0"/>
                        </a:spcBef>
                        <a:spcAft>
                          <a:spcPts val="0"/>
                        </a:spcAft>
                      </a:pPr>
                      <a:r>
                        <a:rPr lang="fa-IR" sz="2400" dirty="0">
                          <a:cs typeface="B Nazanin" pitchFamily="2" charset="-78"/>
                        </a:rPr>
                        <a:t>منبع آب</a:t>
                      </a:r>
                      <a:endParaRPr lang="en-US" sz="2400"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کدورت</a:t>
                      </a:r>
                      <a:endParaRPr lang="en-US" sz="2400"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en-US" sz="2400" dirty="0">
                          <a:cs typeface="B Nazanin" pitchFamily="2" charset="-78"/>
                        </a:rPr>
                        <a:t>DO</a:t>
                      </a:r>
                      <a:endParaRPr lang="en-US" sz="2400" b="1"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کيفيت</a:t>
                      </a:r>
                      <a:endParaRPr lang="en-US" sz="2400"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سختي</a:t>
                      </a:r>
                      <a:endParaRPr lang="en-US" sz="2400"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بار ميکروبي</a:t>
                      </a:r>
                      <a:endParaRPr lang="en-US" sz="2400"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طعم وبو</a:t>
                      </a:r>
                      <a:endParaRPr lang="en-US" sz="2400" dirty="0">
                        <a:solidFill>
                          <a:srgbClr val="FF0000"/>
                        </a:solidFill>
                        <a:latin typeface="Times New Roman"/>
                        <a:ea typeface="Times New Roman"/>
                        <a:cs typeface="B Nazanin" pitchFamily="2" charset="-78"/>
                      </a:endParaRPr>
                    </a:p>
                  </a:txBody>
                  <a:tcPr marL="49726" marR="49726" marT="0" marB="0" anchor="ctr"/>
                </a:tc>
              </a:tr>
              <a:tr h="1498600">
                <a:tc>
                  <a:txBody>
                    <a:bodyPr/>
                    <a:lstStyle/>
                    <a:p>
                      <a:pPr marL="0" marR="0" algn="ctr" rtl="1">
                        <a:spcBef>
                          <a:spcPts val="0"/>
                        </a:spcBef>
                        <a:spcAft>
                          <a:spcPts val="0"/>
                        </a:spcAft>
                      </a:pPr>
                      <a:r>
                        <a:rPr lang="fa-IR" sz="2400" dirty="0">
                          <a:cs typeface="B Nazanin" pitchFamily="2" charset="-78"/>
                        </a:rPr>
                        <a:t>سطحي</a:t>
                      </a:r>
                      <a:endParaRPr lang="en-US" sz="2400" b="1"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زياد</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بالا</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متغير</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کم</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زياد</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زياد</a:t>
                      </a:r>
                      <a:endParaRPr lang="en-US" sz="2400" b="1" dirty="0">
                        <a:latin typeface="Times New Roman"/>
                        <a:ea typeface="Times New Roman"/>
                        <a:cs typeface="B Nazanin" pitchFamily="2" charset="-78"/>
                      </a:endParaRPr>
                    </a:p>
                  </a:txBody>
                  <a:tcPr marL="49726" marR="49726" marT="0" marB="0" anchor="ctr"/>
                </a:tc>
              </a:tr>
              <a:tr h="2108200">
                <a:tc>
                  <a:txBody>
                    <a:bodyPr/>
                    <a:lstStyle/>
                    <a:p>
                      <a:pPr marL="0" marR="0" algn="ctr" rtl="1">
                        <a:spcBef>
                          <a:spcPts val="0"/>
                        </a:spcBef>
                        <a:spcAft>
                          <a:spcPts val="0"/>
                        </a:spcAft>
                      </a:pPr>
                      <a:r>
                        <a:rPr lang="fa-IR" sz="2400" dirty="0">
                          <a:cs typeface="B Nazanin" pitchFamily="2" charset="-78"/>
                        </a:rPr>
                        <a:t>زيرزميني</a:t>
                      </a:r>
                      <a:endParaRPr lang="en-US" sz="2400" b="1" dirty="0">
                        <a:solidFill>
                          <a:srgbClr val="FF0000"/>
                        </a:solidFill>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پايين</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پايين</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ثابت</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زياد</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کم</a:t>
                      </a:r>
                      <a:endParaRPr lang="en-US" sz="2400" b="1" dirty="0">
                        <a:latin typeface="Times New Roman"/>
                        <a:ea typeface="Times New Roman"/>
                        <a:cs typeface="B Nazanin" pitchFamily="2" charset="-78"/>
                      </a:endParaRPr>
                    </a:p>
                  </a:txBody>
                  <a:tcPr marL="49726" marR="49726" marT="0" marB="0" anchor="ctr"/>
                </a:tc>
                <a:tc>
                  <a:txBody>
                    <a:bodyPr/>
                    <a:lstStyle/>
                    <a:p>
                      <a:pPr marL="0" marR="0" algn="ctr" rtl="1">
                        <a:spcBef>
                          <a:spcPts val="0"/>
                        </a:spcBef>
                        <a:spcAft>
                          <a:spcPts val="0"/>
                        </a:spcAft>
                      </a:pPr>
                      <a:r>
                        <a:rPr lang="fa-IR" sz="2400" dirty="0">
                          <a:cs typeface="B Nazanin" pitchFamily="2" charset="-78"/>
                        </a:rPr>
                        <a:t>کم</a:t>
                      </a:r>
                      <a:endParaRPr lang="en-US" sz="2400" b="1" dirty="0">
                        <a:latin typeface="Times New Roman"/>
                        <a:ea typeface="Times New Roman"/>
                        <a:cs typeface="B Nazanin" pitchFamily="2" charset="-78"/>
                      </a:endParaRPr>
                    </a:p>
                  </a:txBody>
                  <a:tcPr marL="49726" marR="49726" marT="0" marB="0" anchor="ctr"/>
                </a:tc>
              </a:tr>
            </a:tbl>
          </a:graphicData>
        </a:graphic>
      </p:graphicFrame>
    </p:spTree>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533400" y="1219200"/>
            <a:ext cx="8229600" cy="4495800"/>
          </a:xfrm>
        </p:spPr>
        <p:txBody>
          <a:bodyPr/>
          <a:lstStyle/>
          <a:p>
            <a:pPr algn="just" rtl="1" eaLnBrk="1" hangingPunct="1">
              <a:lnSpc>
                <a:spcPct val="200000"/>
              </a:lnSpc>
              <a:buFontTx/>
              <a:buChar char="-"/>
            </a:pPr>
            <a:r>
              <a:rPr lang="fa-IR" sz="2800" b="1" dirty="0" smtClean="0">
                <a:cs typeface="B Titr" pitchFamily="2" charset="-78"/>
              </a:rPr>
              <a:t>جامدات معلق</a:t>
            </a:r>
          </a:p>
          <a:p>
            <a:pPr algn="just" rtl="1" eaLnBrk="1" hangingPunct="1">
              <a:lnSpc>
                <a:spcPct val="200000"/>
              </a:lnSpc>
              <a:buFontTx/>
              <a:buChar char="-"/>
            </a:pPr>
            <a:r>
              <a:rPr lang="fa-IR" sz="2800" b="1" dirty="0" smtClean="0">
                <a:cs typeface="B Titr" pitchFamily="2" charset="-78"/>
              </a:rPr>
              <a:t>کدورت</a:t>
            </a:r>
          </a:p>
          <a:p>
            <a:pPr algn="just" rtl="1" eaLnBrk="1" hangingPunct="1">
              <a:lnSpc>
                <a:spcPct val="200000"/>
              </a:lnSpc>
              <a:buFontTx/>
              <a:buChar char="-"/>
            </a:pPr>
            <a:r>
              <a:rPr lang="fa-IR" sz="2800" b="1" dirty="0" smtClean="0">
                <a:cs typeface="B Titr" pitchFamily="2" charset="-78"/>
              </a:rPr>
              <a:t>رنگ</a:t>
            </a:r>
          </a:p>
          <a:p>
            <a:pPr algn="just" rtl="1" eaLnBrk="1" hangingPunct="1">
              <a:lnSpc>
                <a:spcPct val="200000"/>
              </a:lnSpc>
              <a:buFontTx/>
              <a:buChar char="-"/>
            </a:pPr>
            <a:r>
              <a:rPr lang="fa-IR" sz="2800" b="1" dirty="0" smtClean="0">
                <a:cs typeface="B Titr" pitchFamily="2" charset="-78"/>
              </a:rPr>
              <a:t>طعم و بو</a:t>
            </a:r>
          </a:p>
          <a:p>
            <a:pPr algn="just" rtl="1" eaLnBrk="1" hangingPunct="1">
              <a:lnSpc>
                <a:spcPct val="200000"/>
              </a:lnSpc>
              <a:buFontTx/>
              <a:buChar char="-"/>
            </a:pPr>
            <a:r>
              <a:rPr lang="fa-IR" sz="2800" b="1" dirty="0" smtClean="0">
                <a:cs typeface="B Titr" pitchFamily="2" charset="-78"/>
              </a:rPr>
              <a:t>دما</a:t>
            </a:r>
            <a:endParaRPr lang="en-US" sz="2800" b="1" dirty="0" smtClean="0">
              <a:cs typeface="B Titr" pitchFamily="2" charset="-78"/>
            </a:endParaRPr>
          </a:p>
        </p:txBody>
      </p:sp>
      <p:sp>
        <p:nvSpPr>
          <p:cNvPr id="4" name="Title 1"/>
          <p:cNvSpPr txBox="1">
            <a:spLocks/>
          </p:cNvSpPr>
          <p:nvPr/>
        </p:nvSpPr>
        <p:spPr>
          <a:xfrm>
            <a:off x="2057400" y="609600"/>
            <a:ext cx="4572000" cy="762000"/>
          </a:xfrm>
          <a:prstGeom prst="rect">
            <a:avLst/>
          </a:prstGeom>
        </p:spPr>
        <p:txBody>
          <a:bodyPr lIns="0" rIns="0" bIns="0" anchor="b">
            <a:normAutofit/>
          </a:bodyPr>
          <a:lstStyle/>
          <a:p>
            <a:pPr algn="r" rtl="1" fontAlgn="auto">
              <a:spcAft>
                <a:spcPts val="0"/>
              </a:spcAft>
              <a:defRPr/>
            </a:pPr>
            <a:r>
              <a:rPr lang="fa-IR" sz="4000" dirty="0">
                <a:solidFill>
                  <a:srgbClr val="0000FF"/>
                </a:solidFill>
                <a:latin typeface="+mj-lt"/>
                <a:ea typeface="+mj-ea"/>
                <a:cs typeface="B Titr" pitchFamily="2" charset="-78"/>
              </a:rPr>
              <a:t>پارامترهای فیزیکی 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20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fade">
                                      <p:cBhvr>
                                        <p:cTn id="12" dur="2000"/>
                                        <p:tgtEl>
                                          <p:spTgt spid="14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20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fade">
                                      <p:cBhvr>
                                        <p:cTn id="22" dur="2000"/>
                                        <p:tgtEl>
                                          <p:spTgt spid="143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Effect transition="in" filter="fade">
                                      <p:cBhvr>
                                        <p:cTn id="27" dur="2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04800" y="838200"/>
            <a:ext cx="8458200" cy="6019800"/>
          </a:xfrm>
        </p:spPr>
        <p:txBody>
          <a:bodyPr/>
          <a:lstStyle/>
          <a:p>
            <a:pPr algn="just" rtl="1" eaLnBrk="1" hangingPunct="1">
              <a:buNone/>
            </a:pPr>
            <a:r>
              <a:rPr lang="fa-IR" sz="2800" dirty="0" smtClean="0">
                <a:solidFill>
                  <a:srgbClr val="FF00FF"/>
                </a:solidFill>
                <a:cs typeface="B Titr" pitchFamily="2" charset="-78"/>
              </a:rPr>
              <a:t>جامدات معلق</a:t>
            </a:r>
            <a:endParaRPr lang="fa-IR" sz="2800" b="1" dirty="0" smtClean="0">
              <a:solidFill>
                <a:srgbClr val="FF00FF"/>
              </a:solidFill>
              <a:cs typeface="B Mitra" pitchFamily="2" charset="-78"/>
            </a:endParaRPr>
          </a:p>
          <a:p>
            <a:pPr algn="just" rtl="1" eaLnBrk="1" hangingPunct="1">
              <a:lnSpc>
                <a:spcPct val="150000"/>
              </a:lnSpc>
              <a:buFontTx/>
              <a:buChar char="-"/>
            </a:pPr>
            <a:r>
              <a:rPr lang="fa-IR" sz="2800" b="1" dirty="0" smtClean="0">
                <a:cs typeface="B Mitra" pitchFamily="2" charset="-78"/>
              </a:rPr>
              <a:t>ذرات جامدات معلق در آب ممکن است آلی یا معدنی باشند، موادی نظیر خاک رس، لای و سایر مواد تشکیل دهند خاک و مواد آلی نظیر رشد گیاهان، جامدات بیولوژیک مانند سلولهای جلبکی</a:t>
            </a:r>
          </a:p>
          <a:p>
            <a:pPr algn="just" rtl="1" eaLnBrk="1" hangingPunct="1">
              <a:lnSpc>
                <a:spcPct val="150000"/>
              </a:lnSpc>
              <a:buNone/>
            </a:pPr>
            <a:r>
              <a:rPr lang="fa-IR" sz="2800" dirty="0" smtClean="0">
                <a:solidFill>
                  <a:srgbClr val="FF00FF"/>
                </a:solidFill>
                <a:cs typeface="B Titr" pitchFamily="2" charset="-78"/>
              </a:rPr>
              <a:t>اثرات:</a:t>
            </a:r>
          </a:p>
          <a:p>
            <a:pPr algn="just" rtl="1" eaLnBrk="1" hangingPunct="1">
              <a:lnSpc>
                <a:spcPct val="150000"/>
              </a:lnSpc>
              <a:buFontTx/>
              <a:buChar char="-"/>
            </a:pPr>
            <a:r>
              <a:rPr lang="fa-IR" sz="2800" b="1" dirty="0" smtClean="0">
                <a:cs typeface="B Mitra" pitchFamily="2" charset="-78"/>
              </a:rPr>
              <a:t>لطمه زدن به آب از لحاظ زیبایی </a:t>
            </a:r>
          </a:p>
          <a:p>
            <a:pPr algn="just" rtl="1" eaLnBrk="1" hangingPunct="1">
              <a:lnSpc>
                <a:spcPct val="150000"/>
              </a:lnSpc>
              <a:buFontTx/>
              <a:buChar char="-"/>
            </a:pPr>
            <a:r>
              <a:rPr lang="fa-IR" sz="2800" b="1" dirty="0" smtClean="0">
                <a:cs typeface="B Mitra" pitchFamily="2" charset="-78"/>
              </a:rPr>
              <a:t>تجزیه بیولوژیکی و ایجاد مواد جانبی نامطلوب</a:t>
            </a:r>
          </a:p>
          <a:p>
            <a:pPr algn="just" rtl="1" eaLnBrk="1" hangingPunct="1">
              <a:lnSpc>
                <a:spcPct val="150000"/>
              </a:lnSpc>
              <a:buFontTx/>
              <a:buChar char="-"/>
            </a:pPr>
            <a:r>
              <a:rPr lang="fa-IR" sz="2800" b="1" dirty="0" smtClean="0">
                <a:cs typeface="B Mitra" pitchFamily="2" charset="-78"/>
              </a:rPr>
              <a:t>امکان وجود ارگانیسم های بیماریزا و تولید کنند سم در جامدات معلق</a:t>
            </a:r>
          </a:p>
          <a:p>
            <a:pPr algn="just" rtl="1" eaLnBrk="1" hangingPunct="1">
              <a:buFont typeface="Wingdings 2" pitchFamily="18" charset="2"/>
              <a:buNone/>
            </a:pPr>
            <a:endParaRPr lang="en-US" sz="2800" b="1" dirty="0" smtClean="0">
              <a:cs typeface="B Mitra" pitchFamily="2" charset="-78"/>
            </a:endParaRPr>
          </a:p>
        </p:txBody>
      </p:sp>
      <p:sp>
        <p:nvSpPr>
          <p:cNvPr id="4" name="Title 1"/>
          <p:cNvSpPr txBox="1">
            <a:spLocks/>
          </p:cNvSpPr>
          <p:nvPr/>
        </p:nvSpPr>
        <p:spPr>
          <a:xfrm>
            <a:off x="1447800" y="381000"/>
            <a:ext cx="60198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20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fade">
                                      <p:cBhvr>
                                        <p:cTn id="12" dur="2000"/>
                                        <p:tgtEl>
                                          <p:spTgt spid="1536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Effect transition="in" filter="fade">
                                      <p:cBhvr>
                                        <p:cTn id="17" dur="2000"/>
                                        <p:tgtEl>
                                          <p:spTgt spid="1536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2">
                                            <p:txEl>
                                              <p:pRg st="3" end="3"/>
                                            </p:txEl>
                                          </p:spTgt>
                                        </p:tgtEl>
                                        <p:attrNameLst>
                                          <p:attrName>style.visibility</p:attrName>
                                        </p:attrNameLst>
                                      </p:cBhvr>
                                      <p:to>
                                        <p:strVal val="visible"/>
                                      </p:to>
                                    </p:set>
                                    <p:animEffect transition="in" filter="fade">
                                      <p:cBhvr>
                                        <p:cTn id="22" dur="2000"/>
                                        <p:tgtEl>
                                          <p:spTgt spid="1536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animEffect transition="in" filter="fade">
                                      <p:cBhvr>
                                        <p:cTn id="27" dur="2000"/>
                                        <p:tgtEl>
                                          <p:spTgt spid="1536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362">
                                            <p:txEl>
                                              <p:pRg st="5" end="5"/>
                                            </p:txEl>
                                          </p:spTgt>
                                        </p:tgtEl>
                                        <p:attrNameLst>
                                          <p:attrName>style.visibility</p:attrName>
                                        </p:attrNameLst>
                                      </p:cBhvr>
                                      <p:to>
                                        <p:strVal val="visible"/>
                                      </p:to>
                                    </p:set>
                                    <p:animEffect transition="in" filter="fade">
                                      <p:cBhvr>
                                        <p:cTn id="32" dur="2000"/>
                                        <p:tgtEl>
                                          <p:spTgt spid="1536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533400" y="1143000"/>
            <a:ext cx="8229600" cy="5105400"/>
          </a:xfrm>
        </p:spPr>
        <p:txBody>
          <a:bodyPr/>
          <a:lstStyle/>
          <a:p>
            <a:pPr algn="just" rtl="1" eaLnBrk="1" hangingPunct="1">
              <a:buFont typeface="Wingdings 2" pitchFamily="18" charset="2"/>
              <a:buNone/>
            </a:pPr>
            <a:endParaRPr lang="fa-IR" sz="2800" b="1" dirty="0" smtClean="0">
              <a:cs typeface="B Mitra" pitchFamily="2" charset="-78"/>
            </a:endParaRPr>
          </a:p>
          <a:p>
            <a:pPr algn="just" rtl="1" eaLnBrk="1" hangingPunct="1">
              <a:buFont typeface="Wingdings 2" pitchFamily="18" charset="2"/>
              <a:buNone/>
            </a:pPr>
            <a:r>
              <a:rPr lang="fa-IR" sz="2800" b="1" dirty="0" smtClean="0">
                <a:solidFill>
                  <a:srgbClr val="FF00FF"/>
                </a:solidFill>
                <a:cs typeface="B Mitra" pitchFamily="2" charset="-78"/>
              </a:rPr>
              <a:t>اندازه گیری جامدات معلق:</a:t>
            </a:r>
          </a:p>
          <a:p>
            <a:pPr algn="just" rtl="1" eaLnBrk="1" hangingPunct="1">
              <a:lnSpc>
                <a:spcPct val="150000"/>
              </a:lnSpc>
              <a:buFont typeface="Wingdings 2" pitchFamily="18" charset="2"/>
              <a:buNone/>
            </a:pPr>
            <a:r>
              <a:rPr lang="fa-IR" sz="2800" b="1" dirty="0" smtClean="0">
                <a:cs typeface="B Mitra" pitchFamily="2" charset="-78"/>
              </a:rPr>
              <a:t>عبور دادن نمونه از روی فیلتر که موجب باقی ماندن جامدات معلق بر روی فیلتر می شود، سپس فیلتر را در دمای </a:t>
            </a:r>
            <a:r>
              <a:rPr lang="en-US" sz="2800" b="1" dirty="0" smtClean="0">
                <a:cs typeface="B Mitra" pitchFamily="2" charset="-78"/>
              </a:rPr>
              <a:t>C</a:t>
            </a:r>
            <a:r>
              <a:rPr lang="fa-IR" sz="2800" b="1" dirty="0" smtClean="0">
                <a:cs typeface="B Mitra" pitchFamily="2" charset="-78"/>
              </a:rPr>
              <a:t>104 خشک می کنند، اختلاف وزن ثانویه و وزن اولیه فیلتر مربوط به جامدات معلق است که بر حسب </a:t>
            </a:r>
            <a:r>
              <a:rPr lang="en-US" sz="2800" b="1" dirty="0" smtClean="0">
                <a:cs typeface="B Mitra" pitchFamily="2" charset="-78"/>
              </a:rPr>
              <a:t>mg/l</a:t>
            </a:r>
            <a:r>
              <a:rPr lang="fa-IR" sz="2800" b="1" dirty="0" smtClean="0">
                <a:cs typeface="B Mitra" pitchFamily="2" charset="-78"/>
              </a:rPr>
              <a:t> گزارش می شود.</a:t>
            </a:r>
            <a:endParaRPr lang="en-US" sz="2800" b="1" dirty="0" smtClean="0">
              <a:cs typeface="B Mitra" pitchFamily="2" charset="-78"/>
            </a:endParaRPr>
          </a:p>
        </p:txBody>
      </p:sp>
      <p:sp>
        <p:nvSpPr>
          <p:cNvPr id="4" name="Title 1"/>
          <p:cNvSpPr txBox="1">
            <a:spLocks/>
          </p:cNvSpPr>
          <p:nvPr/>
        </p:nvSpPr>
        <p:spPr>
          <a:xfrm>
            <a:off x="1676400" y="838200"/>
            <a:ext cx="6019800" cy="609600"/>
          </a:xfrm>
          <a:prstGeom prst="rect">
            <a:avLst/>
          </a:prstGeom>
        </p:spPr>
        <p:txBody>
          <a:bodyPr lIns="0" rIns="0" bIns="0" anchor="b">
            <a:normAutofit lnSpcReduction="10000"/>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fade">
                                      <p:cBhvr>
                                        <p:cTn id="7" dur="2000"/>
                                        <p:tgtEl>
                                          <p:spTgt spid="163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fade">
                                      <p:cBhvr>
                                        <p:cTn id="12" dur="2000"/>
                                        <p:tgtEl>
                                          <p:spTgt spid="163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85800" y="1752600"/>
            <a:ext cx="7924800" cy="4495800"/>
          </a:xfrm>
        </p:spPr>
        <p:txBody>
          <a:bodyPr/>
          <a:lstStyle/>
          <a:p>
            <a:pPr algn="just" rtl="1" eaLnBrk="1" hangingPunct="1">
              <a:buNone/>
            </a:pPr>
            <a:r>
              <a:rPr lang="fa-IR" sz="2800" dirty="0" smtClean="0">
                <a:solidFill>
                  <a:srgbClr val="FF00FF"/>
                </a:solidFill>
                <a:cs typeface="B Titr" pitchFamily="2" charset="-78"/>
              </a:rPr>
              <a:t>کدورت</a:t>
            </a:r>
            <a:endParaRPr lang="fa-IR" sz="2800" b="1" dirty="0" smtClean="0">
              <a:solidFill>
                <a:srgbClr val="FF00FF"/>
              </a:solidFill>
              <a:cs typeface="B Mitra" pitchFamily="2" charset="-78"/>
            </a:endParaRPr>
          </a:p>
          <a:p>
            <a:pPr algn="just" rtl="1" eaLnBrk="1" hangingPunct="1">
              <a:buFont typeface="Wingdings 2" pitchFamily="18" charset="2"/>
              <a:buNone/>
            </a:pPr>
            <a:r>
              <a:rPr lang="fa-IR" sz="2800" b="1" dirty="0" smtClean="0">
                <a:cs typeface="B Mitra" pitchFamily="2" charset="-78"/>
              </a:rPr>
              <a:t>کدورت معیاری برای میزان جذب نور توسط مواد معلق در آب است</a:t>
            </a:r>
          </a:p>
          <a:p>
            <a:pPr algn="just" rtl="1" eaLnBrk="1" hangingPunct="1">
              <a:buFont typeface="Wingdings 2" pitchFamily="18" charset="2"/>
              <a:buNone/>
            </a:pPr>
            <a:endParaRPr lang="fa-IR" sz="2800" b="1" dirty="0" smtClean="0">
              <a:cs typeface="B Mitra" pitchFamily="2" charset="-78"/>
            </a:endParaRPr>
          </a:p>
          <a:p>
            <a:pPr algn="just" rtl="1" eaLnBrk="1" hangingPunct="1">
              <a:buFont typeface="Wingdings 2" pitchFamily="18" charset="2"/>
              <a:buNone/>
            </a:pPr>
            <a:r>
              <a:rPr lang="fa-IR" sz="2800" b="1" dirty="0" smtClean="0">
                <a:solidFill>
                  <a:srgbClr val="FF00FF"/>
                </a:solidFill>
                <a:cs typeface="B Mitra" pitchFamily="2" charset="-78"/>
              </a:rPr>
              <a:t>اثرات:</a:t>
            </a:r>
          </a:p>
          <a:p>
            <a:pPr algn="just" rtl="1" eaLnBrk="1" hangingPunct="1">
              <a:buFont typeface="Wingdings 2" pitchFamily="18" charset="2"/>
              <a:buNone/>
            </a:pPr>
            <a:r>
              <a:rPr lang="fa-IR" sz="2800" b="1" dirty="0" smtClean="0">
                <a:cs typeface="B Mitra" pitchFamily="2" charset="-78"/>
              </a:rPr>
              <a:t>مواد به وجود آورنده کدورت، سطحی را برای میکروارگانیسم ها به وجود آورده و موجب حفاظت آنها در برابر مواد گندزدا می شوند.</a:t>
            </a:r>
          </a:p>
          <a:p>
            <a:pPr algn="just" rtl="1" eaLnBrk="1" hangingPunct="1">
              <a:buFont typeface="Wingdings 2" pitchFamily="18" charset="2"/>
              <a:buNone/>
            </a:pPr>
            <a:endParaRPr lang="en-US" sz="2800" b="1" dirty="0" smtClean="0">
              <a:cs typeface="B Mitra" pitchFamily="2" charset="-78"/>
            </a:endParaRPr>
          </a:p>
        </p:txBody>
      </p:sp>
      <p:sp>
        <p:nvSpPr>
          <p:cNvPr id="4" name="Title 1"/>
          <p:cNvSpPr txBox="1">
            <a:spLocks/>
          </p:cNvSpPr>
          <p:nvPr/>
        </p:nvSpPr>
        <p:spPr>
          <a:xfrm>
            <a:off x="1828800" y="914400"/>
            <a:ext cx="60198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fade">
                                      <p:cBhvr>
                                        <p:cTn id="7" dur="20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0">
                                            <p:txEl>
                                              <p:pRg st="1" end="1"/>
                                            </p:txEl>
                                          </p:spTgt>
                                        </p:tgtEl>
                                        <p:attrNameLst>
                                          <p:attrName>style.visibility</p:attrName>
                                        </p:attrNameLst>
                                      </p:cBhvr>
                                      <p:to>
                                        <p:strVal val="visible"/>
                                      </p:to>
                                    </p:set>
                                    <p:animEffect transition="in" filter="fade">
                                      <p:cBhvr>
                                        <p:cTn id="12" dur="2000"/>
                                        <p:tgtEl>
                                          <p:spTgt spid="174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10">
                                            <p:txEl>
                                              <p:pRg st="3" end="3"/>
                                            </p:txEl>
                                          </p:spTgt>
                                        </p:tgtEl>
                                        <p:attrNameLst>
                                          <p:attrName>style.visibility</p:attrName>
                                        </p:attrNameLst>
                                      </p:cBhvr>
                                      <p:to>
                                        <p:strVal val="visible"/>
                                      </p:to>
                                    </p:set>
                                    <p:animEffect transition="in" filter="fade">
                                      <p:cBhvr>
                                        <p:cTn id="17" dur="2000"/>
                                        <p:tgtEl>
                                          <p:spTgt spid="174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0">
                                            <p:txEl>
                                              <p:pRg st="4" end="4"/>
                                            </p:txEl>
                                          </p:spTgt>
                                        </p:tgtEl>
                                        <p:attrNameLst>
                                          <p:attrName>style.visibility</p:attrName>
                                        </p:attrNameLst>
                                      </p:cBhvr>
                                      <p:to>
                                        <p:strVal val="visible"/>
                                      </p:to>
                                    </p:set>
                                    <p:animEffect transition="in" filter="fade">
                                      <p:cBhvr>
                                        <p:cTn id="22" dur="2000"/>
                                        <p:tgtEl>
                                          <p:spTgt spid="174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533400" y="1752600"/>
            <a:ext cx="8229600" cy="4495800"/>
          </a:xfrm>
        </p:spPr>
        <p:txBody>
          <a:bodyPr/>
          <a:lstStyle/>
          <a:p>
            <a:pPr algn="just" rtl="1" eaLnBrk="1" hangingPunct="1">
              <a:buFont typeface="Wingdings 2" pitchFamily="18" charset="2"/>
              <a:buNone/>
            </a:pPr>
            <a:r>
              <a:rPr lang="fa-IR" sz="2800" b="1" dirty="0" smtClean="0">
                <a:solidFill>
                  <a:srgbClr val="FF00FF"/>
                </a:solidFill>
                <a:cs typeface="B Mitra" pitchFamily="2" charset="-78"/>
              </a:rPr>
              <a:t>اندازه گیری کدورت:</a:t>
            </a:r>
          </a:p>
          <a:p>
            <a:pPr algn="just" rtl="1" eaLnBrk="1" hangingPunct="1">
              <a:lnSpc>
                <a:spcPct val="150000"/>
              </a:lnSpc>
              <a:buFont typeface="Wingdings 2" pitchFamily="18" charset="2"/>
              <a:buNone/>
            </a:pPr>
            <a:r>
              <a:rPr lang="fa-IR" sz="2800" b="1" dirty="0" smtClean="0">
                <a:cs typeface="B Mitra" pitchFamily="2" charset="-78"/>
              </a:rPr>
              <a:t>میزان کدورت با عبارت (</a:t>
            </a:r>
            <a:r>
              <a:rPr lang="en-US" sz="2800" b="1" dirty="0" err="1" smtClean="0">
                <a:cs typeface="B Mitra" pitchFamily="2" charset="-78"/>
              </a:rPr>
              <a:t>Nephlometry</a:t>
            </a:r>
            <a:r>
              <a:rPr lang="en-US" sz="2800" b="1" dirty="0" smtClean="0">
                <a:cs typeface="B Mitra" pitchFamily="2" charset="-78"/>
              </a:rPr>
              <a:t> Turbidity Units</a:t>
            </a:r>
            <a:r>
              <a:rPr lang="fa-IR" sz="2800" b="1" dirty="0" smtClean="0">
                <a:cs typeface="B Mitra" pitchFamily="2" charset="-78"/>
              </a:rPr>
              <a:t>)</a:t>
            </a:r>
          </a:p>
          <a:p>
            <a:pPr algn="just" rtl="1" eaLnBrk="1" hangingPunct="1">
              <a:lnSpc>
                <a:spcPct val="150000"/>
              </a:lnSpc>
              <a:buFont typeface="Wingdings 2" pitchFamily="18" charset="2"/>
              <a:buNone/>
            </a:pPr>
            <a:r>
              <a:rPr lang="en-US" sz="2800" b="1" dirty="0" smtClean="0">
                <a:cs typeface="B Mitra" pitchFamily="2" charset="-78"/>
              </a:rPr>
              <a:t>NTU</a:t>
            </a:r>
            <a:r>
              <a:rPr lang="fa-IR" sz="2800" b="1" dirty="0" smtClean="0">
                <a:cs typeface="B Mitra" pitchFamily="2" charset="-78"/>
              </a:rPr>
              <a:t> گزارش می شود این آزمایش مطابق با اصول پراکندگی نور به کار می رود، در این حالت دستگاه نورسنج به اندازه گیری شدت نور در یک زاویه 90 درجه نسبت به منبع نور می پردازد.</a:t>
            </a:r>
          </a:p>
          <a:p>
            <a:pPr algn="just" rtl="1" eaLnBrk="1" hangingPunct="1">
              <a:buFont typeface="Wingdings 2" pitchFamily="18" charset="2"/>
              <a:buNone/>
            </a:pPr>
            <a:endParaRPr lang="en-US" sz="2800" b="1" dirty="0" smtClean="0">
              <a:cs typeface="B Mitra" pitchFamily="2" charset="-78"/>
            </a:endParaRPr>
          </a:p>
        </p:txBody>
      </p:sp>
      <p:sp>
        <p:nvSpPr>
          <p:cNvPr id="4" name="Title 1"/>
          <p:cNvSpPr txBox="1">
            <a:spLocks/>
          </p:cNvSpPr>
          <p:nvPr/>
        </p:nvSpPr>
        <p:spPr>
          <a:xfrm>
            <a:off x="1600200" y="685800"/>
            <a:ext cx="60198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2000"/>
                                        <p:tgtEl>
                                          <p:spTgt spid="184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4">
                                            <p:txEl>
                                              <p:pRg st="1" end="1"/>
                                            </p:txEl>
                                          </p:spTgt>
                                        </p:tgtEl>
                                        <p:attrNameLst>
                                          <p:attrName>style.visibility</p:attrName>
                                        </p:attrNameLst>
                                      </p:cBhvr>
                                      <p:to>
                                        <p:strVal val="visible"/>
                                      </p:to>
                                    </p:set>
                                    <p:animEffect transition="in" filter="fade">
                                      <p:cBhvr>
                                        <p:cTn id="12" dur="2000"/>
                                        <p:tgtEl>
                                          <p:spTgt spid="184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4">
                                            <p:txEl>
                                              <p:pRg st="2" end="2"/>
                                            </p:txEl>
                                          </p:spTgt>
                                        </p:tgtEl>
                                        <p:attrNameLst>
                                          <p:attrName>style.visibility</p:attrName>
                                        </p:attrNameLst>
                                      </p:cBhvr>
                                      <p:to>
                                        <p:strVal val="visible"/>
                                      </p:to>
                                    </p:set>
                                    <p:animEffect transition="in" filter="fade">
                                      <p:cBhvr>
                                        <p:cTn id="17" dur="2000"/>
                                        <p:tgtEl>
                                          <p:spTgt spid="1843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7924800" cy="4876800"/>
          </a:xfrm>
        </p:spPr>
        <p:txBody>
          <a:bodyPr>
            <a:normAutofit fontScale="92500"/>
          </a:bodyPr>
          <a:lstStyle/>
          <a:p>
            <a:pPr marL="274320" indent="-274320" algn="just" rtl="1" eaLnBrk="1" fontAlgn="auto" hangingPunct="1">
              <a:spcAft>
                <a:spcPts val="0"/>
              </a:spcAft>
              <a:buClr>
                <a:schemeClr val="accent3"/>
              </a:buClr>
              <a:buFont typeface="Wingdings 2"/>
              <a:buNone/>
              <a:defRPr/>
            </a:pPr>
            <a:r>
              <a:rPr lang="fa-IR" sz="2800" dirty="0" smtClean="0">
                <a:solidFill>
                  <a:srgbClr val="FF00FF"/>
                </a:solidFill>
                <a:cs typeface="B Titr" pitchFamily="2" charset="-78"/>
              </a:rPr>
              <a:t>رنگ</a:t>
            </a:r>
            <a:endParaRPr lang="fa-IR" sz="2800" b="1" dirty="0" smtClean="0">
              <a:solidFill>
                <a:srgbClr val="FF00FF"/>
              </a:solidFill>
              <a:cs typeface="B Mitra" pitchFamily="2" charset="-78"/>
            </a:endParaRP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رنگها به دو دسته رنگ آشکار و رنگ حقیقی تقسیم می شوند.</a:t>
            </a: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رنگ آشکار</a:t>
            </a:r>
            <a:r>
              <a:rPr lang="en-US" sz="2800" b="1" dirty="0" smtClean="0">
                <a:cs typeface="B Mitra" pitchFamily="2" charset="-78"/>
              </a:rPr>
              <a:t>;</a:t>
            </a:r>
            <a:r>
              <a:rPr lang="fa-IR" sz="2800" b="1" dirty="0" smtClean="0">
                <a:cs typeface="B Mitra" pitchFamily="2" charset="-78"/>
              </a:rPr>
              <a:t> رنگی که در اثر وجود مواد معلق در آب به وجود می آید</a:t>
            </a: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رنگ حقیقی</a:t>
            </a:r>
            <a:r>
              <a:rPr lang="en-US" sz="2800" b="1" dirty="0" smtClean="0">
                <a:cs typeface="B Mitra" pitchFamily="2" charset="-78"/>
              </a:rPr>
              <a:t>;</a:t>
            </a:r>
            <a:r>
              <a:rPr lang="fa-IR" sz="2800" b="1" dirty="0" smtClean="0">
                <a:cs typeface="B Mitra" pitchFamily="2" charset="-78"/>
              </a:rPr>
              <a:t> رنگی که در اثر وجود مواد جامد محلول به وجود آمده باشد</a:t>
            </a:r>
          </a:p>
          <a:p>
            <a:pPr marL="274320" indent="-274320" algn="just" rtl="1" eaLnBrk="1" fontAlgn="auto" hangingPunct="1">
              <a:spcAft>
                <a:spcPts val="0"/>
              </a:spcAft>
              <a:buClr>
                <a:schemeClr val="accent3"/>
              </a:buClr>
              <a:buFont typeface="Wingdings 2"/>
              <a:buNone/>
              <a:defRPr/>
            </a:pPr>
            <a:endParaRPr lang="fa-IR" sz="2800" b="1" dirty="0" smtClean="0">
              <a:cs typeface="B Mitra" pitchFamily="2" charset="-78"/>
            </a:endParaRPr>
          </a:p>
          <a:p>
            <a:pPr marL="274320" indent="-274320" algn="just" rtl="1" eaLnBrk="1" fontAlgn="auto" hangingPunct="1">
              <a:spcAft>
                <a:spcPts val="0"/>
              </a:spcAft>
              <a:buClr>
                <a:schemeClr val="accent3"/>
              </a:buClr>
              <a:buFont typeface="Wingdings 2"/>
              <a:buNone/>
              <a:defRPr/>
            </a:pPr>
            <a:r>
              <a:rPr lang="fa-IR" sz="2800" b="1" dirty="0" smtClean="0">
                <a:solidFill>
                  <a:srgbClr val="FF00FF"/>
                </a:solidFill>
                <a:cs typeface="B Mitra" pitchFamily="2" charset="-78"/>
              </a:rPr>
              <a:t>منابع رنگ: </a:t>
            </a: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اسید هیومیک، رنگ زرد مایل به قهوه ای</a:t>
            </a: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اکسیدهای آهن، رنگ قرمز کم رنگ</a:t>
            </a:r>
          </a:p>
          <a:p>
            <a:pPr marL="274320" indent="-274320" algn="just" rtl="1" eaLnBrk="1" fontAlgn="auto" hangingPunct="1">
              <a:spcAft>
                <a:spcPts val="0"/>
              </a:spcAft>
              <a:buClr>
                <a:schemeClr val="accent3"/>
              </a:buClr>
              <a:buFont typeface="Wingdings 2"/>
              <a:buNone/>
              <a:defRPr/>
            </a:pPr>
            <a:r>
              <a:rPr lang="fa-IR" sz="2800" b="1" dirty="0" smtClean="0">
                <a:cs typeface="B Mitra" pitchFamily="2" charset="-78"/>
              </a:rPr>
              <a:t>اکسید های منگنز: قهوه ای تیره</a:t>
            </a:r>
            <a:endParaRPr lang="en-US" sz="2800" b="1" dirty="0">
              <a:cs typeface="B Mitra" pitchFamily="2" charset="-78"/>
            </a:endParaRPr>
          </a:p>
        </p:txBody>
      </p:sp>
      <p:sp>
        <p:nvSpPr>
          <p:cNvPr id="4" name="Title 1"/>
          <p:cNvSpPr txBox="1">
            <a:spLocks/>
          </p:cNvSpPr>
          <p:nvPr/>
        </p:nvSpPr>
        <p:spPr>
          <a:xfrm>
            <a:off x="1752600" y="609600"/>
            <a:ext cx="6019800" cy="9144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533400" y="1752600"/>
            <a:ext cx="8153400" cy="4495800"/>
          </a:xfrm>
        </p:spPr>
        <p:txBody>
          <a:bodyPr/>
          <a:lstStyle/>
          <a:p>
            <a:pPr algn="just" rtl="1" eaLnBrk="1" hangingPunct="1">
              <a:buFont typeface="Wingdings 2" pitchFamily="18" charset="2"/>
              <a:buNone/>
            </a:pPr>
            <a:r>
              <a:rPr lang="fa-IR" sz="2800" b="1" dirty="0" smtClean="0">
                <a:solidFill>
                  <a:srgbClr val="FF00FF"/>
                </a:solidFill>
                <a:cs typeface="B Mitra" pitchFamily="2" charset="-78"/>
              </a:rPr>
              <a:t>اثرات وجود رنگ در آب:</a:t>
            </a:r>
          </a:p>
          <a:p>
            <a:pPr algn="just" rtl="1" eaLnBrk="1" hangingPunct="1">
              <a:buFont typeface="Wingdings 2" pitchFamily="18" charset="2"/>
              <a:buNone/>
            </a:pPr>
            <a:r>
              <a:rPr lang="fa-IR" sz="2800" b="1" dirty="0" smtClean="0">
                <a:cs typeface="B Mitra" pitchFamily="2" charset="-78"/>
              </a:rPr>
              <a:t>رنگ آب در مقبولیت آن هم برای مصارف خانگی و هم برای مصارف صنعتی تاثیرگذار است.</a:t>
            </a:r>
          </a:p>
          <a:p>
            <a:pPr algn="just" rtl="1" eaLnBrk="1" hangingPunct="1">
              <a:buFont typeface="Wingdings 2" pitchFamily="18" charset="2"/>
              <a:buNone/>
            </a:pPr>
            <a:endParaRPr lang="fa-IR" sz="2800" b="1" dirty="0" smtClean="0">
              <a:cs typeface="B Mitra" pitchFamily="2" charset="-78"/>
            </a:endParaRPr>
          </a:p>
          <a:p>
            <a:pPr algn="just" rtl="1" eaLnBrk="1" hangingPunct="1">
              <a:buFont typeface="Wingdings 2" pitchFamily="18" charset="2"/>
              <a:buNone/>
            </a:pPr>
            <a:r>
              <a:rPr lang="fa-IR" sz="2800" b="1" dirty="0" smtClean="0">
                <a:cs typeface="B Mitra" pitchFamily="2" charset="-78"/>
              </a:rPr>
              <a:t>میزان رنگ آب با واحد </a:t>
            </a:r>
            <a:r>
              <a:rPr lang="fa-IR" sz="2800" b="1" dirty="0" smtClean="0">
                <a:solidFill>
                  <a:srgbClr val="FF0000"/>
                </a:solidFill>
                <a:cs typeface="B Mitra" pitchFamily="2" charset="-78"/>
              </a:rPr>
              <a:t>رنگ حقیقی (</a:t>
            </a:r>
            <a:r>
              <a:rPr lang="en-US" sz="2800" b="1" dirty="0" smtClean="0">
                <a:solidFill>
                  <a:srgbClr val="FF0000"/>
                </a:solidFill>
                <a:cs typeface="B Mitra" pitchFamily="2" charset="-78"/>
              </a:rPr>
              <a:t>TCU</a:t>
            </a:r>
            <a:r>
              <a:rPr lang="fa-IR" sz="2800" b="1" dirty="0" smtClean="0">
                <a:solidFill>
                  <a:srgbClr val="FF0000"/>
                </a:solidFill>
                <a:cs typeface="B Mitra" pitchFamily="2" charset="-78"/>
              </a:rPr>
              <a:t>) </a:t>
            </a:r>
            <a:r>
              <a:rPr lang="fa-IR" sz="2800" b="1" dirty="0" smtClean="0">
                <a:cs typeface="B Mitra" pitchFamily="2" charset="-78"/>
              </a:rPr>
              <a:t>گزارش می شود.</a:t>
            </a:r>
            <a:endParaRPr lang="en-US" sz="2800" b="1" dirty="0" smtClean="0">
              <a:cs typeface="B Mitra" pitchFamily="2" charset="-78"/>
            </a:endParaRPr>
          </a:p>
        </p:txBody>
      </p:sp>
      <p:sp>
        <p:nvSpPr>
          <p:cNvPr id="4" name="Title 1"/>
          <p:cNvSpPr txBox="1">
            <a:spLocks/>
          </p:cNvSpPr>
          <p:nvPr/>
        </p:nvSpPr>
        <p:spPr>
          <a:xfrm>
            <a:off x="1447800" y="685800"/>
            <a:ext cx="60198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fade">
                                      <p:cBhvr>
                                        <p:cTn id="7" dur="2000"/>
                                        <p:tgtEl>
                                          <p:spTgt spid="204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fade">
                                      <p:cBhvr>
                                        <p:cTn id="12" dur="2000"/>
                                        <p:tgtEl>
                                          <p:spTgt spid="2048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2">
                                            <p:txEl>
                                              <p:pRg st="3" end="3"/>
                                            </p:txEl>
                                          </p:spTgt>
                                        </p:tgtEl>
                                        <p:attrNameLst>
                                          <p:attrName>style.visibility</p:attrName>
                                        </p:attrNameLst>
                                      </p:cBhvr>
                                      <p:to>
                                        <p:strVal val="visible"/>
                                      </p:to>
                                    </p:set>
                                    <p:animEffect transition="in" filter="fade">
                                      <p:cBhvr>
                                        <p:cTn id="17" dur="2000"/>
                                        <p:tgtEl>
                                          <p:spTgt spid="2048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5400" dirty="0" smtClean="0">
                <a:solidFill>
                  <a:srgbClr val="0000FF"/>
                </a:solidFill>
                <a:cs typeface="B Titr" pitchFamily="2" charset="-78"/>
              </a:rPr>
              <a:t>محيط</a:t>
            </a:r>
            <a:endParaRPr lang="fa-IR" dirty="0">
              <a:solidFill>
                <a:srgbClr val="0000FF"/>
              </a:solidFill>
            </a:endParaRPr>
          </a:p>
        </p:txBody>
      </p:sp>
      <p:sp>
        <p:nvSpPr>
          <p:cNvPr id="3" name="Content Placeholder 2"/>
          <p:cNvSpPr>
            <a:spLocks noGrp="1"/>
          </p:cNvSpPr>
          <p:nvPr>
            <p:ph idx="1"/>
          </p:nvPr>
        </p:nvSpPr>
        <p:spPr/>
        <p:txBody>
          <a:bodyPr/>
          <a:lstStyle/>
          <a:p>
            <a:pPr algn="just" rtl="1">
              <a:lnSpc>
                <a:spcPct val="150000"/>
              </a:lnSpc>
            </a:pPr>
            <a:r>
              <a:rPr lang="fa-IR" sz="3200" dirty="0" smtClean="0">
                <a:cs typeface="B Titr" pitchFamily="2" charset="-78"/>
              </a:rPr>
              <a:t>محيط عبارت است از مجموعه شرايط وعوامل خارجي كه برزندگي وتكامل (پرورش)فرد يا جامعه اثر مي گذارد.</a:t>
            </a:r>
            <a:endParaRPr lang="fa-IR" sz="3200" dirty="0"/>
          </a:p>
        </p:txBody>
      </p:sp>
    </p:spTree>
  </p:cSld>
  <p:clrMapOvr>
    <a:masterClrMapping/>
  </p:clrMapOvr>
  <p:transition spd="slow">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304800" y="1447800"/>
            <a:ext cx="8534400" cy="5181600"/>
          </a:xfrm>
        </p:spPr>
        <p:txBody>
          <a:bodyPr/>
          <a:lstStyle/>
          <a:p>
            <a:pPr algn="just" rtl="1" eaLnBrk="1" hangingPunct="1">
              <a:buNone/>
            </a:pPr>
            <a:r>
              <a:rPr lang="fa-IR" sz="2800" dirty="0" smtClean="0">
                <a:solidFill>
                  <a:srgbClr val="FF00FF"/>
                </a:solidFill>
                <a:cs typeface="B Titr" pitchFamily="2" charset="-78"/>
              </a:rPr>
              <a:t>طعم و بو</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مواد که در آب ایجاد </a:t>
            </a:r>
            <a:r>
              <a:rPr lang="fa-IR" sz="2700" b="1" u="sng" dirty="0" smtClean="0">
                <a:solidFill>
                  <a:srgbClr val="FF0000"/>
                </a:solidFill>
                <a:cs typeface="B Mitra" pitchFamily="2" charset="-78"/>
              </a:rPr>
              <a:t>بو </a:t>
            </a:r>
            <a:r>
              <a:rPr lang="fa-IR" sz="2700" b="1" dirty="0" smtClean="0">
                <a:cs typeface="B Mitra" pitchFamily="2" charset="-78"/>
              </a:rPr>
              <a:t>می کنند تقریبا همیشه ایجاد طعم نیز می نمایند اما عکس این مطلب همیشه درست نیست.</a:t>
            </a:r>
          </a:p>
          <a:p>
            <a:pPr algn="just" rtl="1" eaLnBrk="1" hangingPunct="1">
              <a:buFont typeface="Wingdings 2" pitchFamily="18" charset="2"/>
              <a:buNone/>
            </a:pPr>
            <a:r>
              <a:rPr lang="fa-IR" sz="2700" b="1" dirty="0" smtClean="0">
                <a:cs typeface="B Mitra" pitchFamily="2" charset="-78"/>
              </a:rPr>
              <a:t>بسیاری از موادی که آب با آنها در طبیعت تماس می یابد و یا ممکن است در اثر استفاده بشر به آن وارد گردند طعم و بوی محسوسی به آب می بخشند.</a:t>
            </a:r>
          </a:p>
          <a:p>
            <a:pPr algn="just" rtl="1" eaLnBrk="1" hangingPunct="1">
              <a:buFont typeface="Wingdings 2" pitchFamily="18" charset="2"/>
              <a:buNone/>
            </a:pPr>
            <a:r>
              <a:rPr lang="fa-IR" sz="2700" b="1" dirty="0" smtClean="0">
                <a:cs typeface="B Mitra" pitchFamily="2" charset="-78"/>
              </a:rPr>
              <a:t>مواد قلیایی به آب طعم تلخ و نمکهای فلزی به آب طعم شور و یا تلخ می دهند. مواد آلی نیز در اثر تجزیه موجب ایجاد طعم و بو در آب می شوند.</a:t>
            </a:r>
          </a:p>
          <a:p>
            <a:pPr algn="just" rtl="1" eaLnBrk="1" hangingPunct="1">
              <a:buFont typeface="Wingdings 2" pitchFamily="18" charset="2"/>
              <a:buNone/>
            </a:pPr>
            <a:r>
              <a:rPr lang="fa-IR" sz="2700" b="1" dirty="0" smtClean="0">
                <a:cs typeface="B Mitra" pitchFamily="2" charset="-78"/>
              </a:rPr>
              <a:t>اثرات: </a:t>
            </a:r>
          </a:p>
          <a:p>
            <a:pPr algn="just" rtl="1" eaLnBrk="1" hangingPunct="1">
              <a:buFontTx/>
              <a:buChar char="-"/>
            </a:pPr>
            <a:r>
              <a:rPr lang="fa-IR" sz="2700" b="1" dirty="0" smtClean="0">
                <a:cs typeface="B Mitra" pitchFamily="2" charset="-78"/>
              </a:rPr>
              <a:t>آب دارای طعم و بو برای مصرف کننده ناخوشایند است.</a:t>
            </a:r>
          </a:p>
          <a:p>
            <a:pPr algn="just" rtl="1" eaLnBrk="1" hangingPunct="1">
              <a:buFontTx/>
              <a:buChar char="-"/>
            </a:pPr>
            <a:r>
              <a:rPr lang="fa-IR" sz="2700" b="1" dirty="0" smtClean="0">
                <a:cs typeface="B Mitra" pitchFamily="2" charset="-78"/>
              </a:rPr>
              <a:t>بعضی از مواد آلی تولید کننده طعم و بو ممکن است سرطانزا باشند</a:t>
            </a:r>
            <a:endParaRPr lang="en-US" sz="2700" b="1" dirty="0" smtClean="0">
              <a:cs typeface="B Mitra" pitchFamily="2" charset="-78"/>
            </a:endParaRPr>
          </a:p>
        </p:txBody>
      </p:sp>
      <p:sp>
        <p:nvSpPr>
          <p:cNvPr id="4" name="Title 1"/>
          <p:cNvSpPr txBox="1">
            <a:spLocks/>
          </p:cNvSpPr>
          <p:nvPr/>
        </p:nvSpPr>
        <p:spPr>
          <a:xfrm>
            <a:off x="1447800" y="609600"/>
            <a:ext cx="60198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Effect transition="in" filter="fade">
                                      <p:cBhvr>
                                        <p:cTn id="7" dur="2000"/>
                                        <p:tgtEl>
                                          <p:spTgt spid="215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6">
                                            <p:txEl>
                                              <p:pRg st="1" end="1"/>
                                            </p:txEl>
                                          </p:spTgt>
                                        </p:tgtEl>
                                        <p:attrNameLst>
                                          <p:attrName>style.visibility</p:attrName>
                                        </p:attrNameLst>
                                      </p:cBhvr>
                                      <p:to>
                                        <p:strVal val="visible"/>
                                      </p:to>
                                    </p:set>
                                    <p:animEffect transition="in" filter="fade">
                                      <p:cBhvr>
                                        <p:cTn id="12" dur="2000"/>
                                        <p:tgtEl>
                                          <p:spTgt spid="215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6">
                                            <p:txEl>
                                              <p:pRg st="2" end="2"/>
                                            </p:txEl>
                                          </p:spTgt>
                                        </p:tgtEl>
                                        <p:attrNameLst>
                                          <p:attrName>style.visibility</p:attrName>
                                        </p:attrNameLst>
                                      </p:cBhvr>
                                      <p:to>
                                        <p:strVal val="visible"/>
                                      </p:to>
                                    </p:set>
                                    <p:animEffect transition="in" filter="fade">
                                      <p:cBhvr>
                                        <p:cTn id="17" dur="2000"/>
                                        <p:tgtEl>
                                          <p:spTgt spid="2150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506">
                                            <p:txEl>
                                              <p:pRg st="3" end="3"/>
                                            </p:txEl>
                                          </p:spTgt>
                                        </p:tgtEl>
                                        <p:attrNameLst>
                                          <p:attrName>style.visibility</p:attrName>
                                        </p:attrNameLst>
                                      </p:cBhvr>
                                      <p:to>
                                        <p:strVal val="visible"/>
                                      </p:to>
                                    </p:set>
                                    <p:animEffect transition="in" filter="fade">
                                      <p:cBhvr>
                                        <p:cTn id="22" dur="2000"/>
                                        <p:tgtEl>
                                          <p:spTgt spid="2150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506">
                                            <p:txEl>
                                              <p:pRg st="4" end="4"/>
                                            </p:txEl>
                                          </p:spTgt>
                                        </p:tgtEl>
                                        <p:attrNameLst>
                                          <p:attrName>style.visibility</p:attrName>
                                        </p:attrNameLst>
                                      </p:cBhvr>
                                      <p:to>
                                        <p:strVal val="visible"/>
                                      </p:to>
                                    </p:set>
                                    <p:animEffect transition="in" filter="fade">
                                      <p:cBhvr>
                                        <p:cTn id="27" dur="2000"/>
                                        <p:tgtEl>
                                          <p:spTgt spid="2150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506">
                                            <p:txEl>
                                              <p:pRg st="5" end="5"/>
                                            </p:txEl>
                                          </p:spTgt>
                                        </p:tgtEl>
                                        <p:attrNameLst>
                                          <p:attrName>style.visibility</p:attrName>
                                        </p:attrNameLst>
                                      </p:cBhvr>
                                      <p:to>
                                        <p:strVal val="visible"/>
                                      </p:to>
                                    </p:set>
                                    <p:animEffect transition="in" filter="fade">
                                      <p:cBhvr>
                                        <p:cTn id="32" dur="2000"/>
                                        <p:tgtEl>
                                          <p:spTgt spid="2150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506">
                                            <p:txEl>
                                              <p:pRg st="6" end="6"/>
                                            </p:txEl>
                                          </p:spTgt>
                                        </p:tgtEl>
                                        <p:attrNameLst>
                                          <p:attrName>style.visibility</p:attrName>
                                        </p:attrNameLst>
                                      </p:cBhvr>
                                      <p:to>
                                        <p:strVal val="visible"/>
                                      </p:to>
                                    </p:set>
                                    <p:animEffect transition="in" filter="fade">
                                      <p:cBhvr>
                                        <p:cTn id="37" dur="2000"/>
                                        <p:tgtEl>
                                          <p:spTgt spid="2150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304800" y="1371600"/>
            <a:ext cx="8229600" cy="5029200"/>
          </a:xfrm>
        </p:spPr>
        <p:txBody>
          <a:bodyPr/>
          <a:lstStyle/>
          <a:p>
            <a:pPr algn="just" rtl="1" eaLnBrk="1" hangingPunct="1">
              <a:buNone/>
            </a:pPr>
            <a:r>
              <a:rPr lang="fa-IR" sz="2800" dirty="0" smtClean="0">
                <a:solidFill>
                  <a:srgbClr val="FF00FF"/>
                </a:solidFill>
                <a:cs typeface="B Titr" pitchFamily="2" charset="-78"/>
              </a:rPr>
              <a:t> دما</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دما برای ارزیابی مستقیم آب آشامیدنی به کار برده نمی شود اما بر روی بسیاری از واکنش های شیمیایی که در سیستم های طبیعی انجام می گیرد اثرگذار است، همچنین دما دارای اثر قابل ملاحظه ای بر روی حلالیت گازها در آب است.</a:t>
            </a:r>
          </a:p>
          <a:p>
            <a:pPr algn="just" rtl="1" eaLnBrk="1" hangingPunct="1">
              <a:buFont typeface="Wingdings 2" pitchFamily="18" charset="2"/>
              <a:buNone/>
            </a:pPr>
            <a:r>
              <a:rPr lang="fa-IR" sz="2700" b="1" dirty="0" smtClean="0">
                <a:cs typeface="B Mitra" pitchFamily="2" charset="-78"/>
              </a:rPr>
              <a:t>استفاده از آب به عنوان خنک کننده در صنعت و تخلیه متعاقب آب گرم شده می تواند منجر به تغییرات شدید، هر چند موضعی در دمای آب جریانهای طبیعی شود.</a:t>
            </a:r>
          </a:p>
        </p:txBody>
      </p:sp>
      <p:sp>
        <p:nvSpPr>
          <p:cNvPr id="4" name="Title 1"/>
          <p:cNvSpPr txBox="1">
            <a:spLocks/>
          </p:cNvSpPr>
          <p:nvPr/>
        </p:nvSpPr>
        <p:spPr>
          <a:xfrm>
            <a:off x="1828800" y="457200"/>
            <a:ext cx="60198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fade">
                                      <p:cBhvr>
                                        <p:cTn id="7" dur="2000"/>
                                        <p:tgtEl>
                                          <p:spTgt spid="22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0">
                                            <p:txEl>
                                              <p:pRg st="1" end="1"/>
                                            </p:txEl>
                                          </p:spTgt>
                                        </p:tgtEl>
                                        <p:attrNameLst>
                                          <p:attrName>style.visibility</p:attrName>
                                        </p:attrNameLst>
                                      </p:cBhvr>
                                      <p:to>
                                        <p:strVal val="visible"/>
                                      </p:to>
                                    </p:set>
                                    <p:animEffect transition="in" filter="fade">
                                      <p:cBhvr>
                                        <p:cTn id="12" dur="2000"/>
                                        <p:tgtEl>
                                          <p:spTgt spid="22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0">
                                            <p:txEl>
                                              <p:pRg st="2" end="2"/>
                                            </p:txEl>
                                          </p:spTgt>
                                        </p:tgtEl>
                                        <p:attrNameLst>
                                          <p:attrName>style.visibility</p:attrName>
                                        </p:attrNameLst>
                                      </p:cBhvr>
                                      <p:to>
                                        <p:strVal val="visible"/>
                                      </p:to>
                                    </p:set>
                                    <p:animEffect transition="in" filter="fade">
                                      <p:cBhvr>
                                        <p:cTn id="17" dur="2000"/>
                                        <p:tgtEl>
                                          <p:spTgt spid="225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04800" y="1295400"/>
            <a:ext cx="8305800" cy="4953000"/>
          </a:xfrm>
        </p:spPr>
        <p:txBody>
          <a:bodyPr/>
          <a:lstStyle/>
          <a:p>
            <a:pPr algn="just" rtl="1" eaLnBrk="1" hangingPunct="1">
              <a:buNone/>
            </a:pPr>
            <a:r>
              <a:rPr lang="fa-IR" sz="2800" dirty="0" smtClean="0">
                <a:cs typeface="B Titr" pitchFamily="2" charset="-78"/>
              </a:rPr>
              <a:t> </a:t>
            </a:r>
            <a:r>
              <a:rPr lang="fa-IR" sz="2800" dirty="0" smtClean="0">
                <a:solidFill>
                  <a:srgbClr val="FF00FF"/>
                </a:solidFill>
                <a:cs typeface="B Titr" pitchFamily="2" charset="-78"/>
              </a:rPr>
              <a:t>دما</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solidFill>
                  <a:srgbClr val="FF00FF"/>
                </a:solidFill>
                <a:cs typeface="B Mitra" pitchFamily="2" charset="-78"/>
              </a:rPr>
              <a:t>اثرات:</a:t>
            </a:r>
          </a:p>
          <a:p>
            <a:pPr algn="just" rtl="1" eaLnBrk="1" hangingPunct="1">
              <a:buFont typeface="Wingdings 2" pitchFamily="18" charset="2"/>
              <a:buNone/>
            </a:pPr>
            <a:r>
              <a:rPr lang="fa-IR" sz="2700" b="1" dirty="0" smtClean="0">
                <a:cs typeface="B Mitra" pitchFamily="2" charset="-78"/>
              </a:rPr>
              <a:t>با افزایش هر 10 درجه سانتی گراد دما فعالیت های زیستی تقریبا دو برابر می شود</a:t>
            </a:r>
          </a:p>
          <a:p>
            <a:pPr algn="just" rtl="1" eaLnBrk="1" hangingPunct="1">
              <a:buFont typeface="Wingdings 2" pitchFamily="18" charset="2"/>
              <a:buNone/>
            </a:pPr>
            <a:r>
              <a:rPr lang="fa-IR" sz="2700" b="1" dirty="0" smtClean="0">
                <a:cs typeface="B Mitra" pitchFamily="2" charset="-78"/>
              </a:rPr>
              <a:t>رشد بی رویه جلبک ها در آبهای گرم و معضلات ناشی از وجود این ارگانیسم ها</a:t>
            </a:r>
          </a:p>
          <a:p>
            <a:pPr algn="just" rtl="1" eaLnBrk="1" hangingPunct="1">
              <a:buFont typeface="Wingdings 2" pitchFamily="18" charset="2"/>
              <a:buNone/>
            </a:pPr>
            <a:r>
              <a:rPr lang="fa-IR" sz="2700" b="1" dirty="0" smtClean="0">
                <a:cs typeface="B Mitra" pitchFamily="2" charset="-78"/>
              </a:rPr>
              <a:t>تغییر در سرعت واکنش های شیمیایی و مقدار حلالیت مواد شیمیایی</a:t>
            </a:r>
          </a:p>
        </p:txBody>
      </p:sp>
      <p:sp>
        <p:nvSpPr>
          <p:cNvPr id="4" name="Title 1"/>
          <p:cNvSpPr txBox="1">
            <a:spLocks/>
          </p:cNvSpPr>
          <p:nvPr/>
        </p:nvSpPr>
        <p:spPr>
          <a:xfrm>
            <a:off x="1828800" y="304800"/>
            <a:ext cx="60198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فیزیکی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fade">
                                      <p:cBhvr>
                                        <p:cTn id="7" dur="2000"/>
                                        <p:tgtEl>
                                          <p:spTgt spid="235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4">
                                            <p:txEl>
                                              <p:pRg st="1" end="1"/>
                                            </p:txEl>
                                          </p:spTgt>
                                        </p:tgtEl>
                                        <p:attrNameLst>
                                          <p:attrName>style.visibility</p:attrName>
                                        </p:attrNameLst>
                                      </p:cBhvr>
                                      <p:to>
                                        <p:strVal val="visible"/>
                                      </p:to>
                                    </p:set>
                                    <p:animEffect transition="in" filter="fade">
                                      <p:cBhvr>
                                        <p:cTn id="12" dur="2000"/>
                                        <p:tgtEl>
                                          <p:spTgt spid="235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4">
                                            <p:txEl>
                                              <p:pRg st="2" end="2"/>
                                            </p:txEl>
                                          </p:spTgt>
                                        </p:tgtEl>
                                        <p:attrNameLst>
                                          <p:attrName>style.visibility</p:attrName>
                                        </p:attrNameLst>
                                      </p:cBhvr>
                                      <p:to>
                                        <p:strVal val="visible"/>
                                      </p:to>
                                    </p:set>
                                    <p:animEffect transition="in" filter="fade">
                                      <p:cBhvr>
                                        <p:cTn id="17" dur="2000"/>
                                        <p:tgtEl>
                                          <p:spTgt spid="235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4">
                                            <p:txEl>
                                              <p:pRg st="3" end="3"/>
                                            </p:txEl>
                                          </p:spTgt>
                                        </p:tgtEl>
                                        <p:attrNameLst>
                                          <p:attrName>style.visibility</p:attrName>
                                        </p:attrNameLst>
                                      </p:cBhvr>
                                      <p:to>
                                        <p:strVal val="visible"/>
                                      </p:to>
                                    </p:set>
                                    <p:animEffect transition="in" filter="fade">
                                      <p:cBhvr>
                                        <p:cTn id="22" dur="2000"/>
                                        <p:tgtEl>
                                          <p:spTgt spid="235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554">
                                            <p:txEl>
                                              <p:pRg st="4" end="4"/>
                                            </p:txEl>
                                          </p:spTgt>
                                        </p:tgtEl>
                                        <p:attrNameLst>
                                          <p:attrName>style.visibility</p:attrName>
                                        </p:attrNameLst>
                                      </p:cBhvr>
                                      <p:to>
                                        <p:strVal val="visible"/>
                                      </p:to>
                                    </p:set>
                                    <p:animEffect transition="in" filter="fade">
                                      <p:cBhvr>
                                        <p:cTn id="27" dur="2000"/>
                                        <p:tgtEl>
                                          <p:spTgt spid="235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304800" y="1295400"/>
            <a:ext cx="8382000" cy="4953000"/>
          </a:xfrm>
        </p:spPr>
        <p:txBody>
          <a:bodyPr/>
          <a:lstStyle/>
          <a:p>
            <a:pPr algn="just" rtl="1" eaLnBrk="1" hangingPunct="1">
              <a:buNone/>
            </a:pPr>
            <a:r>
              <a:rPr lang="fa-IR" sz="2400" dirty="0" smtClean="0">
                <a:solidFill>
                  <a:srgbClr val="FF00FF"/>
                </a:solidFill>
                <a:cs typeface="B Titr" pitchFamily="2" charset="-78"/>
              </a:rPr>
              <a:t>مقدار کل جامدات محلول </a:t>
            </a:r>
            <a:r>
              <a:rPr lang="en-US" sz="2400" dirty="0" smtClean="0">
                <a:solidFill>
                  <a:srgbClr val="FF00FF"/>
                </a:solidFill>
                <a:cs typeface="B Titr" pitchFamily="2" charset="-78"/>
              </a:rPr>
              <a:t>TDS</a:t>
            </a:r>
            <a:endParaRPr lang="fa-IR" sz="2400" b="1" dirty="0" smtClean="0">
              <a:solidFill>
                <a:srgbClr val="FF00FF"/>
              </a:solidFill>
              <a:cs typeface="B Mitra" pitchFamily="2" charset="-78"/>
            </a:endParaRPr>
          </a:p>
          <a:p>
            <a:pPr algn="just" rtl="1" eaLnBrk="1" hangingPunct="1">
              <a:lnSpc>
                <a:spcPct val="150000"/>
              </a:lnSpc>
              <a:buFont typeface="Wingdings 2" pitchFamily="18" charset="2"/>
              <a:buNone/>
            </a:pPr>
            <a:r>
              <a:rPr lang="fa-IR" sz="2700" b="1" dirty="0" smtClean="0">
                <a:cs typeface="B Mitra" pitchFamily="2" charset="-78"/>
              </a:rPr>
              <a:t>موادی که در آب پس از فیلتر کردن آن باقی میمانند به عنوان </a:t>
            </a:r>
            <a:r>
              <a:rPr lang="fa-IR" sz="2700" b="1" dirty="0" smtClean="0">
                <a:solidFill>
                  <a:srgbClr val="FF0000"/>
                </a:solidFill>
                <a:cs typeface="B Mitra" pitchFamily="2" charset="-78"/>
              </a:rPr>
              <a:t>مواد محلول </a:t>
            </a:r>
            <a:r>
              <a:rPr lang="fa-IR" sz="2700" b="1" dirty="0" smtClean="0">
                <a:cs typeface="B Mitra" pitchFamily="2" charset="-78"/>
              </a:rPr>
              <a:t>در نظر گرفته می شوند. از نظر ماهیت می توانند آلی یا معدنی باشند. مواد محلول می توانند موجب بروز رنگ، طعم و بوی نامطبوع شوند، برخی از اجزای آلی محلول نیز می توانند سرطانزا باشند.</a:t>
            </a:r>
          </a:p>
          <a:p>
            <a:pPr algn="just" rtl="1" eaLnBrk="1" hangingPunct="1">
              <a:lnSpc>
                <a:spcPct val="150000"/>
              </a:lnSpc>
              <a:buFont typeface="Wingdings 2" pitchFamily="18" charset="2"/>
              <a:buNone/>
            </a:pPr>
            <a:r>
              <a:rPr lang="fa-IR" sz="2700" b="1" dirty="0" smtClean="0">
                <a:cs typeface="B Mitra" pitchFamily="2" charset="-78"/>
              </a:rPr>
              <a:t>البته تمام مواد محلول در آب نامطلوب نیستند برای مثال آب تقطیر شده بی مزه است.</a:t>
            </a:r>
          </a:p>
          <a:p>
            <a:pPr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228600"/>
            <a:ext cx="73152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پارامترهای </a:t>
            </a:r>
            <a:r>
              <a:rPr lang="fa-IR" sz="4000" dirty="0" smtClean="0">
                <a:solidFill>
                  <a:srgbClr val="0000FF"/>
                </a:solidFill>
                <a:latin typeface="+mj-lt"/>
                <a:ea typeface="+mj-ea"/>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fade">
                                      <p:cBhvr>
                                        <p:cTn id="7" dur="2000"/>
                                        <p:tgtEl>
                                          <p:spTgt spid="245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8">
                                            <p:txEl>
                                              <p:pRg st="1" end="1"/>
                                            </p:txEl>
                                          </p:spTgt>
                                        </p:tgtEl>
                                        <p:attrNameLst>
                                          <p:attrName>style.visibility</p:attrName>
                                        </p:attrNameLst>
                                      </p:cBhvr>
                                      <p:to>
                                        <p:strVal val="visible"/>
                                      </p:to>
                                    </p:set>
                                    <p:animEffect transition="in" filter="fade">
                                      <p:cBhvr>
                                        <p:cTn id="12" dur="2000"/>
                                        <p:tgtEl>
                                          <p:spTgt spid="245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78">
                                            <p:txEl>
                                              <p:pRg st="2" end="2"/>
                                            </p:txEl>
                                          </p:spTgt>
                                        </p:tgtEl>
                                        <p:attrNameLst>
                                          <p:attrName>style.visibility</p:attrName>
                                        </p:attrNameLst>
                                      </p:cBhvr>
                                      <p:to>
                                        <p:strVal val="visible"/>
                                      </p:to>
                                    </p:set>
                                    <p:animEffect transition="in" filter="fade">
                                      <p:cBhvr>
                                        <p:cTn id="17" dur="2000"/>
                                        <p:tgtEl>
                                          <p:spTgt spid="245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05800" cy="5029200"/>
          </a:xfrm>
        </p:spPr>
        <p:txBody>
          <a:bodyPr/>
          <a:lstStyle/>
          <a:p>
            <a:pPr algn="just" rtl="1" eaLnBrk="1" hangingPunct="1">
              <a:buNone/>
            </a:pPr>
            <a:r>
              <a:rPr lang="fa-IR" sz="2800" dirty="0" smtClean="0">
                <a:solidFill>
                  <a:srgbClr val="FF00FF"/>
                </a:solidFill>
                <a:cs typeface="B Titr" pitchFamily="2" charset="-78"/>
              </a:rPr>
              <a:t>قلیائیت</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به مقدار یونهایی که در آب وجود دارند و برای خنثی سازی یونهای هیدروژن در واکنش شرکت می کنند اطلاق می شود (توانایی آب در خنثی سازی اسیدها)</a:t>
            </a:r>
          </a:p>
          <a:p>
            <a:pPr algn="just" rtl="1" eaLnBrk="1" hangingPunct="1">
              <a:buFont typeface="Wingdings 2" pitchFamily="18" charset="2"/>
              <a:buNone/>
            </a:pPr>
            <a:r>
              <a:rPr lang="fa-IR" sz="2700" b="1" dirty="0" smtClean="0">
                <a:cs typeface="B Mitra" pitchFamily="2" charset="-78"/>
              </a:rPr>
              <a:t>معروفترین اجزای </a:t>
            </a:r>
            <a:r>
              <a:rPr lang="fa-IR" sz="2700" b="1" dirty="0" smtClean="0">
                <a:solidFill>
                  <a:srgbClr val="FF0000"/>
                </a:solidFill>
                <a:cs typeface="B Mitra" pitchFamily="2" charset="-78"/>
              </a:rPr>
              <a:t>قلیائیت</a:t>
            </a:r>
            <a:r>
              <a:rPr lang="fa-IR" sz="2700" b="1" dirty="0" smtClean="0">
                <a:cs typeface="B Mitra" pitchFamily="2" charset="-78"/>
              </a:rPr>
              <a:t>: بی کربنات ها (</a:t>
            </a:r>
            <a:r>
              <a:rPr lang="en-US" sz="2700" b="1" dirty="0" smtClean="0">
                <a:cs typeface="B Mitra" pitchFamily="2" charset="-78"/>
              </a:rPr>
              <a:t>HCO3</a:t>
            </a:r>
            <a:r>
              <a:rPr lang="fa-IR" sz="2700" b="1" dirty="0" smtClean="0">
                <a:cs typeface="B Mitra" pitchFamily="2" charset="-78"/>
              </a:rPr>
              <a:t> )، کربنات (</a:t>
            </a:r>
            <a:r>
              <a:rPr lang="en-US" sz="2700" b="1" dirty="0" smtClean="0">
                <a:cs typeface="B Mitra" pitchFamily="2" charset="-78"/>
              </a:rPr>
              <a:t>CO3</a:t>
            </a:r>
            <a:r>
              <a:rPr lang="fa-IR" sz="2700" b="1" dirty="0" smtClean="0">
                <a:cs typeface="B Mitra" pitchFamily="2" charset="-78"/>
              </a:rPr>
              <a:t>) و هیدروکساید (</a:t>
            </a:r>
            <a:r>
              <a:rPr lang="en-US" sz="2700" b="1" dirty="0" smtClean="0">
                <a:cs typeface="B Mitra" pitchFamily="2" charset="-78"/>
              </a:rPr>
              <a:t>OH</a:t>
            </a:r>
            <a:r>
              <a:rPr lang="fa-IR" sz="2700" b="1" dirty="0" smtClean="0">
                <a:cs typeface="B Mitra" pitchFamily="2" charset="-78"/>
              </a:rPr>
              <a:t>)</a:t>
            </a:r>
          </a:p>
          <a:p>
            <a:pPr algn="just" rtl="1" eaLnBrk="1" hangingPunct="1">
              <a:buFont typeface="Wingdings 2" pitchFamily="18" charset="2"/>
              <a:buNone/>
            </a:pPr>
            <a:r>
              <a:rPr lang="fa-IR" sz="2700" b="1" dirty="0" smtClean="0">
                <a:cs typeface="B Mitra" pitchFamily="2" charset="-78"/>
              </a:rPr>
              <a:t> قلیاییت در مقدار زیاد مزه تلخ به آب می بخشد.</a:t>
            </a:r>
          </a:p>
          <a:p>
            <a:pPr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914400" y="228600"/>
            <a:ext cx="73152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382000" cy="5181600"/>
          </a:xfrm>
        </p:spPr>
        <p:txBody>
          <a:bodyPr/>
          <a:lstStyle/>
          <a:p>
            <a:pPr algn="just" rtl="1" eaLnBrk="1" hangingPunct="1">
              <a:buNone/>
            </a:pPr>
            <a:r>
              <a:rPr lang="fa-IR" sz="2800" dirty="0" smtClean="0">
                <a:latin typeface="Arial" charset="0"/>
                <a:cs typeface="B Titr" pitchFamily="2" charset="-78"/>
              </a:rPr>
              <a:t> </a:t>
            </a:r>
            <a:r>
              <a:rPr lang="fa-IR" sz="2800" dirty="0" smtClean="0">
                <a:solidFill>
                  <a:srgbClr val="FF00FF"/>
                </a:solidFill>
                <a:cs typeface="B Titr" pitchFamily="2" charset="-78"/>
              </a:rPr>
              <a:t>سختی</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به صورت غلظت کاتیون های فلزی چندظرفیتی در محلول تعریف می شود.</a:t>
            </a:r>
          </a:p>
          <a:p>
            <a:pPr algn="just" rtl="1" eaLnBrk="1" hangingPunct="1">
              <a:buFont typeface="Wingdings 2" pitchFamily="18" charset="2"/>
              <a:buNone/>
            </a:pPr>
            <a:r>
              <a:rPr lang="fa-IR" sz="2700" b="1" dirty="0" smtClean="0">
                <a:cs typeface="B Mitra" pitchFamily="2" charset="-78"/>
              </a:rPr>
              <a:t>یونهای متداول ایجاد کننده سختی کلسیم (</a:t>
            </a:r>
            <a:r>
              <a:rPr lang="en-US" sz="2700" b="1" dirty="0" smtClean="0">
                <a:cs typeface="B Mitra" pitchFamily="2" charset="-78"/>
              </a:rPr>
              <a:t>Ca 2+</a:t>
            </a:r>
            <a:r>
              <a:rPr lang="fa-IR" sz="2700" b="1" dirty="0" smtClean="0">
                <a:cs typeface="B Mitra" pitchFamily="2" charset="-78"/>
              </a:rPr>
              <a:t>) و منیزیم (</a:t>
            </a:r>
            <a:r>
              <a:rPr lang="en-US" sz="2700" b="1" dirty="0" smtClean="0">
                <a:cs typeface="B Mitra" pitchFamily="2" charset="-78"/>
              </a:rPr>
              <a:t>Mg2+</a:t>
            </a:r>
            <a:r>
              <a:rPr lang="fa-IR" sz="2700" b="1" dirty="0" smtClean="0">
                <a:cs typeface="B Mitra" pitchFamily="2" charset="-78"/>
              </a:rPr>
              <a:t>)</a:t>
            </a:r>
          </a:p>
          <a:p>
            <a:pPr algn="just" rtl="1" eaLnBrk="1" hangingPunct="1">
              <a:buFont typeface="Wingdings 2" pitchFamily="18" charset="2"/>
              <a:buNone/>
            </a:pPr>
            <a:r>
              <a:rPr lang="fa-IR" sz="2700" b="1" dirty="0" smtClean="0">
                <a:cs typeface="B Mitra" pitchFamily="2" charset="-78"/>
              </a:rPr>
              <a:t>طبقه بندب انواع سختی</a:t>
            </a:r>
          </a:p>
          <a:p>
            <a:pPr algn="just" rtl="1" eaLnBrk="1" hangingPunct="1">
              <a:buFontTx/>
              <a:buChar char="-"/>
            </a:pPr>
            <a:r>
              <a:rPr lang="fa-IR" sz="2700" b="1" dirty="0" smtClean="0">
                <a:cs typeface="B Mitra" pitchFamily="2" charset="-78"/>
              </a:rPr>
              <a:t>سختی کربناته (</a:t>
            </a:r>
            <a:r>
              <a:rPr lang="fa-IR" sz="2700" b="1" dirty="0" smtClean="0">
                <a:solidFill>
                  <a:srgbClr val="FF0000"/>
                </a:solidFill>
                <a:cs typeface="B Mitra" pitchFamily="2" charset="-78"/>
              </a:rPr>
              <a:t>سختی موقت</a:t>
            </a:r>
            <a:r>
              <a:rPr lang="fa-IR" sz="2700" b="1" dirty="0" smtClean="0">
                <a:cs typeface="B Mitra" pitchFamily="2" charset="-78"/>
              </a:rPr>
              <a:t>)</a:t>
            </a:r>
          </a:p>
          <a:p>
            <a:pPr algn="just" rtl="1" eaLnBrk="1" hangingPunct="1">
              <a:buFontTx/>
              <a:buChar char="-"/>
            </a:pPr>
            <a:r>
              <a:rPr lang="fa-IR" sz="2700" b="1" dirty="0" smtClean="0">
                <a:cs typeface="B Mitra" pitchFamily="2" charset="-78"/>
              </a:rPr>
              <a:t>سختی غیر کربناته (</a:t>
            </a:r>
            <a:r>
              <a:rPr lang="fa-IR" sz="2700" b="1" dirty="0" smtClean="0">
                <a:solidFill>
                  <a:srgbClr val="FF0000"/>
                </a:solidFill>
                <a:cs typeface="B Mitra" pitchFamily="2" charset="-78"/>
              </a:rPr>
              <a:t>سختی دائم</a:t>
            </a:r>
            <a:r>
              <a:rPr lang="fa-IR" sz="2700" b="1" dirty="0" smtClean="0">
                <a:cs typeface="B Mitra" pitchFamily="2" charset="-78"/>
              </a:rPr>
              <a:t>)</a:t>
            </a:r>
          </a:p>
          <a:p>
            <a:pPr algn="just" rtl="1" eaLnBrk="1" hangingPunct="1">
              <a:buFontTx/>
              <a:buChar char="-"/>
            </a:pPr>
            <a:r>
              <a:rPr lang="fa-IR" sz="2700" b="1" dirty="0" smtClean="0">
                <a:cs typeface="B Mitra" pitchFamily="2" charset="-78"/>
              </a:rPr>
              <a:t>سختی سولفات کلسیم می تواند ایجاد اسهال نماید اما سختی کلسیم هیچ ضرری برای سلامتی نداشته و </a:t>
            </a:r>
            <a:r>
              <a:rPr lang="fa-IR" sz="2700" b="1" dirty="0" smtClean="0">
                <a:solidFill>
                  <a:srgbClr val="FF0000"/>
                </a:solidFill>
                <a:cs typeface="B Mitra" pitchFamily="2" charset="-78"/>
              </a:rPr>
              <a:t>ظاهرا برای سیستم گردش خون مفید است.</a:t>
            </a:r>
          </a:p>
        </p:txBody>
      </p:sp>
      <p:sp>
        <p:nvSpPr>
          <p:cNvPr id="4" name="Title 1"/>
          <p:cNvSpPr txBox="1">
            <a:spLocks/>
          </p:cNvSpPr>
          <p:nvPr/>
        </p:nvSpPr>
        <p:spPr>
          <a:xfrm>
            <a:off x="914400" y="0"/>
            <a:ext cx="73152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5" end="5"/>
                                            </p:txEl>
                                          </p:spTgt>
                                        </p:tgtEl>
                                        <p:attrNameLst>
                                          <p:attrName>style.visibility</p:attrName>
                                        </p:attrNameLst>
                                      </p:cBhvr>
                                      <p:to>
                                        <p:strVal val="visible"/>
                                      </p:to>
                                    </p:set>
                                    <p:animEffect transition="in" filter="fade">
                                      <p:cBhvr>
                                        <p:cTn id="32" dur="2000"/>
                                        <p:tgtEl>
                                          <p:spTgt spid="2560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2">
                                            <p:txEl>
                                              <p:pRg st="6" end="6"/>
                                            </p:txEl>
                                          </p:spTgt>
                                        </p:tgtEl>
                                        <p:attrNameLst>
                                          <p:attrName>style.visibility</p:attrName>
                                        </p:attrNameLst>
                                      </p:cBhvr>
                                      <p:to>
                                        <p:strVal val="visible"/>
                                      </p:to>
                                    </p:set>
                                    <p:animEffect transition="in" filter="fade">
                                      <p:cBhvr>
                                        <p:cTn id="37" dur="2000"/>
                                        <p:tgtEl>
                                          <p:spTgt spid="2560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95400"/>
            <a:ext cx="8305800" cy="4953000"/>
          </a:xfrm>
        </p:spPr>
        <p:txBody>
          <a:bodyPr/>
          <a:lstStyle/>
          <a:p>
            <a:pPr algn="just" rtl="1" eaLnBrk="1" hangingPunct="1">
              <a:buNone/>
            </a:pPr>
            <a:r>
              <a:rPr lang="fa-IR" sz="2800" dirty="0" smtClean="0">
                <a:solidFill>
                  <a:srgbClr val="FF00FF"/>
                </a:solidFill>
                <a:cs typeface="B Titr" pitchFamily="2" charset="-78"/>
              </a:rPr>
              <a:t>فلوراید</a:t>
            </a:r>
            <a:endParaRPr lang="fa-IR" sz="2700" b="1" dirty="0" smtClean="0">
              <a:solidFill>
                <a:srgbClr val="FF00FF"/>
              </a:solidFill>
              <a:cs typeface="B Mitra" pitchFamily="2" charset="-78"/>
            </a:endParaRPr>
          </a:p>
          <a:p>
            <a:pPr algn="just" rtl="1" eaLnBrk="1" hangingPunct="1">
              <a:lnSpc>
                <a:spcPct val="150000"/>
              </a:lnSpc>
              <a:buFont typeface="Wingdings 2" pitchFamily="18" charset="2"/>
              <a:buNone/>
            </a:pPr>
            <a:r>
              <a:rPr lang="fa-IR" sz="2700" b="1" dirty="0" smtClean="0">
                <a:cs typeface="B Mitra" pitchFamily="2" charset="-78"/>
              </a:rPr>
              <a:t>فلوراید در غلظت </a:t>
            </a:r>
            <a:r>
              <a:rPr lang="en-US" sz="2700" b="1" dirty="0" smtClean="0">
                <a:cs typeface="B Mitra" pitchFamily="2" charset="-78"/>
              </a:rPr>
              <a:t>mg/l</a:t>
            </a:r>
            <a:r>
              <a:rPr lang="fa-IR" sz="2700" b="1" dirty="0" smtClean="0">
                <a:cs typeface="B Mitra" pitchFamily="2" charset="-78"/>
              </a:rPr>
              <a:t> 1/5-0/7 در آب آشامیدنی با سخت و محکم نمودن مینای دندان مقاوت آن را در برابر پوسیدگی افزایش می دهد. فلوراید بیش از </a:t>
            </a:r>
            <a:r>
              <a:rPr lang="en-US" sz="2700" b="1" dirty="0" smtClean="0">
                <a:cs typeface="B Mitra" pitchFamily="2" charset="-78"/>
              </a:rPr>
              <a:t>mg/l</a:t>
            </a:r>
            <a:r>
              <a:rPr lang="fa-IR" sz="2700" b="1" dirty="0" smtClean="0">
                <a:cs typeface="B Mitra" pitchFamily="2" charset="-78"/>
              </a:rPr>
              <a:t> 2 سبب تغییر رنگ و خالدار شدن دندان می شود.</a:t>
            </a:r>
          </a:p>
        </p:txBody>
      </p:sp>
      <p:sp>
        <p:nvSpPr>
          <p:cNvPr id="4" name="Title 1"/>
          <p:cNvSpPr txBox="1">
            <a:spLocks/>
          </p:cNvSpPr>
          <p:nvPr/>
        </p:nvSpPr>
        <p:spPr>
          <a:xfrm>
            <a:off x="1219200" y="381000"/>
            <a:ext cx="73152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447800"/>
            <a:ext cx="8153400" cy="4800600"/>
          </a:xfrm>
        </p:spPr>
        <p:txBody>
          <a:bodyPr/>
          <a:lstStyle/>
          <a:p>
            <a:pPr algn="just" rtl="1" eaLnBrk="1" hangingPunct="1">
              <a:buNone/>
            </a:pPr>
            <a:r>
              <a:rPr lang="fa-IR" sz="2800" dirty="0" smtClean="0">
                <a:latin typeface="Arial" charset="0"/>
                <a:cs typeface="B Titr" pitchFamily="2" charset="-78"/>
              </a:rPr>
              <a:t> </a:t>
            </a:r>
            <a:r>
              <a:rPr lang="fa-IR" sz="2800" dirty="0" smtClean="0">
                <a:solidFill>
                  <a:srgbClr val="FF00FF"/>
                </a:solidFill>
                <a:cs typeface="B Titr" pitchFamily="2" charset="-78"/>
              </a:rPr>
              <a:t>فلزات</a:t>
            </a:r>
            <a:endParaRPr lang="fa-IR" sz="2700" b="1" dirty="0" smtClean="0">
              <a:solidFill>
                <a:srgbClr val="FF00FF"/>
              </a:solidFill>
              <a:cs typeface="B Mitra" pitchFamily="2" charset="-78"/>
            </a:endParaRPr>
          </a:p>
          <a:p>
            <a:pPr algn="just" rtl="1" eaLnBrk="1" hangingPunct="1">
              <a:lnSpc>
                <a:spcPct val="200000"/>
              </a:lnSpc>
              <a:buFont typeface="Wingdings 2" pitchFamily="18" charset="2"/>
              <a:buNone/>
            </a:pPr>
            <a:r>
              <a:rPr lang="fa-IR" sz="2700" b="1" dirty="0" smtClean="0">
                <a:cs typeface="B Mitra" pitchFamily="2" charset="-78"/>
              </a:rPr>
              <a:t>فلزات غیر سمی: کلسیم، منیزیم، آهن، منگنز، آلومینیم، روی و ....</a:t>
            </a:r>
          </a:p>
          <a:p>
            <a:pPr algn="just" rtl="1" eaLnBrk="1" hangingPunct="1">
              <a:lnSpc>
                <a:spcPct val="200000"/>
              </a:lnSpc>
              <a:buFont typeface="Wingdings 2" pitchFamily="18" charset="2"/>
              <a:buNone/>
            </a:pPr>
            <a:r>
              <a:rPr lang="fa-IR" sz="2700" b="1" dirty="0" smtClean="0">
                <a:cs typeface="B Mitra" pitchFamily="2" charset="-78"/>
              </a:rPr>
              <a:t>فلزات سمی: آرسنیک، کادمیم، سرب و جیوه (</a:t>
            </a:r>
            <a:r>
              <a:rPr lang="fa-IR" sz="2700" b="1" dirty="0" smtClean="0">
                <a:solidFill>
                  <a:srgbClr val="FF0000"/>
                </a:solidFill>
                <a:cs typeface="B Mitra" pitchFamily="2" charset="-78"/>
              </a:rPr>
              <a:t>فلزات سنگین</a:t>
            </a:r>
            <a:r>
              <a:rPr lang="fa-IR" sz="2700" b="1" dirty="0" smtClean="0">
                <a:cs typeface="B Mitra" pitchFamily="2" charset="-78"/>
              </a:rPr>
              <a:t>)</a:t>
            </a:r>
          </a:p>
        </p:txBody>
      </p:sp>
      <p:sp>
        <p:nvSpPr>
          <p:cNvPr id="4" name="Title 1"/>
          <p:cNvSpPr txBox="1">
            <a:spLocks/>
          </p:cNvSpPr>
          <p:nvPr/>
        </p:nvSpPr>
        <p:spPr>
          <a:xfrm>
            <a:off x="914400" y="304800"/>
            <a:ext cx="73152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305800" cy="4876800"/>
          </a:xfrm>
        </p:spPr>
        <p:txBody>
          <a:bodyPr/>
          <a:lstStyle/>
          <a:p>
            <a:pPr algn="just" rtl="1" eaLnBrk="1" hangingPunct="1">
              <a:buNone/>
            </a:pPr>
            <a:r>
              <a:rPr lang="fa-IR" sz="2800" dirty="0" smtClean="0">
                <a:solidFill>
                  <a:srgbClr val="FF00FF"/>
                </a:solidFill>
                <a:cs typeface="B Titr" pitchFamily="2" charset="-78"/>
              </a:rPr>
              <a:t>مواد آلی</a:t>
            </a:r>
            <a:endParaRPr lang="fa-IR" sz="2700" b="1" dirty="0" smtClean="0">
              <a:solidFill>
                <a:srgbClr val="FF00FF"/>
              </a:solidFill>
              <a:cs typeface="B Mitra" pitchFamily="2" charset="-78"/>
            </a:endParaRPr>
          </a:p>
          <a:p>
            <a:pPr algn="just" rtl="1" eaLnBrk="1" hangingPunct="1">
              <a:lnSpc>
                <a:spcPct val="200000"/>
              </a:lnSpc>
              <a:buFont typeface="Wingdings 2" pitchFamily="18" charset="2"/>
              <a:buNone/>
            </a:pPr>
            <a:r>
              <a:rPr lang="fa-IR" sz="2700" b="1" dirty="0" smtClean="0">
                <a:cs typeface="B Mitra" pitchFamily="2" charset="-78"/>
              </a:rPr>
              <a:t>بسیاری از مواد آلی در آب محلولند:</a:t>
            </a:r>
          </a:p>
          <a:p>
            <a:pPr algn="just" rtl="1" eaLnBrk="1" hangingPunct="1">
              <a:lnSpc>
                <a:spcPct val="200000"/>
              </a:lnSpc>
              <a:buFontTx/>
              <a:buChar char="-"/>
            </a:pPr>
            <a:r>
              <a:rPr lang="fa-IR" sz="2700" b="1" dirty="0" smtClean="0">
                <a:cs typeface="B Mitra" pitchFamily="2" charset="-78"/>
              </a:rPr>
              <a:t>مواد آلی قابل تجزیه بیولوژیک</a:t>
            </a:r>
          </a:p>
          <a:p>
            <a:pPr algn="just" rtl="1" eaLnBrk="1" hangingPunct="1">
              <a:lnSpc>
                <a:spcPct val="200000"/>
              </a:lnSpc>
              <a:buFontTx/>
              <a:buChar char="-"/>
            </a:pPr>
            <a:r>
              <a:rPr lang="fa-IR" sz="2700" b="1" dirty="0" smtClean="0">
                <a:cs typeface="B Mitra" pitchFamily="2" charset="-78"/>
              </a:rPr>
              <a:t>مواد آلی غیر قابل تجزیه بیولوژیک</a:t>
            </a:r>
          </a:p>
          <a:p>
            <a:pPr algn="just" rtl="1" eaLnBrk="1" hangingPunct="1">
              <a:lnSpc>
                <a:spcPct val="200000"/>
              </a:lnSpc>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838200" y="457200"/>
            <a:ext cx="73152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305800" cy="4876800"/>
          </a:xfrm>
        </p:spPr>
        <p:txBody>
          <a:bodyPr/>
          <a:lstStyle/>
          <a:p>
            <a:pPr algn="just" rtl="1" eaLnBrk="1" hangingPunct="1">
              <a:buNone/>
            </a:pPr>
            <a:r>
              <a:rPr lang="fa-IR" sz="2800" dirty="0" smtClean="0">
                <a:solidFill>
                  <a:srgbClr val="FF00FF"/>
                </a:solidFill>
                <a:latin typeface="Arial" charset="0"/>
                <a:cs typeface="B Titr" pitchFamily="2" charset="-78"/>
              </a:rPr>
              <a:t>مواد آلی قابل تجزیه بیولوژیک</a:t>
            </a:r>
            <a:endParaRPr lang="fa-IR" sz="27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مواد قابل تجزیه بیولوژیک شامل نشاسته ها، چربی ها، پروتوئین ها، الکل ها، اسید ها، آلدئیدها، و ... می باشد.</a:t>
            </a:r>
          </a:p>
          <a:p>
            <a:pPr algn="just" rtl="1" eaLnBrk="1" hangingPunct="1">
              <a:buFont typeface="Wingdings 2" pitchFamily="18" charset="2"/>
              <a:buNone/>
            </a:pPr>
            <a:r>
              <a:rPr lang="fa-IR" sz="2700" b="1" dirty="0" smtClean="0">
                <a:solidFill>
                  <a:srgbClr val="FF0000"/>
                </a:solidFill>
                <a:cs typeface="B Mitra" pitchFamily="2" charset="-78"/>
              </a:rPr>
              <a:t>اکسیژن مورد نیاز بیوشیمیایی (</a:t>
            </a:r>
            <a:r>
              <a:rPr lang="en-US" sz="2700" b="1" dirty="0" smtClean="0">
                <a:solidFill>
                  <a:srgbClr val="FF0000"/>
                </a:solidFill>
                <a:cs typeface="B Mitra" pitchFamily="2" charset="-78"/>
              </a:rPr>
              <a:t>BOD</a:t>
            </a:r>
            <a:r>
              <a:rPr lang="fa-IR" sz="2700" b="1" dirty="0" smtClean="0">
                <a:solidFill>
                  <a:srgbClr val="FF0000"/>
                </a:solidFill>
                <a:cs typeface="B Mitra" pitchFamily="2" charset="-78"/>
              </a:rPr>
              <a:t>): </a:t>
            </a:r>
            <a:r>
              <a:rPr lang="fa-IR" sz="2700" b="1" dirty="0" smtClean="0">
                <a:cs typeface="B Mitra" pitchFamily="2" charset="-78"/>
              </a:rPr>
              <a:t>مقدار اکسیژن مصرفی در طول فعالیت میکروبی برای تجزیه مواد آلی.</a:t>
            </a:r>
          </a:p>
          <a:p>
            <a:pPr algn="just" rtl="1" eaLnBrk="1" hangingPunct="1">
              <a:buFontTx/>
              <a:buChar char="-"/>
            </a:pPr>
            <a:endParaRPr lang="fa-IR" sz="2700" b="1" dirty="0" smtClean="0">
              <a:cs typeface="B Mitra" pitchFamily="2" charset="-78"/>
            </a:endParaRPr>
          </a:p>
          <a:p>
            <a:pPr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1447800" y="819150"/>
            <a:ext cx="73152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fa-IR" sz="4000" dirty="0">
              <a:solidFill>
                <a:srgbClr val="0000FF"/>
              </a:solidFill>
              <a:latin typeface="Arial" charset="0"/>
              <a:cs typeface="B Titr" pitchFamily="2" charset="-78"/>
            </a:endParaRPr>
          </a:p>
          <a:p>
            <a:pPr algn="r" rtl="1" fontAlgn="auto">
              <a:spcAft>
                <a:spcPts val="0"/>
              </a:spcAft>
              <a:defRPr/>
            </a:pPr>
            <a:endParaRPr lang="en-US" sz="4000" dirty="0">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277813"/>
            <a:ext cx="8305800" cy="1143000"/>
          </a:xfrm>
        </p:spPr>
        <p:txBody>
          <a:bodyPr/>
          <a:lstStyle/>
          <a:p>
            <a:pPr algn="ctr" eaLnBrk="1" hangingPunct="1"/>
            <a:r>
              <a:rPr lang="fa-IR" sz="4000" dirty="0" smtClean="0">
                <a:solidFill>
                  <a:srgbClr val="0000FF"/>
                </a:solidFill>
                <a:cs typeface="B Titr" pitchFamily="2" charset="-78"/>
              </a:rPr>
              <a:t>محيط به سه نوع تقسيم مي شود</a:t>
            </a:r>
            <a:endParaRPr lang="en-US" sz="4000" dirty="0" smtClean="0">
              <a:solidFill>
                <a:srgbClr val="0000FF"/>
              </a:solidFill>
              <a:cs typeface="B Titr" pitchFamily="2" charset="-78"/>
            </a:endParaRPr>
          </a:p>
        </p:txBody>
      </p:sp>
      <p:sp>
        <p:nvSpPr>
          <p:cNvPr id="8195" name="Rectangle 3"/>
          <p:cNvSpPr>
            <a:spLocks noGrp="1" noChangeArrowheads="1"/>
          </p:cNvSpPr>
          <p:nvPr>
            <p:ph type="body" idx="1"/>
          </p:nvPr>
        </p:nvSpPr>
        <p:spPr>
          <a:xfrm>
            <a:off x="152400" y="1295400"/>
            <a:ext cx="8534400" cy="4835525"/>
          </a:xfrm>
        </p:spPr>
        <p:txBody>
          <a:bodyPr/>
          <a:lstStyle/>
          <a:p>
            <a:pPr algn="r" rtl="1" eaLnBrk="1" hangingPunct="1">
              <a:lnSpc>
                <a:spcPct val="150000"/>
              </a:lnSpc>
            </a:pPr>
            <a:r>
              <a:rPr lang="fa-IR" sz="3200" b="1" dirty="0" smtClean="0">
                <a:cs typeface="B Nazanin" pitchFamily="2" charset="-78"/>
              </a:rPr>
              <a:t>محيط فيزيكي: شامل آب، هوا، نور،  حرارت ،سرماوغيره</a:t>
            </a:r>
          </a:p>
          <a:p>
            <a:pPr algn="r" rtl="1" eaLnBrk="1" hangingPunct="1">
              <a:lnSpc>
                <a:spcPct val="150000"/>
              </a:lnSpc>
            </a:pPr>
            <a:r>
              <a:rPr lang="fa-IR" sz="3200" b="1" dirty="0" smtClean="0">
                <a:cs typeface="B Nazanin" pitchFamily="2" charset="-78"/>
              </a:rPr>
              <a:t>محيط زنده(بيولوژيك): شامل ميكروبها ويا منابعي است كه عوامل بيماريزاي عفوني را درخود نگه مي دارند</a:t>
            </a:r>
          </a:p>
          <a:p>
            <a:pPr algn="r" rtl="1" eaLnBrk="1" hangingPunct="1">
              <a:lnSpc>
                <a:spcPct val="150000"/>
              </a:lnSpc>
            </a:pPr>
            <a:r>
              <a:rPr lang="fa-IR" sz="3200" b="1" dirty="0" smtClean="0">
                <a:cs typeface="B Nazanin" pitchFamily="2" charset="-78"/>
              </a:rPr>
              <a:t>محيط اجتماعي: عادات وآداب ورسوم، اعتقادات مردم در اداره امورزندگي</a:t>
            </a:r>
            <a:endParaRPr lang="en-US" sz="3200" b="1" dirty="0" smtClean="0">
              <a:cs typeface="B Nazanin" pitchFamily="2" charset="-78"/>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dissolve">
                                      <p:cBhvr>
                                        <p:cTn id="7" dur="5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dissolve">
                                      <p:cBhvr>
                                        <p:cTn id="12" dur="500"/>
                                        <p:tgtEl>
                                          <p:spTgt spid="819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Effect transition="in" filter="dissolve">
                                      <p:cBhvr>
                                        <p:cTn id="17" dur="500"/>
                                        <p:tgtEl>
                                          <p:spTgt spid="819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195">
                                            <p:txEl>
                                              <p:pRg st="2" end="2"/>
                                            </p:txEl>
                                          </p:spTgt>
                                        </p:tgtEl>
                                        <p:attrNameLst>
                                          <p:attrName>style.visibility</p:attrName>
                                        </p:attrNameLst>
                                      </p:cBhvr>
                                      <p:to>
                                        <p:strVal val="visible"/>
                                      </p:to>
                                    </p:set>
                                    <p:animEffect transition="in" filter="dissolve">
                                      <p:cBhvr>
                                        <p:cTn id="22" dur="5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382000" cy="4648200"/>
          </a:xfrm>
        </p:spPr>
        <p:txBody>
          <a:bodyPr/>
          <a:lstStyle/>
          <a:p>
            <a:pPr algn="just" rtl="1" eaLnBrk="1" hangingPunct="1">
              <a:buNone/>
            </a:pPr>
            <a:r>
              <a:rPr lang="fa-IR" sz="2400" dirty="0" smtClean="0">
                <a:solidFill>
                  <a:srgbClr val="FF00FF"/>
                </a:solidFill>
                <a:latin typeface="Arial" charset="0"/>
                <a:cs typeface="B Titr" pitchFamily="2" charset="-78"/>
              </a:rPr>
              <a:t>مواد آلی غیر  قابل تجزیه بیولوژیک</a:t>
            </a:r>
            <a:endParaRPr lang="fa-IR" sz="2400" b="1" dirty="0" smtClean="0">
              <a:solidFill>
                <a:srgbClr val="FF00FF"/>
              </a:solidFill>
              <a:cs typeface="B Mitra" pitchFamily="2" charset="-78"/>
            </a:endParaRPr>
          </a:p>
          <a:p>
            <a:pPr algn="just" rtl="1" eaLnBrk="1" hangingPunct="1">
              <a:buFont typeface="Wingdings 2" pitchFamily="18" charset="2"/>
              <a:buNone/>
            </a:pPr>
            <a:r>
              <a:rPr lang="fa-IR" sz="2700" b="1" dirty="0" smtClean="0">
                <a:cs typeface="B Mitra" pitchFamily="2" charset="-78"/>
              </a:rPr>
              <a:t>مواد آلی غیر قابل تجزیه بیولوژیک که در آب یافت می شوند مانند سلولز، فنل، اسیدهای  تانیک، مواد شوینده، حشره کش های آلی</a:t>
            </a:r>
          </a:p>
          <a:p>
            <a:pPr algn="just" rtl="1" eaLnBrk="1" hangingPunct="1">
              <a:buFont typeface="Wingdings 2" pitchFamily="18" charset="2"/>
              <a:buNone/>
            </a:pPr>
            <a:endParaRPr lang="fa-IR" sz="2700" b="1" dirty="0" smtClean="0">
              <a:cs typeface="B Mitra" pitchFamily="2" charset="-78"/>
            </a:endParaRPr>
          </a:p>
          <a:p>
            <a:pPr algn="just" rtl="1" eaLnBrk="1" hangingPunct="1">
              <a:buFont typeface="Wingdings 2" pitchFamily="18" charset="2"/>
              <a:buNone/>
            </a:pPr>
            <a:r>
              <a:rPr lang="fa-IR" sz="2700" b="1" dirty="0" smtClean="0">
                <a:cs typeface="B Mitra" pitchFamily="2" charset="-78"/>
              </a:rPr>
              <a:t>روش اندازه گیری مواد آلی غیر قابل تجزیه بیولوژیک: </a:t>
            </a:r>
            <a:r>
              <a:rPr lang="fa-IR" sz="2700" b="1" dirty="0" smtClean="0">
                <a:solidFill>
                  <a:srgbClr val="FF0000"/>
                </a:solidFill>
                <a:cs typeface="B Mitra" pitchFamily="2" charset="-78"/>
              </a:rPr>
              <a:t>آزمایش اکسیژن مورد نیاز شیمیایی (</a:t>
            </a:r>
            <a:r>
              <a:rPr lang="en-US" sz="2700" b="1" dirty="0" smtClean="0">
                <a:solidFill>
                  <a:srgbClr val="FF0000"/>
                </a:solidFill>
                <a:cs typeface="B Mitra" pitchFamily="2" charset="-78"/>
              </a:rPr>
              <a:t>COD</a:t>
            </a:r>
            <a:r>
              <a:rPr lang="fa-IR" sz="2700" b="1" dirty="0" smtClean="0">
                <a:solidFill>
                  <a:srgbClr val="FF0000"/>
                </a:solidFill>
                <a:cs typeface="B Mitra" pitchFamily="2" charset="-78"/>
              </a:rPr>
              <a:t>)</a:t>
            </a:r>
          </a:p>
        </p:txBody>
      </p:sp>
      <p:sp>
        <p:nvSpPr>
          <p:cNvPr id="4" name="Title 1"/>
          <p:cNvSpPr txBox="1">
            <a:spLocks/>
          </p:cNvSpPr>
          <p:nvPr/>
        </p:nvSpPr>
        <p:spPr>
          <a:xfrm>
            <a:off x="762000" y="819150"/>
            <a:ext cx="8001000" cy="781050"/>
          </a:xfrm>
          <a:prstGeom prst="rect">
            <a:avLst/>
          </a:prstGeom>
        </p:spPr>
        <p:txBody>
          <a:bodyPr lIns="0" rIns="0" bIns="0" anchor="b">
            <a:normAutofit fontScale="70000" lnSpcReduction="20000"/>
          </a:bodyPr>
          <a:lstStyle/>
          <a:p>
            <a:pPr algn="ctr" rtl="1" fontAlgn="auto">
              <a:spcAft>
                <a:spcPts val="0"/>
              </a:spcAft>
              <a:defRPr/>
            </a:pPr>
            <a:endParaRPr lang="fa-IR" sz="4000" dirty="0" smtClean="0">
              <a:solidFill>
                <a:srgbClr val="0000FF"/>
              </a:solidFill>
              <a:latin typeface="Arial" charset="0"/>
              <a:cs typeface="B Titr" pitchFamily="2" charset="-78"/>
            </a:endParaRPr>
          </a:p>
          <a:p>
            <a:pPr algn="ctr" rtl="1" fontAlgn="auto">
              <a:spcAft>
                <a:spcPts val="0"/>
              </a:spcAft>
              <a:defRPr/>
            </a:pPr>
            <a:r>
              <a:rPr lang="fa-IR" sz="4000" dirty="0" smtClean="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fa-IR" sz="4000" dirty="0">
              <a:solidFill>
                <a:srgbClr val="0000FF"/>
              </a:solidFill>
              <a:latin typeface="Arial" charset="0"/>
              <a:cs typeface="B Titr" pitchFamily="2" charset="-78"/>
            </a:endParaRPr>
          </a:p>
          <a:p>
            <a:pPr algn="r" rtl="1" fontAlgn="auto">
              <a:spcAft>
                <a:spcPts val="0"/>
              </a:spcAft>
              <a:defRPr/>
            </a:pPr>
            <a:endParaRPr lang="en-US" sz="4000" dirty="0">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95400"/>
            <a:ext cx="8534400" cy="4953000"/>
          </a:xfrm>
        </p:spPr>
        <p:txBody>
          <a:bodyPr/>
          <a:lstStyle/>
          <a:p>
            <a:pPr algn="just" rtl="1" eaLnBrk="1" hangingPunct="1">
              <a:buNone/>
            </a:pPr>
            <a:r>
              <a:rPr lang="fa-IR" sz="2800" dirty="0" smtClean="0">
                <a:solidFill>
                  <a:srgbClr val="FF00FF"/>
                </a:solidFill>
                <a:latin typeface="Arial" charset="0"/>
                <a:cs typeface="B Titr" pitchFamily="2" charset="-78"/>
              </a:rPr>
              <a:t>مواد مغذی</a:t>
            </a:r>
            <a:endParaRPr lang="fa-IR" sz="2700" b="1" dirty="0" smtClean="0">
              <a:solidFill>
                <a:srgbClr val="FF00FF"/>
              </a:solidFill>
              <a:cs typeface="B Mitra" pitchFamily="2" charset="-78"/>
            </a:endParaRPr>
          </a:p>
          <a:p>
            <a:pPr algn="just" rtl="1" eaLnBrk="1" hangingPunct="1">
              <a:lnSpc>
                <a:spcPct val="150000"/>
              </a:lnSpc>
              <a:buFont typeface="Wingdings 2" pitchFamily="18" charset="2"/>
              <a:buNone/>
            </a:pPr>
            <a:r>
              <a:rPr lang="fa-IR" sz="2700" b="1" dirty="0" smtClean="0">
                <a:cs typeface="B Mitra" pitchFamily="2" charset="-78"/>
              </a:rPr>
              <a:t>عناصری هستند که برای رشد و تولید مثل گیاهان ضروری اند، مهمترین عناصر ضروری عبارتند از کربن، نیتروژن و فسفر</a:t>
            </a:r>
          </a:p>
        </p:txBody>
      </p:sp>
      <p:sp>
        <p:nvSpPr>
          <p:cNvPr id="4" name="Title 1"/>
          <p:cNvSpPr txBox="1">
            <a:spLocks/>
          </p:cNvSpPr>
          <p:nvPr/>
        </p:nvSpPr>
        <p:spPr>
          <a:xfrm>
            <a:off x="762000" y="609600"/>
            <a:ext cx="8001000" cy="1066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پارامترهای </a:t>
            </a:r>
            <a:r>
              <a:rPr lang="fa-IR" sz="4000" dirty="0" smtClean="0">
                <a:solidFill>
                  <a:srgbClr val="0000FF"/>
                </a:solidFill>
                <a:latin typeface="Arial" charset="0"/>
                <a:cs typeface="B Titr" pitchFamily="2" charset="-78"/>
              </a:rPr>
              <a:t>شیمیایی</a:t>
            </a:r>
            <a:endParaRPr lang="fa-IR" sz="4000" dirty="0">
              <a:solidFill>
                <a:srgbClr val="0000FF"/>
              </a:solidFill>
              <a:latin typeface="Arial" charset="0"/>
              <a:cs typeface="B Titr" pitchFamily="2" charset="-78"/>
            </a:endParaRPr>
          </a:p>
          <a:p>
            <a:pPr algn="r" rtl="1" fontAlgn="auto">
              <a:spcAft>
                <a:spcPts val="0"/>
              </a:spcAft>
              <a:defRPr/>
            </a:pPr>
            <a:endParaRPr lang="en-US" sz="4000" dirty="0">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534400" cy="4495800"/>
          </a:xfrm>
        </p:spPr>
        <p:txBody>
          <a:bodyPr/>
          <a:lstStyle/>
          <a:p>
            <a:pPr algn="just" rtl="1" eaLnBrk="1" hangingPunct="1">
              <a:buFont typeface="Wingdings 2" pitchFamily="18" charset="2"/>
              <a:buNone/>
            </a:pPr>
            <a:endParaRPr lang="fa-IR" sz="2700" b="1" smtClean="0">
              <a:cs typeface="B Mitra" pitchFamily="2" charset="-78"/>
            </a:endParaRPr>
          </a:p>
        </p:txBody>
      </p:sp>
      <p:sp>
        <p:nvSpPr>
          <p:cNvPr id="4" name="Title 1"/>
          <p:cNvSpPr txBox="1">
            <a:spLocks/>
          </p:cNvSpPr>
          <p:nvPr/>
        </p:nvSpPr>
        <p:spPr>
          <a:xfrm>
            <a:off x="2286000" y="2971800"/>
            <a:ext cx="4343400" cy="781050"/>
          </a:xfrm>
          <a:prstGeom prst="rect">
            <a:avLst/>
          </a:prstGeom>
        </p:spPr>
        <p:txBody>
          <a:bodyPr lIns="0" rIns="0" bIns="0" anchor="b"/>
          <a:lstStyle/>
          <a:p>
            <a:pPr algn="r" rtl="1" fontAlgn="auto">
              <a:spcAft>
                <a:spcPts val="0"/>
              </a:spcAft>
              <a:defRPr/>
            </a:pPr>
            <a:r>
              <a:rPr lang="fa-IR" sz="8800" dirty="0">
                <a:solidFill>
                  <a:srgbClr val="0000FF"/>
                </a:solidFill>
                <a:latin typeface="+mj-lt"/>
                <a:ea typeface="+mj-ea"/>
                <a:cs typeface="B Titr" pitchFamily="2" charset="-78"/>
              </a:rPr>
              <a:t>تصفیه آب</a:t>
            </a:r>
            <a:endParaRPr lang="en-US" sz="88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534400" cy="5105400"/>
          </a:xfrm>
        </p:spPr>
        <p:txBody>
          <a:bodyPr/>
          <a:lstStyle/>
          <a:p>
            <a:pPr algn="just" rtl="1" eaLnBrk="1" hangingPunct="1">
              <a:lnSpc>
                <a:spcPct val="150000"/>
              </a:lnSpc>
              <a:buFont typeface="Wingdings 2" pitchFamily="18" charset="2"/>
              <a:buNone/>
            </a:pPr>
            <a:r>
              <a:rPr lang="fa-IR" sz="2400" b="1" dirty="0" smtClean="0">
                <a:cs typeface="B Nazanin" pitchFamily="2" charset="-78"/>
              </a:rPr>
              <a:t>اصولا تلاش بر این است که تا حد ممکن خالصترین منبع آب مورد استفاده قرار گیرد. گرچه برای حفظ کیفیت آب، مراقبت از منبع آبی به عنوان اولین نکته مهم مورد توجه قرار می گیرد اما با این وجود همه منابع طبیعی آب برای مطابقت با استانداردهای مدرن آب آشامیدنی کم و بیش نیازمند تصفیه اند و ماهیت و میزان تصفیه در هر حالی متکی به ماهیت و مقدار ناخالصی هاست.</a:t>
            </a:r>
          </a:p>
          <a:p>
            <a:pPr algn="just" rtl="1" eaLnBrk="1" hangingPunct="1">
              <a:lnSpc>
                <a:spcPct val="150000"/>
              </a:lnSpc>
              <a:buFont typeface="Wingdings 2" pitchFamily="18" charset="2"/>
              <a:buNone/>
            </a:pPr>
            <a:r>
              <a:rPr lang="fa-IR" sz="2400" b="1" dirty="0" smtClean="0">
                <a:cs typeface="B Nazanin" pitchFamily="2" charset="-78"/>
              </a:rPr>
              <a:t>آب آشامیدنی سالم باید دارای شرایط مناسب فیزیکی، شیمیایی و میکروبی باشد، این دسته از شرایط به صورت استانداردهایی توسط سازمانهای معتبر ارائه می گردند.</a:t>
            </a:r>
          </a:p>
        </p:txBody>
      </p:sp>
      <p:sp>
        <p:nvSpPr>
          <p:cNvPr id="4" name="Title 1"/>
          <p:cNvSpPr txBox="1">
            <a:spLocks/>
          </p:cNvSpPr>
          <p:nvPr/>
        </p:nvSpPr>
        <p:spPr>
          <a:xfrm>
            <a:off x="762000" y="457200"/>
            <a:ext cx="8001000" cy="1143000"/>
          </a:xfrm>
          <a:prstGeom prst="rect">
            <a:avLst/>
          </a:prstGeom>
        </p:spPr>
        <p:txBody>
          <a:bodyPr lIns="0" rIns="0" bIns="0" anchor="b">
            <a:normAutofit fontScale="70000" lnSpcReduction="20000"/>
          </a:bodyPr>
          <a:lstStyle/>
          <a:p>
            <a:pPr algn="ctr" rtl="1" fontAlgn="auto">
              <a:spcAft>
                <a:spcPts val="0"/>
              </a:spcAft>
              <a:defRPr/>
            </a:pPr>
            <a:endParaRPr lang="fa-IR" sz="4000" dirty="0" smtClean="0">
              <a:solidFill>
                <a:srgbClr val="0000FF"/>
              </a:solidFill>
              <a:latin typeface="Arial" charset="0"/>
              <a:cs typeface="B Titr" pitchFamily="2" charset="-78"/>
            </a:endParaRPr>
          </a:p>
          <a:p>
            <a:pPr algn="ctr" rtl="1" fontAlgn="auto">
              <a:spcAft>
                <a:spcPts val="0"/>
              </a:spcAft>
              <a:defRPr/>
            </a:pPr>
            <a:endParaRPr lang="fa-IR" sz="4000" dirty="0" smtClean="0">
              <a:solidFill>
                <a:srgbClr val="0000FF"/>
              </a:solidFill>
              <a:latin typeface="Arial" charset="0"/>
              <a:cs typeface="B Titr" pitchFamily="2" charset="-78"/>
            </a:endParaRPr>
          </a:p>
          <a:p>
            <a:pPr algn="ctr" rtl="1" fontAlgn="auto">
              <a:spcAft>
                <a:spcPts val="0"/>
              </a:spcAft>
              <a:defRPr/>
            </a:pPr>
            <a:r>
              <a:rPr lang="fa-IR" sz="4000" dirty="0" smtClean="0">
                <a:solidFill>
                  <a:srgbClr val="0000FF"/>
                </a:solidFill>
                <a:latin typeface="Arial" charset="0"/>
                <a:cs typeface="B Titr" pitchFamily="2" charset="-78"/>
              </a:rPr>
              <a:t>تصفیه </a:t>
            </a:r>
            <a:r>
              <a:rPr lang="fa-IR" sz="4000" dirty="0">
                <a:solidFill>
                  <a:srgbClr val="0000FF"/>
                </a:solidFill>
                <a:latin typeface="Arial" charset="0"/>
                <a:cs typeface="B Titr" pitchFamily="2" charset="-78"/>
              </a:rPr>
              <a:t>آب</a:t>
            </a:r>
          </a:p>
          <a:p>
            <a:pPr algn="r" rtl="1" fontAlgn="auto">
              <a:spcAft>
                <a:spcPts val="0"/>
              </a:spcAft>
              <a:defRPr/>
            </a:pPr>
            <a:endParaRPr lang="en-US" sz="4000" dirty="0">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534400" cy="5105400"/>
          </a:xfrm>
        </p:spPr>
        <p:txBody>
          <a:bodyPr/>
          <a:lstStyle/>
          <a:p>
            <a:pPr algn="just" rtl="1" eaLnBrk="1" hangingPunct="1">
              <a:buFont typeface="Wingdings 2" pitchFamily="18" charset="2"/>
              <a:buNone/>
              <a:defRPr/>
            </a:pPr>
            <a:r>
              <a:rPr lang="fa-IR" sz="2700" b="1" dirty="0" smtClean="0">
                <a:cs typeface="B Mitra" pitchFamily="2" charset="-78"/>
              </a:rPr>
              <a:t>استانداردها ممکن است به دو صورت ارائه گردند که عبارتند از:</a:t>
            </a:r>
          </a:p>
          <a:p>
            <a:pPr algn="just" rtl="1" eaLnBrk="1" hangingPunct="1">
              <a:buFont typeface="Wingdings 2" pitchFamily="18" charset="2"/>
              <a:buNone/>
              <a:defRPr/>
            </a:pPr>
            <a:endParaRPr lang="fa-IR" sz="2700" b="1" dirty="0" smtClean="0">
              <a:cs typeface="B Mitra" pitchFamily="2" charset="-78"/>
            </a:endParaRPr>
          </a:p>
          <a:p>
            <a:pPr marL="514350" indent="-514350" algn="just" rtl="1" eaLnBrk="1" hangingPunct="1">
              <a:buNone/>
              <a:defRPr/>
            </a:pPr>
            <a:r>
              <a:rPr lang="fa-IR" sz="2700" b="1" dirty="0" smtClean="0">
                <a:solidFill>
                  <a:srgbClr val="FF00FF"/>
                </a:solidFill>
                <a:cs typeface="B Mitra" pitchFamily="2" charset="-78"/>
              </a:rPr>
              <a:t>حداکثر مطلوب: </a:t>
            </a:r>
            <a:r>
              <a:rPr lang="fa-IR" sz="2700" b="1" dirty="0" smtClean="0">
                <a:cs typeface="B Mitra" pitchFamily="2" charset="-78"/>
              </a:rPr>
              <a:t>عبارت است از حداکثر غلظتی از مواد که برای آب آشامیدنی تشخیص داده می شود. چنانچه آب حاوی موادی در غلظت بالاتر از این حد باشد از نظر کیفیت در حد پایین تری قرار دارد اما هنوز قابل آشامیدن است.</a:t>
            </a:r>
          </a:p>
          <a:p>
            <a:pPr marL="514350" indent="-514350" algn="just" rtl="1" eaLnBrk="1" hangingPunct="1">
              <a:buNone/>
              <a:defRPr/>
            </a:pPr>
            <a:endParaRPr lang="fa-IR" sz="2700" b="1" dirty="0" smtClean="0">
              <a:cs typeface="B Mitra" pitchFamily="2" charset="-78"/>
            </a:endParaRPr>
          </a:p>
          <a:p>
            <a:pPr marL="514350" indent="-514350" algn="just" rtl="1" eaLnBrk="1" hangingPunct="1">
              <a:buNone/>
              <a:defRPr/>
            </a:pPr>
            <a:r>
              <a:rPr lang="fa-IR" sz="2700" b="1" dirty="0" smtClean="0">
                <a:solidFill>
                  <a:srgbClr val="FF00FF"/>
                </a:solidFill>
                <a:cs typeface="B Mitra" pitchFamily="2" charset="-78"/>
              </a:rPr>
              <a:t>حداکثر مجاز: </a:t>
            </a:r>
            <a:r>
              <a:rPr lang="fa-IR" sz="2700" b="1" dirty="0" smtClean="0">
                <a:cs typeface="B Mitra" pitchFamily="2" charset="-78"/>
              </a:rPr>
              <a:t>عبارت است از حدی که اگر غلظت مواد موجود در آب از آن تجاوز کند آب مذبور برای آشامیدن مناسب نمی باشد و مصرف آن در دراز مدت اثرات زیان بخشی بر سلامت مصرف کننده باقی خواهد گذاشت.</a:t>
            </a:r>
          </a:p>
        </p:txBody>
      </p:sp>
      <p:sp>
        <p:nvSpPr>
          <p:cNvPr id="4" name="Title 1"/>
          <p:cNvSpPr txBox="1">
            <a:spLocks/>
          </p:cNvSpPr>
          <p:nvPr/>
        </p:nvSpPr>
        <p:spPr>
          <a:xfrm>
            <a:off x="762000" y="228600"/>
            <a:ext cx="80010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استانداردهای آب آشامیدنی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2" end="2"/>
                                            </p:txEl>
                                          </p:spTgt>
                                        </p:tgtEl>
                                        <p:attrNameLst>
                                          <p:attrName>style.visibility</p:attrName>
                                        </p:attrNameLst>
                                      </p:cBhvr>
                                      <p:to>
                                        <p:strVal val="visible"/>
                                      </p:to>
                                    </p:set>
                                    <p:animEffect transition="in" filter="fade">
                                      <p:cBhvr>
                                        <p:cTn id="12" dur="2000"/>
                                        <p:tgtEl>
                                          <p:spTgt spid="2560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4" end="4"/>
                                            </p:txEl>
                                          </p:spTgt>
                                        </p:tgtEl>
                                        <p:attrNameLst>
                                          <p:attrName>style.visibility</p:attrName>
                                        </p:attrNameLst>
                                      </p:cBhvr>
                                      <p:to>
                                        <p:strVal val="visible"/>
                                      </p:to>
                                    </p:set>
                                    <p:animEffect transition="in" filter="fade">
                                      <p:cBhvr>
                                        <p:cTn id="1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534400" cy="5029200"/>
          </a:xfrm>
        </p:spPr>
        <p:txBody>
          <a:bodyPr/>
          <a:lstStyle/>
          <a:p>
            <a:pPr algn="just" rtl="1" eaLnBrk="1" hangingPunct="1">
              <a:buFont typeface="Wingdings 2" pitchFamily="18" charset="2"/>
              <a:buNone/>
            </a:pPr>
            <a:r>
              <a:rPr lang="fa-IR" sz="2700" b="1" dirty="0" smtClean="0">
                <a:cs typeface="B Mitra" pitchFamily="2" charset="-78"/>
              </a:rPr>
              <a:t>از این نظر استانداردها را بصورت استانداردهای اولیه و ثانویه نیز طبقه بندی می کنند. استانداردهای اولیه تقریبا مطابق با حداکثر مجاز بوده و ظامن سلامتی و بهداشت افراد است.</a:t>
            </a:r>
          </a:p>
          <a:p>
            <a:pPr algn="just" rtl="1" eaLnBrk="1" hangingPunct="1">
              <a:buFont typeface="Wingdings 2" pitchFamily="18" charset="2"/>
              <a:buNone/>
            </a:pPr>
            <a:endParaRPr lang="fa-IR" sz="2700" b="1" dirty="0" smtClean="0">
              <a:cs typeface="B Mitra" pitchFamily="2" charset="-78"/>
            </a:endParaRPr>
          </a:p>
          <a:p>
            <a:pPr algn="just" rtl="1" eaLnBrk="1" hangingPunct="1">
              <a:buFont typeface="Wingdings 2" pitchFamily="18" charset="2"/>
              <a:buNone/>
            </a:pPr>
            <a:r>
              <a:rPr lang="fa-IR" sz="2700" b="1" dirty="0" smtClean="0">
                <a:cs typeface="B Mitra" pitchFamily="2" charset="-78"/>
              </a:rPr>
              <a:t>استانداردهای ثانویه نیز تقریبا برابر با حداکثر مطلوب بوده و رفاه و آسایش افراد را در بر می گیرد.</a:t>
            </a:r>
          </a:p>
          <a:p>
            <a:pPr algn="just" rtl="1" eaLnBrk="1" hangingPunct="1">
              <a:buFont typeface="Wingdings 2" pitchFamily="18" charset="2"/>
              <a:buNone/>
            </a:pPr>
            <a:endParaRPr lang="fa-IR" sz="2700" b="1" dirty="0" smtClean="0">
              <a:cs typeface="B Mitra" pitchFamily="2" charset="-78"/>
            </a:endParaRPr>
          </a:p>
          <a:p>
            <a:pPr algn="just" rtl="1" eaLnBrk="1" hangingPunct="1">
              <a:buFont typeface="Wingdings 2" pitchFamily="18" charset="2"/>
              <a:buNone/>
            </a:pPr>
            <a:r>
              <a:rPr lang="fa-IR" sz="2700" b="1" dirty="0" smtClean="0">
                <a:cs typeface="B Mitra" pitchFamily="2" charset="-78"/>
              </a:rPr>
              <a:t> رعایت استانداردهای اولیه در تمام نقاط اجباری بوده اما رعایت استانداردهای ثانویه به شرایط اقتصادی، اجتماعی و فرهنگی جوامع مختلف بستگی دارد.</a:t>
            </a:r>
          </a:p>
        </p:txBody>
      </p:sp>
      <p:sp>
        <p:nvSpPr>
          <p:cNvPr id="4" name="Title 1"/>
          <p:cNvSpPr txBox="1">
            <a:spLocks/>
          </p:cNvSpPr>
          <p:nvPr/>
        </p:nvSpPr>
        <p:spPr>
          <a:xfrm>
            <a:off x="762000" y="228600"/>
            <a:ext cx="80010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Arial" charset="0"/>
                <a:cs typeface="B Titr" pitchFamily="2" charset="-78"/>
              </a:rPr>
              <a:t>استانداردهای آب آشامیدنی</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2" end="2"/>
                                            </p:txEl>
                                          </p:spTgt>
                                        </p:tgtEl>
                                        <p:attrNameLst>
                                          <p:attrName>style.visibility</p:attrName>
                                        </p:attrNameLst>
                                      </p:cBhvr>
                                      <p:to>
                                        <p:strVal val="visible"/>
                                      </p:to>
                                    </p:set>
                                    <p:animEffect transition="in" filter="fade">
                                      <p:cBhvr>
                                        <p:cTn id="12" dur="2000"/>
                                        <p:tgtEl>
                                          <p:spTgt spid="2560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4" end="4"/>
                                            </p:txEl>
                                          </p:spTgt>
                                        </p:tgtEl>
                                        <p:attrNameLst>
                                          <p:attrName>style.visibility</p:attrName>
                                        </p:attrNameLst>
                                      </p:cBhvr>
                                      <p:to>
                                        <p:strVal val="visible"/>
                                      </p:to>
                                    </p:set>
                                    <p:animEffect transition="in" filter="fade">
                                      <p:cBhvr>
                                        <p:cTn id="1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534400" cy="5105400"/>
          </a:xfrm>
        </p:spPr>
        <p:txBody>
          <a:bodyPr/>
          <a:lstStyle/>
          <a:p>
            <a:pPr algn="just" rtl="1" eaLnBrk="1" hangingPunct="1">
              <a:buFont typeface="Wingdings 2" pitchFamily="18" charset="2"/>
              <a:buNone/>
            </a:pPr>
            <a:r>
              <a:rPr lang="fa-IR" sz="2700" b="1" dirty="0" smtClean="0">
                <a:cs typeface="B Mitra" pitchFamily="2" charset="-78"/>
              </a:rPr>
              <a:t>فرايندهايي كه براي تصفيه آب مورد استفاده قرار مي گيرند بستگي به كيفيت منبع آب دارند.</a:t>
            </a:r>
          </a:p>
          <a:p>
            <a:pPr algn="just" rtl="1" eaLnBrk="1" hangingPunct="1">
              <a:buFont typeface="Wingdings 2" pitchFamily="18" charset="2"/>
              <a:buNone/>
            </a:pPr>
            <a:r>
              <a:rPr lang="fa-IR" sz="2700" b="1" dirty="0" smtClean="0">
                <a:cs typeface="B Mitra" pitchFamily="2" charset="-78"/>
              </a:rPr>
              <a:t>بيشتر آب هاي زيرزميني صاف و عاري از عوامل بيماري زا مي باشند و مقادير قابل توجهي از مواد آلي را در بر نمي گيرند. اين قبيل از آبها را مي توان با استفاده از حداقل مقدار كلر براي جلوگيري از آلودگي شبكه توزيع،‌ در سيستم آب آشاميدني مورد استفاده قرار داد. آب هاي زيرزميني ديگر ممكن است حاوي مقادير زيادي از جامدات محلول و يا گازها باشند. وقتي اين آبها داراي مقادير اضافي از آهن،‌منگنز يا سختي هستند فرايندهاي تصفيه فيزيكي و شيميايي مورد نياز مي باشد.</a:t>
            </a:r>
          </a:p>
        </p:txBody>
      </p:sp>
      <p:sp>
        <p:nvSpPr>
          <p:cNvPr id="4" name="Title 1"/>
          <p:cNvSpPr txBox="1">
            <a:spLocks/>
          </p:cNvSpPr>
          <p:nvPr/>
        </p:nvSpPr>
        <p:spPr>
          <a:xfrm>
            <a:off x="762000" y="304800"/>
            <a:ext cx="8001000" cy="762000"/>
          </a:xfrm>
          <a:prstGeom prst="rect">
            <a:avLst/>
          </a:prstGeom>
        </p:spPr>
        <p:txBody>
          <a:bodyPr lIns="0" rIns="0" bIns="0" anchor="b">
            <a:normAutofit fontScale="700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انتخاب </a:t>
            </a:r>
            <a:r>
              <a:rPr lang="fa-IR" sz="4000" dirty="0">
                <a:solidFill>
                  <a:srgbClr val="0000FF"/>
                </a:solidFill>
                <a:latin typeface="+mj-lt"/>
                <a:ea typeface="+mj-ea"/>
                <a:cs typeface="B Titr" pitchFamily="2" charset="-78"/>
              </a:rPr>
              <a:t>فرايند تصفيه 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534400" cy="4495800"/>
          </a:xfrm>
        </p:spPr>
        <p:txBody>
          <a:bodyPr/>
          <a:lstStyle/>
          <a:p>
            <a:pPr algn="just" rtl="1" eaLnBrk="1" hangingPunct="1">
              <a:buFont typeface="Wingdings 2" pitchFamily="18" charset="2"/>
              <a:buNone/>
            </a:pPr>
            <a:r>
              <a:rPr lang="fa-IR" sz="2700" b="1" dirty="0" smtClean="0">
                <a:cs typeface="B Mitra" pitchFamily="2" charset="-78"/>
              </a:rPr>
              <a:t>آبهاي سطحي غالبا داراي تنوع بيشتري از آلاينده ها نسبت به آبهاي زيرزميني هستند. به همين دليل فرايندهاي تصفيه ممكن است براي اين قبيل آبها پيچيده تر باشد. حداقل تصفيه مورد نياز براي برخي از منابع آب در جدول صفحه بعد ذكر شده است.</a:t>
            </a:r>
          </a:p>
        </p:txBody>
      </p:sp>
      <p:sp>
        <p:nvSpPr>
          <p:cNvPr id="4" name="Title 1"/>
          <p:cNvSpPr txBox="1">
            <a:spLocks/>
          </p:cNvSpPr>
          <p:nvPr/>
        </p:nvSpPr>
        <p:spPr>
          <a:xfrm>
            <a:off x="762000" y="819150"/>
            <a:ext cx="80010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انتخاب فرايند تصفيه 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04800" y="1752600"/>
          <a:ext cx="8534400" cy="4719320"/>
        </p:xfrm>
        <a:graphic>
          <a:graphicData uri="http://schemas.openxmlformats.org/drawingml/2006/table">
            <a:tbl>
              <a:tblPr firstRow="1" bandRow="1">
                <a:tableStyleId>{5C22544A-7EE6-4342-B048-85BDC9FD1C3A}</a:tableStyleId>
              </a:tblPr>
              <a:tblGrid>
                <a:gridCol w="5867400"/>
                <a:gridCol w="1828800"/>
                <a:gridCol w="838200"/>
              </a:tblGrid>
              <a:tr h="370840">
                <a:tc>
                  <a:txBody>
                    <a:bodyPr/>
                    <a:lstStyle/>
                    <a:p>
                      <a:pPr algn="ctr"/>
                      <a:r>
                        <a:rPr lang="fa-IR" dirty="0" smtClean="0">
                          <a:cs typeface="B Mitra" pitchFamily="2" charset="-78"/>
                        </a:rPr>
                        <a:t>حداقل تصفيه مورد نياز</a:t>
                      </a:r>
                      <a:endParaRPr lang="en-US" dirty="0">
                        <a:cs typeface="B Mitra" pitchFamily="2" charset="-78"/>
                      </a:endParaRPr>
                    </a:p>
                  </a:txBody>
                  <a:tcPr/>
                </a:tc>
                <a:tc>
                  <a:txBody>
                    <a:bodyPr/>
                    <a:lstStyle/>
                    <a:p>
                      <a:pPr algn="ctr"/>
                      <a:r>
                        <a:rPr lang="fa-IR" dirty="0" smtClean="0">
                          <a:cs typeface="B Mitra" pitchFamily="2" charset="-78"/>
                        </a:rPr>
                        <a:t>مثالي</a:t>
                      </a:r>
                      <a:r>
                        <a:rPr lang="fa-IR" baseline="0" dirty="0" smtClean="0">
                          <a:cs typeface="B Mitra" pitchFamily="2" charset="-78"/>
                        </a:rPr>
                        <a:t> از نوع منبع آب</a:t>
                      </a:r>
                      <a:endParaRPr lang="en-US" dirty="0">
                        <a:cs typeface="B Mitra" pitchFamily="2" charset="-78"/>
                      </a:endParaRPr>
                    </a:p>
                  </a:txBody>
                  <a:tcPr/>
                </a:tc>
                <a:tc>
                  <a:txBody>
                    <a:bodyPr/>
                    <a:lstStyle/>
                    <a:p>
                      <a:pPr algn="ctr"/>
                      <a:r>
                        <a:rPr lang="fa-IR" dirty="0" smtClean="0">
                          <a:cs typeface="B Mitra" pitchFamily="2" charset="-78"/>
                        </a:rPr>
                        <a:t>كلاس</a:t>
                      </a:r>
                      <a:endParaRPr lang="en-US" dirty="0">
                        <a:cs typeface="B Mitra" pitchFamily="2" charset="-78"/>
                      </a:endParaRPr>
                    </a:p>
                  </a:txBody>
                  <a:tcPr/>
                </a:tc>
              </a:tr>
              <a:tr h="370840">
                <a:tc>
                  <a:txBody>
                    <a:bodyPr/>
                    <a:lstStyle/>
                    <a:p>
                      <a:pPr algn="r"/>
                      <a:r>
                        <a:rPr lang="fa-IR" dirty="0" smtClean="0">
                          <a:cs typeface="B Mitra" pitchFamily="2" charset="-78"/>
                        </a:rPr>
                        <a:t>احتياجي ندارد</a:t>
                      </a:r>
                      <a:endParaRPr lang="en-US" dirty="0">
                        <a:cs typeface="B Mitra" pitchFamily="2" charset="-78"/>
                      </a:endParaRPr>
                    </a:p>
                  </a:txBody>
                  <a:tcPr/>
                </a:tc>
                <a:tc>
                  <a:txBody>
                    <a:bodyPr/>
                    <a:lstStyle/>
                    <a:p>
                      <a:pPr algn="ctr"/>
                      <a:r>
                        <a:rPr lang="fa-IR" dirty="0" smtClean="0">
                          <a:cs typeface="B Mitra" pitchFamily="2" charset="-78"/>
                        </a:rPr>
                        <a:t>چشمه محافظت شده</a:t>
                      </a:r>
                      <a:endParaRPr lang="en-US" dirty="0">
                        <a:cs typeface="B Mitra" pitchFamily="2" charset="-78"/>
                      </a:endParaRPr>
                    </a:p>
                  </a:txBody>
                  <a:tcPr/>
                </a:tc>
                <a:tc>
                  <a:txBody>
                    <a:bodyPr/>
                    <a:lstStyle/>
                    <a:p>
                      <a:pPr algn="ctr"/>
                      <a:r>
                        <a:rPr lang="fa-IR" dirty="0" smtClean="0">
                          <a:cs typeface="B Mitra" pitchFamily="2" charset="-78"/>
                        </a:rPr>
                        <a:t>1</a:t>
                      </a:r>
                      <a:endParaRPr lang="en-US" dirty="0">
                        <a:cs typeface="B Mitra" pitchFamily="2" charset="-78"/>
                      </a:endParaRPr>
                    </a:p>
                  </a:txBody>
                  <a:tcPr/>
                </a:tc>
              </a:tr>
              <a:tr h="370840">
                <a:tc>
                  <a:txBody>
                    <a:bodyPr/>
                    <a:lstStyle/>
                    <a:p>
                      <a:pPr algn="r"/>
                      <a:r>
                        <a:rPr lang="fa-IR" dirty="0" smtClean="0">
                          <a:cs typeface="B Mitra" pitchFamily="2" charset="-78"/>
                        </a:rPr>
                        <a:t>كلرزني</a:t>
                      </a:r>
                      <a:endParaRPr lang="en-US" dirty="0">
                        <a:cs typeface="B Mitra" pitchFamily="2" charset="-78"/>
                      </a:endParaRPr>
                    </a:p>
                  </a:txBody>
                  <a:tcPr/>
                </a:tc>
                <a:tc>
                  <a:txBody>
                    <a:bodyPr/>
                    <a:lstStyle/>
                    <a:p>
                      <a:pPr algn="ctr"/>
                      <a:r>
                        <a:rPr lang="fa-IR" dirty="0" smtClean="0">
                          <a:cs typeface="B Mitra" pitchFamily="2" charset="-78"/>
                        </a:rPr>
                        <a:t>چشمه</a:t>
                      </a:r>
                      <a:endParaRPr lang="en-US" dirty="0">
                        <a:cs typeface="B Mitra" pitchFamily="2" charset="-78"/>
                      </a:endParaRPr>
                    </a:p>
                  </a:txBody>
                  <a:tcPr/>
                </a:tc>
                <a:tc>
                  <a:txBody>
                    <a:bodyPr/>
                    <a:lstStyle/>
                    <a:p>
                      <a:pPr algn="ctr"/>
                      <a:r>
                        <a:rPr lang="fa-IR" dirty="0" smtClean="0">
                          <a:cs typeface="B Mitra" pitchFamily="2" charset="-78"/>
                        </a:rPr>
                        <a:t>2</a:t>
                      </a:r>
                      <a:endParaRPr lang="en-US" dirty="0">
                        <a:cs typeface="B Mitra" pitchFamily="2" charset="-78"/>
                      </a:endParaRPr>
                    </a:p>
                  </a:txBody>
                  <a:tcPr/>
                </a:tc>
              </a:tr>
              <a:tr h="370840">
                <a:tc>
                  <a:txBody>
                    <a:bodyPr/>
                    <a:lstStyle/>
                    <a:p>
                      <a:pPr algn="r"/>
                      <a:r>
                        <a:rPr lang="fa-IR" dirty="0" smtClean="0">
                          <a:cs typeface="B Mitra" pitchFamily="2" charset="-78"/>
                        </a:rPr>
                        <a:t>پيش تصفيه شيميايي و كلرزني</a:t>
                      </a:r>
                      <a:endParaRPr lang="en-US" dirty="0">
                        <a:cs typeface="B Mitra" pitchFamily="2" charset="-78"/>
                      </a:endParaRPr>
                    </a:p>
                  </a:txBody>
                  <a:tcPr/>
                </a:tc>
                <a:tc>
                  <a:txBody>
                    <a:bodyPr/>
                    <a:lstStyle/>
                    <a:p>
                      <a:pPr algn="ctr"/>
                      <a:r>
                        <a:rPr lang="fa-IR" dirty="0" smtClean="0">
                          <a:cs typeface="B Mitra" pitchFamily="2" charset="-78"/>
                        </a:rPr>
                        <a:t>مخازن</a:t>
                      </a:r>
                      <a:r>
                        <a:rPr lang="fa-IR" baseline="0" dirty="0" smtClean="0">
                          <a:cs typeface="B Mitra" pitchFamily="2" charset="-78"/>
                        </a:rPr>
                        <a:t> جمع آوري آب</a:t>
                      </a:r>
                      <a:endParaRPr lang="en-US" dirty="0">
                        <a:cs typeface="B Mitra" pitchFamily="2" charset="-78"/>
                      </a:endParaRPr>
                    </a:p>
                  </a:txBody>
                  <a:tcPr/>
                </a:tc>
                <a:tc>
                  <a:txBody>
                    <a:bodyPr/>
                    <a:lstStyle/>
                    <a:p>
                      <a:pPr algn="ctr"/>
                      <a:r>
                        <a:rPr lang="fa-IR" dirty="0" smtClean="0">
                          <a:cs typeface="B Mitra" pitchFamily="2" charset="-78"/>
                        </a:rPr>
                        <a:t>3</a:t>
                      </a:r>
                      <a:endParaRPr lang="en-US" dirty="0">
                        <a:cs typeface="B Mitra" pitchFamily="2" charset="-78"/>
                      </a:endParaRPr>
                    </a:p>
                  </a:txBody>
                  <a:tcPr/>
                </a:tc>
              </a:tr>
              <a:tr h="370840">
                <a:tc>
                  <a:txBody>
                    <a:bodyPr/>
                    <a:lstStyle/>
                    <a:p>
                      <a:pPr algn="r"/>
                      <a:r>
                        <a:rPr lang="fa-IR" dirty="0" smtClean="0">
                          <a:cs typeface="B Mitra" pitchFamily="2" charset="-78"/>
                        </a:rPr>
                        <a:t>حذف آهن</a:t>
                      </a:r>
                      <a:r>
                        <a:rPr lang="fa-IR" baseline="0" dirty="0" smtClean="0">
                          <a:cs typeface="B Mitra" pitchFamily="2" charset="-78"/>
                        </a:rPr>
                        <a:t> و كلرزني</a:t>
                      </a:r>
                      <a:endParaRPr lang="en-US" dirty="0">
                        <a:cs typeface="B Mitra" pitchFamily="2" charset="-78"/>
                      </a:endParaRPr>
                    </a:p>
                  </a:txBody>
                  <a:tcPr/>
                </a:tc>
                <a:tc>
                  <a:txBody>
                    <a:bodyPr/>
                    <a:lstStyle/>
                    <a:p>
                      <a:pPr algn="ctr"/>
                      <a:r>
                        <a:rPr lang="fa-IR" dirty="0" smtClean="0">
                          <a:cs typeface="B Mitra" pitchFamily="2" charset="-78"/>
                        </a:rPr>
                        <a:t>آب زيرزميني</a:t>
                      </a:r>
                      <a:endParaRPr lang="en-US" dirty="0">
                        <a:cs typeface="B Mitra" pitchFamily="2" charset="-78"/>
                      </a:endParaRPr>
                    </a:p>
                  </a:txBody>
                  <a:tcPr/>
                </a:tc>
                <a:tc>
                  <a:txBody>
                    <a:bodyPr/>
                    <a:lstStyle/>
                    <a:p>
                      <a:pPr algn="ctr"/>
                      <a:r>
                        <a:rPr lang="fa-IR" dirty="0" smtClean="0">
                          <a:cs typeface="B Mitra" pitchFamily="2" charset="-78"/>
                        </a:rPr>
                        <a:t>4</a:t>
                      </a:r>
                      <a:endParaRPr lang="en-US" dirty="0">
                        <a:cs typeface="B Mitra" pitchFamily="2" charset="-78"/>
                      </a:endParaRPr>
                    </a:p>
                  </a:txBody>
                  <a:tcPr/>
                </a:tc>
              </a:tr>
              <a:tr h="370840">
                <a:tc>
                  <a:txBody>
                    <a:bodyPr/>
                    <a:lstStyle/>
                    <a:p>
                      <a:pPr algn="r"/>
                      <a:r>
                        <a:rPr lang="fa-IR" dirty="0" smtClean="0">
                          <a:cs typeface="B Mitra" pitchFamily="2" charset="-78"/>
                        </a:rPr>
                        <a:t>كاهش سختي و كلرزني</a:t>
                      </a:r>
                      <a:endParaRPr lang="en-US" dirty="0">
                        <a:cs typeface="B Mitra" pitchFamily="2" charset="-78"/>
                      </a:endParaRPr>
                    </a:p>
                  </a:txBody>
                  <a:tcPr/>
                </a:tc>
                <a:tc>
                  <a:txBody>
                    <a:bodyPr/>
                    <a:lstStyle/>
                    <a:p>
                      <a:pPr algn="ctr"/>
                      <a:r>
                        <a:rPr lang="fa-IR" dirty="0" smtClean="0">
                          <a:cs typeface="B Mitra" pitchFamily="2" charset="-78"/>
                        </a:rPr>
                        <a:t>آب</a:t>
                      </a:r>
                      <a:r>
                        <a:rPr lang="fa-IR" baseline="0" dirty="0" smtClean="0">
                          <a:cs typeface="B Mitra" pitchFamily="2" charset="-78"/>
                        </a:rPr>
                        <a:t> زيرزميني</a:t>
                      </a:r>
                      <a:endParaRPr lang="en-US" dirty="0">
                        <a:cs typeface="B Mitra" pitchFamily="2" charset="-78"/>
                      </a:endParaRPr>
                    </a:p>
                  </a:txBody>
                  <a:tcPr/>
                </a:tc>
                <a:tc>
                  <a:txBody>
                    <a:bodyPr/>
                    <a:lstStyle/>
                    <a:p>
                      <a:pPr algn="ctr"/>
                      <a:r>
                        <a:rPr lang="fa-IR" dirty="0" smtClean="0">
                          <a:cs typeface="B Mitra" pitchFamily="2" charset="-78"/>
                        </a:rPr>
                        <a:t>5</a:t>
                      </a:r>
                      <a:endParaRPr lang="en-US" dirty="0">
                        <a:cs typeface="B Mitra" pitchFamily="2" charset="-78"/>
                      </a:endParaRPr>
                    </a:p>
                  </a:txBody>
                  <a:tcPr/>
                </a:tc>
              </a:tr>
              <a:tr h="370840">
                <a:tc>
                  <a:txBody>
                    <a:bodyPr/>
                    <a:lstStyle/>
                    <a:p>
                      <a:pPr algn="r"/>
                      <a:r>
                        <a:rPr lang="fa-IR" dirty="0" smtClean="0">
                          <a:cs typeface="B Mitra" pitchFamily="2" charset="-78"/>
                        </a:rPr>
                        <a:t>صافي</a:t>
                      </a:r>
                      <a:r>
                        <a:rPr lang="fa-IR" baseline="0" dirty="0" smtClean="0">
                          <a:cs typeface="B Mitra" pitchFamily="2" charset="-78"/>
                        </a:rPr>
                        <a:t> شني كند و كلرزني</a:t>
                      </a:r>
                      <a:endParaRPr lang="en-US" dirty="0">
                        <a:cs typeface="B Mitra" pitchFamily="2" charset="-78"/>
                      </a:endParaRPr>
                    </a:p>
                  </a:txBody>
                  <a:tcPr/>
                </a:tc>
                <a:tc>
                  <a:txBody>
                    <a:bodyPr/>
                    <a:lstStyle/>
                    <a:p>
                      <a:pPr algn="ctr"/>
                      <a:r>
                        <a:rPr lang="fa-IR" dirty="0" smtClean="0">
                          <a:cs typeface="B Mitra" pitchFamily="2" charset="-78"/>
                        </a:rPr>
                        <a:t>نهرهاي كوهستاني</a:t>
                      </a:r>
                      <a:endParaRPr lang="en-US" dirty="0">
                        <a:cs typeface="B Mitra" pitchFamily="2" charset="-78"/>
                      </a:endParaRPr>
                    </a:p>
                  </a:txBody>
                  <a:tcPr/>
                </a:tc>
                <a:tc>
                  <a:txBody>
                    <a:bodyPr/>
                    <a:lstStyle/>
                    <a:p>
                      <a:pPr algn="ctr"/>
                      <a:r>
                        <a:rPr lang="fa-IR" dirty="0" smtClean="0">
                          <a:cs typeface="B Mitra" pitchFamily="2" charset="-78"/>
                        </a:rPr>
                        <a:t>6</a:t>
                      </a:r>
                      <a:endParaRPr lang="en-US" dirty="0">
                        <a:cs typeface="B Mitra" pitchFamily="2" charset="-78"/>
                      </a:endParaRPr>
                    </a:p>
                  </a:txBody>
                  <a:tcPr/>
                </a:tc>
              </a:tr>
              <a:tr h="370840">
                <a:tc>
                  <a:txBody>
                    <a:bodyPr/>
                    <a:lstStyle/>
                    <a:p>
                      <a:pPr algn="r"/>
                      <a:r>
                        <a:rPr lang="fa-IR" dirty="0" smtClean="0">
                          <a:cs typeface="B Mitra" pitchFamily="2" charset="-78"/>
                        </a:rPr>
                        <a:t>پيش تصفيه،‌</a:t>
                      </a:r>
                      <a:r>
                        <a:rPr lang="fa-IR" baseline="0" dirty="0" smtClean="0">
                          <a:cs typeface="B Mitra" pitchFamily="2" charset="-78"/>
                        </a:rPr>
                        <a:t> صافي شني كند، كلرزني و يا صاف با جريان رو به بالا و كلرزني</a:t>
                      </a:r>
                      <a:endParaRPr lang="en-US" dirty="0">
                        <a:cs typeface="B Mitra" pitchFamily="2" charset="-78"/>
                      </a:endParaRPr>
                    </a:p>
                  </a:txBody>
                  <a:tcPr/>
                </a:tc>
                <a:tc>
                  <a:txBody>
                    <a:bodyPr/>
                    <a:lstStyle/>
                    <a:p>
                      <a:pPr algn="ctr"/>
                      <a:r>
                        <a:rPr lang="fa-IR" dirty="0" smtClean="0">
                          <a:cs typeface="B Mitra" pitchFamily="2" charset="-78"/>
                        </a:rPr>
                        <a:t>درياچه ها و مخازن</a:t>
                      </a:r>
                      <a:r>
                        <a:rPr lang="fa-IR" baseline="0" dirty="0" smtClean="0">
                          <a:cs typeface="B Mitra" pitchFamily="2" charset="-78"/>
                        </a:rPr>
                        <a:t> تميز</a:t>
                      </a:r>
                      <a:endParaRPr lang="en-US" dirty="0">
                        <a:cs typeface="B Mitra" pitchFamily="2" charset="-78"/>
                      </a:endParaRPr>
                    </a:p>
                  </a:txBody>
                  <a:tcPr/>
                </a:tc>
                <a:tc>
                  <a:txBody>
                    <a:bodyPr/>
                    <a:lstStyle/>
                    <a:p>
                      <a:pPr algn="ctr"/>
                      <a:r>
                        <a:rPr lang="fa-IR" dirty="0" smtClean="0">
                          <a:cs typeface="B Mitra" pitchFamily="2" charset="-78"/>
                        </a:rPr>
                        <a:t>7</a:t>
                      </a:r>
                      <a:endParaRPr lang="en-US" dirty="0">
                        <a:cs typeface="B Mitra" pitchFamily="2" charset="-78"/>
                      </a:endParaRPr>
                    </a:p>
                  </a:txBody>
                  <a:tcPr/>
                </a:tc>
              </a:tr>
              <a:tr h="370840">
                <a:tc>
                  <a:txBody>
                    <a:bodyPr/>
                    <a:lstStyle/>
                    <a:p>
                      <a:pPr algn="r"/>
                      <a:r>
                        <a:rPr lang="fa-IR" dirty="0" smtClean="0">
                          <a:cs typeface="B Mitra" pitchFamily="2" charset="-78"/>
                        </a:rPr>
                        <a:t>انعقاد، ته نشيني، صاف سازي،</a:t>
                      </a:r>
                      <a:r>
                        <a:rPr lang="fa-IR" baseline="0" dirty="0" smtClean="0">
                          <a:cs typeface="B Mitra" pitchFamily="2" charset="-78"/>
                        </a:rPr>
                        <a:t> كلرزني</a:t>
                      </a:r>
                      <a:endParaRPr lang="en-US" dirty="0">
                        <a:cs typeface="B Mitra" pitchFamily="2" charset="-78"/>
                      </a:endParaRPr>
                    </a:p>
                  </a:txBody>
                  <a:tcPr/>
                </a:tc>
                <a:tc>
                  <a:txBody>
                    <a:bodyPr/>
                    <a:lstStyle/>
                    <a:p>
                      <a:pPr algn="ctr"/>
                      <a:r>
                        <a:rPr lang="fa-IR" dirty="0" smtClean="0">
                          <a:cs typeface="B Mitra" pitchFamily="2" charset="-78"/>
                        </a:rPr>
                        <a:t>رودخانه</a:t>
                      </a:r>
                      <a:endParaRPr lang="en-US" dirty="0">
                        <a:cs typeface="B Mitra" pitchFamily="2" charset="-78"/>
                      </a:endParaRPr>
                    </a:p>
                  </a:txBody>
                  <a:tcPr/>
                </a:tc>
                <a:tc>
                  <a:txBody>
                    <a:bodyPr/>
                    <a:lstStyle/>
                    <a:p>
                      <a:pPr algn="ctr"/>
                      <a:r>
                        <a:rPr lang="fa-IR" dirty="0" smtClean="0">
                          <a:cs typeface="B Mitra" pitchFamily="2" charset="-78"/>
                        </a:rPr>
                        <a:t>8</a:t>
                      </a:r>
                      <a:endParaRPr lang="en-US" dirty="0">
                        <a:cs typeface="B Mitra" pitchFamily="2" charset="-78"/>
                      </a:endParaRPr>
                    </a:p>
                  </a:txBody>
                  <a:tcPr/>
                </a:tc>
              </a:tr>
              <a:tr h="370840">
                <a:tc>
                  <a:txBody>
                    <a:bodyPr/>
                    <a:lstStyle/>
                    <a:p>
                      <a:pPr algn="r"/>
                      <a:r>
                        <a:rPr lang="fa-IR" dirty="0" smtClean="0">
                          <a:cs typeface="B Mitra" pitchFamily="2" charset="-78"/>
                        </a:rPr>
                        <a:t>هوادهي،</a:t>
                      </a:r>
                      <a:r>
                        <a:rPr lang="fa-IR" baseline="0" dirty="0" smtClean="0">
                          <a:cs typeface="B Mitra" pitchFamily="2" charset="-78"/>
                        </a:rPr>
                        <a:t> انعقاد،‌ ته نشيني، صاف سازي،‌ كلرزني</a:t>
                      </a:r>
                      <a:endParaRPr lang="en-US" dirty="0">
                        <a:cs typeface="B Mitra" pitchFamily="2" charset="-78"/>
                      </a:endParaRPr>
                    </a:p>
                  </a:txBody>
                  <a:tcPr/>
                </a:tc>
                <a:tc>
                  <a:txBody>
                    <a:bodyPr/>
                    <a:lstStyle/>
                    <a:p>
                      <a:pPr algn="ctr"/>
                      <a:r>
                        <a:rPr lang="fa-IR" dirty="0" smtClean="0">
                          <a:cs typeface="B Mitra" pitchFamily="2" charset="-78"/>
                        </a:rPr>
                        <a:t>رودخانه يا درياچه</a:t>
                      </a:r>
                      <a:r>
                        <a:rPr lang="fa-IR" baseline="0" dirty="0" smtClean="0">
                          <a:cs typeface="B Mitra" pitchFamily="2" charset="-78"/>
                        </a:rPr>
                        <a:t> ها با اكسيژن كم</a:t>
                      </a:r>
                      <a:endParaRPr lang="en-US" dirty="0">
                        <a:cs typeface="B Mitra" pitchFamily="2" charset="-78"/>
                      </a:endParaRPr>
                    </a:p>
                  </a:txBody>
                  <a:tcPr/>
                </a:tc>
                <a:tc>
                  <a:txBody>
                    <a:bodyPr/>
                    <a:lstStyle/>
                    <a:p>
                      <a:pPr algn="ctr"/>
                      <a:r>
                        <a:rPr lang="fa-IR" dirty="0" smtClean="0">
                          <a:cs typeface="B Mitra" pitchFamily="2" charset="-78"/>
                        </a:rPr>
                        <a:t>9</a:t>
                      </a:r>
                      <a:endParaRPr lang="en-US" dirty="0">
                        <a:cs typeface="B Mitra" pitchFamily="2" charset="-78"/>
                      </a:endParaRPr>
                    </a:p>
                  </a:txBody>
                  <a:tcPr/>
                </a:tc>
              </a:tr>
              <a:tr h="370840">
                <a:tc>
                  <a:txBody>
                    <a:bodyPr/>
                    <a:lstStyle/>
                    <a:p>
                      <a:pPr algn="r"/>
                      <a:r>
                        <a:rPr lang="fa-IR" dirty="0" smtClean="0">
                          <a:cs typeface="B Mitra" pitchFamily="2" charset="-78"/>
                        </a:rPr>
                        <a:t>پيش تصفيه انعقاد،‌ ته نشيني، صاف سازي، كلرزني</a:t>
                      </a:r>
                      <a:endParaRPr lang="en-US" dirty="0">
                        <a:cs typeface="B Mitra" pitchFamily="2" charset="-78"/>
                      </a:endParaRPr>
                    </a:p>
                  </a:txBody>
                  <a:tcPr/>
                </a:tc>
                <a:tc>
                  <a:txBody>
                    <a:bodyPr/>
                    <a:lstStyle/>
                    <a:p>
                      <a:pPr algn="ctr"/>
                      <a:r>
                        <a:rPr lang="fa-IR" dirty="0" smtClean="0">
                          <a:cs typeface="B Mitra" pitchFamily="2" charset="-78"/>
                        </a:rPr>
                        <a:t>رودخانه هاي</a:t>
                      </a:r>
                      <a:r>
                        <a:rPr lang="fa-IR" baseline="0" dirty="0" smtClean="0">
                          <a:cs typeface="B Mitra" pitchFamily="2" charset="-78"/>
                        </a:rPr>
                        <a:t> بسيار كدر</a:t>
                      </a:r>
                      <a:endParaRPr lang="en-US" dirty="0">
                        <a:cs typeface="B Mitra" pitchFamily="2" charset="-78"/>
                      </a:endParaRPr>
                    </a:p>
                  </a:txBody>
                  <a:tcPr/>
                </a:tc>
                <a:tc>
                  <a:txBody>
                    <a:bodyPr/>
                    <a:lstStyle/>
                    <a:p>
                      <a:pPr algn="ctr"/>
                      <a:r>
                        <a:rPr lang="fa-IR" dirty="0" smtClean="0">
                          <a:cs typeface="B Mitra" pitchFamily="2" charset="-78"/>
                        </a:rPr>
                        <a:t>10</a:t>
                      </a:r>
                      <a:endParaRPr lang="en-US" dirty="0">
                        <a:cs typeface="B Mitra" pitchFamily="2" charset="-78"/>
                      </a:endParaRPr>
                    </a:p>
                  </a:txBody>
                  <a:tcPr/>
                </a:tc>
              </a:tr>
              <a:tr h="370840">
                <a:tc>
                  <a:txBody>
                    <a:bodyPr/>
                    <a:lstStyle/>
                    <a:p>
                      <a:pPr algn="r"/>
                      <a:r>
                        <a:rPr lang="fa-IR" dirty="0" smtClean="0">
                          <a:cs typeface="B Mitra" pitchFamily="2" charset="-78"/>
                        </a:rPr>
                        <a:t>انعقاد،‌</a:t>
                      </a:r>
                      <a:r>
                        <a:rPr lang="fa-IR" baseline="0" dirty="0" smtClean="0">
                          <a:cs typeface="B Mitra" pitchFamily="2" charset="-78"/>
                        </a:rPr>
                        <a:t> ته نشيني، صاف سازي، كاهش سختي، كلرزني</a:t>
                      </a:r>
                      <a:endParaRPr lang="en-US" dirty="0">
                        <a:cs typeface="B Mitra" pitchFamily="2" charset="-78"/>
                      </a:endParaRPr>
                    </a:p>
                  </a:txBody>
                  <a:tcPr/>
                </a:tc>
                <a:tc>
                  <a:txBody>
                    <a:bodyPr/>
                    <a:lstStyle/>
                    <a:p>
                      <a:pPr algn="ctr"/>
                      <a:r>
                        <a:rPr lang="fa-IR" dirty="0" smtClean="0">
                          <a:cs typeface="B Mitra" pitchFamily="2" charset="-78"/>
                        </a:rPr>
                        <a:t>رودخانه</a:t>
                      </a:r>
                      <a:endParaRPr lang="en-US" dirty="0">
                        <a:cs typeface="B Mitra" pitchFamily="2" charset="-78"/>
                      </a:endParaRPr>
                    </a:p>
                  </a:txBody>
                  <a:tcPr/>
                </a:tc>
                <a:tc>
                  <a:txBody>
                    <a:bodyPr/>
                    <a:lstStyle/>
                    <a:p>
                      <a:pPr algn="ctr"/>
                      <a:r>
                        <a:rPr lang="fa-IR" dirty="0" smtClean="0">
                          <a:cs typeface="B Mitra" pitchFamily="2" charset="-78"/>
                        </a:rPr>
                        <a:t>11</a:t>
                      </a:r>
                      <a:endParaRPr lang="en-US" dirty="0">
                        <a:cs typeface="B Mitra" pitchFamily="2" charset="-78"/>
                      </a:endParaRPr>
                    </a:p>
                  </a:txBody>
                  <a:tcPr/>
                </a:tc>
              </a:tr>
            </a:tbl>
          </a:graphicData>
        </a:graphic>
      </p:graphicFrame>
      <p:sp>
        <p:nvSpPr>
          <p:cNvPr id="4" name="Title 1"/>
          <p:cNvSpPr txBox="1">
            <a:spLocks/>
          </p:cNvSpPr>
          <p:nvPr/>
        </p:nvSpPr>
        <p:spPr>
          <a:xfrm>
            <a:off x="762000" y="819150"/>
            <a:ext cx="80010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انتخاب فرايند تصفيه 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305800" cy="3581400"/>
          </a:xfrm>
        </p:spPr>
        <p:txBody>
          <a:bodyPr/>
          <a:lstStyle/>
          <a:p>
            <a:pPr algn="just" rtl="1" eaLnBrk="1" hangingPunct="1">
              <a:buFont typeface="Wingdings 2" pitchFamily="18" charset="2"/>
              <a:buNone/>
            </a:pPr>
            <a:r>
              <a:rPr lang="fa-IR" sz="2700" b="1" dirty="0" smtClean="0">
                <a:solidFill>
                  <a:srgbClr val="FF0000"/>
                </a:solidFill>
                <a:cs typeface="B Mitra" pitchFamily="2" charset="-78"/>
              </a:rPr>
              <a:t>شماي كلي از واحد تصفيه آب زيرزميني:</a:t>
            </a:r>
          </a:p>
          <a:p>
            <a:pPr algn="just" rtl="1" eaLnBrk="1" hangingPunct="1">
              <a:buFont typeface="Wingdings 2" pitchFamily="18" charset="2"/>
              <a:buNone/>
            </a:pPr>
            <a:endParaRPr lang="fa-IR" sz="2700" b="1" dirty="0" smtClean="0">
              <a:cs typeface="B Mitra" pitchFamily="2" charset="-78"/>
            </a:endParaRPr>
          </a:p>
          <a:p>
            <a:pPr algn="just" rtl="1" eaLnBrk="1" hangingPunct="1">
              <a:buFont typeface="Wingdings 2" pitchFamily="18" charset="2"/>
              <a:buNone/>
            </a:pPr>
            <a:r>
              <a:rPr lang="fa-IR" sz="1600" b="1" dirty="0" smtClean="0">
                <a:cs typeface="B Mitra" pitchFamily="2" charset="-78"/>
              </a:rPr>
              <a:t>شبكه توزيع            ذخيره سازي         گندزدايي	  فيلتراسيون	       سختي گيري	هوادهي	    آب خام</a:t>
            </a:r>
          </a:p>
          <a:p>
            <a:pPr algn="just" rtl="1" eaLnBrk="1" hangingPunct="1">
              <a:buFont typeface="Wingdings 2" pitchFamily="18" charset="2"/>
              <a:buNone/>
            </a:pPr>
            <a:endParaRPr lang="fa-IR" sz="1600" b="1" dirty="0" smtClean="0">
              <a:cs typeface="B Mitra" pitchFamily="2" charset="-78"/>
            </a:endParaRPr>
          </a:p>
          <a:p>
            <a:pPr algn="just" rtl="1" eaLnBrk="1" hangingPunct="1">
              <a:buFont typeface="Wingdings 2" pitchFamily="18" charset="2"/>
              <a:buNone/>
            </a:pPr>
            <a:r>
              <a:rPr lang="fa-IR" sz="2700" b="1" dirty="0" smtClean="0">
                <a:solidFill>
                  <a:srgbClr val="FF0000"/>
                </a:solidFill>
                <a:cs typeface="B Mitra" pitchFamily="2" charset="-78"/>
              </a:rPr>
              <a:t>شماي كلي از واحدهاي تصفيه آب هاي سطحي كدر محتوي مواد آلي:</a:t>
            </a:r>
          </a:p>
          <a:p>
            <a:pPr algn="just" rtl="1" eaLnBrk="1" hangingPunct="1">
              <a:buFont typeface="Wingdings 2" pitchFamily="18" charset="2"/>
              <a:buNone/>
            </a:pPr>
            <a:endParaRPr lang="fa-IR" sz="2700" b="1" dirty="0" smtClean="0">
              <a:cs typeface="B Mitra" pitchFamily="2" charset="-78"/>
            </a:endParaRPr>
          </a:p>
          <a:p>
            <a:pPr algn="just" rtl="1" eaLnBrk="1" hangingPunct="1">
              <a:buFont typeface="Wingdings 2" pitchFamily="18" charset="2"/>
              <a:buNone/>
            </a:pPr>
            <a:r>
              <a:rPr lang="fa-IR" sz="1400" b="1" dirty="0" smtClean="0">
                <a:cs typeface="B Mitra" pitchFamily="2" charset="-78"/>
              </a:rPr>
              <a:t>شبكه توزيع         ذخيره سازي       جذب سطحي        فيلتراسيون        انعقاد، لخته سازي و ته نشيني         ته نشيني مقدماتي      آب خام</a:t>
            </a:r>
          </a:p>
        </p:txBody>
      </p:sp>
      <p:sp>
        <p:nvSpPr>
          <p:cNvPr id="4" name="Title 1"/>
          <p:cNvSpPr txBox="1">
            <a:spLocks/>
          </p:cNvSpPr>
          <p:nvPr/>
        </p:nvSpPr>
        <p:spPr>
          <a:xfrm>
            <a:off x="762000" y="533400"/>
            <a:ext cx="80010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انتخاب فرايند تصفيه آب</a:t>
            </a:r>
            <a:endParaRPr lang="en-US" sz="4000" dirty="0">
              <a:solidFill>
                <a:srgbClr val="0000FF"/>
              </a:solidFill>
              <a:latin typeface="+mj-lt"/>
              <a:ea typeface="+mj-ea"/>
              <a:cs typeface="B Titr" pitchFamily="2" charset="-78"/>
            </a:endParaRPr>
          </a:p>
        </p:txBody>
      </p:sp>
      <p:sp>
        <p:nvSpPr>
          <p:cNvPr id="5" name="Right Arrow 4"/>
          <p:cNvSpPr/>
          <p:nvPr/>
        </p:nvSpPr>
        <p:spPr>
          <a:xfrm>
            <a:off x="1447800" y="2770188"/>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Arrow 5"/>
          <p:cNvSpPr/>
          <p:nvPr/>
        </p:nvSpPr>
        <p:spPr>
          <a:xfrm>
            <a:off x="2541588" y="2757488"/>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Arrow 6"/>
          <p:cNvSpPr/>
          <p:nvPr/>
        </p:nvSpPr>
        <p:spPr>
          <a:xfrm>
            <a:off x="3900488" y="2784475"/>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ight Arrow 7"/>
          <p:cNvSpPr/>
          <p:nvPr/>
        </p:nvSpPr>
        <p:spPr>
          <a:xfrm>
            <a:off x="5086350" y="2792413"/>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ight Arrow 8"/>
          <p:cNvSpPr/>
          <p:nvPr/>
        </p:nvSpPr>
        <p:spPr>
          <a:xfrm>
            <a:off x="6172200" y="2784475"/>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ight Arrow 9"/>
          <p:cNvSpPr/>
          <p:nvPr/>
        </p:nvSpPr>
        <p:spPr>
          <a:xfrm>
            <a:off x="7467600" y="2770188"/>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ight Arrow 10"/>
          <p:cNvSpPr/>
          <p:nvPr/>
        </p:nvSpPr>
        <p:spPr>
          <a:xfrm>
            <a:off x="1116013" y="4370388"/>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ight Arrow 11"/>
          <p:cNvSpPr/>
          <p:nvPr/>
        </p:nvSpPr>
        <p:spPr>
          <a:xfrm>
            <a:off x="2465388" y="4378325"/>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ight Arrow 12"/>
          <p:cNvSpPr/>
          <p:nvPr/>
        </p:nvSpPr>
        <p:spPr>
          <a:xfrm>
            <a:off x="4640263" y="4343400"/>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
        <p:nvSpPr>
          <p:cNvPr id="14" name="Right Arrow 13"/>
          <p:cNvSpPr/>
          <p:nvPr/>
        </p:nvSpPr>
        <p:spPr>
          <a:xfrm>
            <a:off x="5624513" y="4370388"/>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
        <p:nvSpPr>
          <p:cNvPr id="15" name="Right Arrow 14"/>
          <p:cNvSpPr/>
          <p:nvPr/>
        </p:nvSpPr>
        <p:spPr>
          <a:xfrm>
            <a:off x="6705600" y="4384675"/>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
        <p:nvSpPr>
          <p:cNvPr id="16" name="Right Arrow 15"/>
          <p:cNvSpPr/>
          <p:nvPr/>
        </p:nvSpPr>
        <p:spPr>
          <a:xfrm>
            <a:off x="7772400" y="4357688"/>
            <a:ext cx="152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2" end="2"/>
                                            </p:txEl>
                                          </p:spTgt>
                                        </p:tgtEl>
                                        <p:attrNameLst>
                                          <p:attrName>style.visibility</p:attrName>
                                        </p:attrNameLst>
                                      </p:cBhvr>
                                      <p:to>
                                        <p:strVal val="visible"/>
                                      </p:to>
                                    </p:set>
                                    <p:animEffect transition="in" filter="fade">
                                      <p:cBhvr>
                                        <p:cTn id="12" dur="2000"/>
                                        <p:tgtEl>
                                          <p:spTgt spid="2560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4" end="4"/>
                                            </p:txEl>
                                          </p:spTgt>
                                        </p:tgtEl>
                                        <p:attrNameLst>
                                          <p:attrName>style.visibility</p:attrName>
                                        </p:attrNameLst>
                                      </p:cBhvr>
                                      <p:to>
                                        <p:strVal val="visible"/>
                                      </p:to>
                                    </p:set>
                                    <p:animEffect transition="in" filter="fade">
                                      <p:cBhvr>
                                        <p:cTn id="17" dur="2000"/>
                                        <p:tgtEl>
                                          <p:spTgt spid="2560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6" end="6"/>
                                            </p:txEl>
                                          </p:spTgt>
                                        </p:tgtEl>
                                        <p:attrNameLst>
                                          <p:attrName>style.visibility</p:attrName>
                                        </p:attrNameLst>
                                      </p:cBhvr>
                                      <p:to>
                                        <p:strVal val="visible"/>
                                      </p:to>
                                    </p:set>
                                    <p:animEffect transition="in" filter="fade">
                                      <p:cBhvr>
                                        <p:cTn id="22" dur="2000"/>
                                        <p:tgtEl>
                                          <p:spTgt spid="2560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fa-IR" sz="6000" dirty="0" smtClean="0">
                <a:solidFill>
                  <a:srgbClr val="0000FF"/>
                </a:solidFill>
                <a:cs typeface="B Titr" pitchFamily="2" charset="-78"/>
              </a:rPr>
              <a:t>بهداشت محيط</a:t>
            </a:r>
            <a:endParaRPr lang="en-US" sz="6000" dirty="0" smtClean="0">
              <a:solidFill>
                <a:srgbClr val="0000FF"/>
              </a:solidFill>
              <a:cs typeface="B Titr" pitchFamily="2" charset="-78"/>
            </a:endParaRPr>
          </a:p>
        </p:txBody>
      </p:sp>
      <p:sp>
        <p:nvSpPr>
          <p:cNvPr id="7171" name="Rectangle 3"/>
          <p:cNvSpPr>
            <a:spLocks noGrp="1" noChangeArrowheads="1"/>
          </p:cNvSpPr>
          <p:nvPr>
            <p:ph type="body" idx="1"/>
          </p:nvPr>
        </p:nvSpPr>
        <p:spPr>
          <a:xfrm>
            <a:off x="381000" y="1600200"/>
            <a:ext cx="8305800" cy="4530725"/>
          </a:xfrm>
        </p:spPr>
        <p:txBody>
          <a:bodyPr/>
          <a:lstStyle/>
          <a:p>
            <a:pPr algn="just" rtl="1" eaLnBrk="1" hangingPunct="1">
              <a:lnSpc>
                <a:spcPct val="150000"/>
              </a:lnSpc>
            </a:pPr>
            <a:r>
              <a:rPr lang="fa-IR" sz="4000" b="1" dirty="0" smtClean="0">
                <a:cs typeface="B Nazanin" pitchFamily="2" charset="-78"/>
              </a:rPr>
              <a:t>بنا به تعريف </a:t>
            </a:r>
            <a:r>
              <a:rPr lang="en-US" sz="4000" b="1" dirty="0" smtClean="0">
                <a:cs typeface="B Nazanin" pitchFamily="2" charset="-78"/>
              </a:rPr>
              <a:t>WHO</a:t>
            </a:r>
            <a:r>
              <a:rPr lang="fa-IR" sz="4000" b="1" dirty="0" smtClean="0">
                <a:cs typeface="B Nazanin" pitchFamily="2" charset="-78"/>
              </a:rPr>
              <a:t>، بهداشت محيط عبارت است از كنترل عواملي از محيط زندگي كه به نحوي در رفاه و سلامت جسمي، رواني و اجتماعي انسان تاثير دارند و يا خواهند داشت.</a:t>
            </a:r>
            <a:endParaRPr lang="en-US" sz="4000" b="1" dirty="0" smtClean="0">
              <a:cs typeface="B Nazanin"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randombar(horizontal)">
                                      <p:cBhvr>
                                        <p:cTn id="7" dur="600">
                                          <p:stCondLst>
                                            <p:cond delay="0"/>
                                          </p:stCondLst>
                                        </p:cTn>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randombar(horizontal)">
                                      <p:cBhvr>
                                        <p:cTn id="12"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534400" cy="4495800"/>
          </a:xfrm>
        </p:spPr>
        <p:txBody>
          <a:bodyPr/>
          <a:lstStyle/>
          <a:p>
            <a:pPr algn="just" rtl="1" eaLnBrk="1" hangingPunct="1">
              <a:buFont typeface="Wingdings 2" pitchFamily="18" charset="2"/>
              <a:buNone/>
            </a:pPr>
            <a:r>
              <a:rPr lang="fa-IR" sz="2700" b="1" smtClean="0">
                <a:cs typeface="B Mitra" pitchFamily="2" charset="-78"/>
              </a:rPr>
              <a:t>برای آبیاری، مصارف صنعتی، فردی و عمومی آب باید از نهرها، دریاچه ها و یا بسترهای زیرزمینی از چرخه هیدرولوژیکی طبیعی خارج شود.</a:t>
            </a:r>
          </a:p>
          <a:p>
            <a:pPr algn="just" rtl="1" eaLnBrk="1" hangingPunct="1">
              <a:buFont typeface="Wingdings 2" pitchFamily="18" charset="2"/>
              <a:buNone/>
            </a:pPr>
            <a:endParaRPr lang="fa-IR" sz="2700" b="1" smtClean="0">
              <a:cs typeface="B Mitra" pitchFamily="2" charset="-78"/>
            </a:endParaRPr>
          </a:p>
          <a:p>
            <a:pPr algn="just" rtl="1" eaLnBrk="1" hangingPunct="1">
              <a:buFont typeface="Wingdings 2" pitchFamily="18" charset="2"/>
              <a:buNone/>
            </a:pPr>
            <a:r>
              <a:rPr lang="fa-IR" sz="2700" b="1" smtClean="0">
                <a:cs typeface="B Mitra" pitchFamily="2" charset="-78"/>
              </a:rPr>
              <a:t>بسیاری از صنایع که احتیاج به مقادیر اندکی آب آشامیدنی دارند آب مورد نیاز خود را از شبکه های عمومی تامین می نمایند. در برخی از مصارف صنعتی نظیر آب مورد نیاز دیگ های بخار ممکن است به آبی با خلوص شیمیایی ده ها برابر بالاتر از آب آشامیدنی نیاز باشد. طراحی مهندسی برای تصفیه سایر آبهای مورد نیاز صنعت ممکن است ضرورت داشته باشد. آب خنک کننده که یکبار مصرف شده باشد می تواند در قسمت های دیگری مورد استفاده مجدد قرار گیرد.</a:t>
            </a:r>
          </a:p>
        </p:txBody>
      </p:sp>
      <p:sp>
        <p:nvSpPr>
          <p:cNvPr id="4" name="Title 1"/>
          <p:cNvSpPr txBox="1">
            <a:spLocks/>
          </p:cNvSpPr>
          <p:nvPr/>
        </p:nvSpPr>
        <p:spPr>
          <a:xfrm>
            <a:off x="762000" y="819150"/>
            <a:ext cx="80010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انتخاب فرايند تصفيه 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2" end="2"/>
                                            </p:txEl>
                                          </p:spTgt>
                                        </p:tgtEl>
                                        <p:attrNameLst>
                                          <p:attrName>style.visibility</p:attrName>
                                        </p:attrNameLst>
                                      </p:cBhvr>
                                      <p:to>
                                        <p:strVal val="visible"/>
                                      </p:to>
                                    </p:set>
                                    <p:animEffect transition="in" filter="fade">
                                      <p:cBhvr>
                                        <p:cTn id="12"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05800" cy="5029200"/>
          </a:xfrm>
        </p:spPr>
        <p:txBody>
          <a:bodyPr/>
          <a:lstStyle/>
          <a:p>
            <a:pPr marL="514350" indent="-514350" algn="just" rtl="1" eaLnBrk="1" hangingPunct="1">
              <a:buNone/>
            </a:pPr>
            <a:r>
              <a:rPr lang="fa-IR" sz="2800" dirty="0" smtClean="0">
                <a:solidFill>
                  <a:srgbClr val="FF00FF"/>
                </a:solidFill>
                <a:cs typeface="B Titr" pitchFamily="2" charset="-78"/>
              </a:rPr>
              <a:t>هوادهی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از هوادهی ممکن است برای خارج ساختن گازهای نامطبوع محلول در آب (گاز زدایی) یا افزودن اکسیژن به آب برای تبدیل مواد نامطلوب به شکلی مناسب تر (اکسیداسیون) استفاده شود. هوادهی معمولا برای  تصفیه آبهای زیر زمینی به کار می رود.</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آب زیر زمینی می تواند دارای مقادیر زیادی گاز نظیر </a:t>
            </a:r>
            <a:r>
              <a:rPr lang="en-US" sz="2700" b="1" dirty="0" smtClean="0">
                <a:cs typeface="B Mitra" pitchFamily="2" charset="-78"/>
              </a:rPr>
              <a:t>CO2</a:t>
            </a:r>
            <a:r>
              <a:rPr lang="fa-IR" sz="2700" b="1" dirty="0" smtClean="0">
                <a:cs typeface="B Mitra" pitchFamily="2" charset="-78"/>
              </a:rPr>
              <a:t> و  </a:t>
            </a:r>
            <a:r>
              <a:rPr lang="en-US" sz="2700" b="1" dirty="0" smtClean="0">
                <a:cs typeface="B Mitra" pitchFamily="2" charset="-78"/>
              </a:rPr>
              <a:t>H2S</a:t>
            </a:r>
            <a:r>
              <a:rPr lang="fa-IR" sz="2700" b="1" dirty="0" smtClean="0">
                <a:cs typeface="B Mitra" pitchFamily="2" charset="-78"/>
              </a:rPr>
              <a:t> باشد. مقدار زیاد </a:t>
            </a:r>
            <a:r>
              <a:rPr lang="en-US" sz="2700" b="1" dirty="0" smtClean="0">
                <a:cs typeface="B Mitra" pitchFamily="2" charset="-78"/>
              </a:rPr>
              <a:t>CO2</a:t>
            </a:r>
            <a:r>
              <a:rPr lang="fa-IR" sz="2700" b="1" dirty="0" smtClean="0">
                <a:cs typeface="B Mitra" pitchFamily="2" charset="-78"/>
              </a:rPr>
              <a:t> در آب موجب خاصیت خورندگی آن می شود. سولفید هیدروژن حتی در غلظت های اندک مزه و بویی ناخوشایند ایجاد می کند. هوادهی آب فوق اشباع از این گازها به عمل متصاعد شدن آن ها و رسیدن به شرایط تعادل کمک می کند.</a:t>
            </a:r>
          </a:p>
        </p:txBody>
      </p:sp>
      <p:sp>
        <p:nvSpPr>
          <p:cNvPr id="4" name="Title 1"/>
          <p:cNvSpPr txBox="1">
            <a:spLocks/>
          </p:cNvSpPr>
          <p:nvPr/>
        </p:nvSpPr>
        <p:spPr>
          <a:xfrm>
            <a:off x="762000" y="304800"/>
            <a:ext cx="8001000" cy="914400"/>
          </a:xfrm>
          <a:prstGeom prst="rect">
            <a:avLst/>
          </a:prstGeom>
        </p:spPr>
        <p:txBody>
          <a:bodyPr lIns="0" rIns="0" bIns="0" anchor="b">
            <a:normAutofit fontScale="850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فرایند </a:t>
            </a:r>
            <a:r>
              <a:rPr lang="fa-IR" sz="4000" dirty="0">
                <a:solidFill>
                  <a:srgbClr val="0000FF"/>
                </a:solidFill>
                <a:latin typeface="+mj-lt"/>
                <a:ea typeface="+mj-ea"/>
                <a:cs typeface="B Titr" pitchFamily="2" charset="-78"/>
              </a:rPr>
              <a:t>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82000" cy="3505200"/>
          </a:xfrm>
        </p:spPr>
        <p:txBody>
          <a:bodyPr/>
          <a:lstStyle/>
          <a:p>
            <a:pPr marL="514350" indent="-514350" algn="just" rtl="1" eaLnBrk="1" hangingPunct="1">
              <a:buNone/>
            </a:pPr>
            <a:r>
              <a:rPr lang="fa-IR" sz="2800" dirty="0" smtClean="0">
                <a:solidFill>
                  <a:srgbClr val="FF00FF"/>
                </a:solidFill>
                <a:cs typeface="B Titr" pitchFamily="2" charset="-78"/>
              </a:rPr>
              <a:t>هوادهی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آهن و منگنز عناصری هستند که در طبیعت به شکل گسترده وجود دارند. در غیاب عوامل اکسید هر دوی این عناصر در آب محلولند. آهن و منگنز پس از هوادهی و تماس با اکسیژن که یک عامل اکسید کننده به شمار می آید اکسید شده و بصورت رسوب قابل جداسازی هستند.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304800"/>
            <a:ext cx="8001000" cy="990600"/>
          </a:xfrm>
          <a:prstGeom prst="rect">
            <a:avLst/>
          </a:prstGeom>
        </p:spPr>
        <p:txBody>
          <a:bodyPr lIns="0" rIns="0" bIns="0" anchor="b">
            <a:normAutofit fontScale="925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فرایند </a:t>
            </a:r>
            <a:r>
              <a:rPr lang="fa-IR" sz="4000" dirty="0">
                <a:solidFill>
                  <a:srgbClr val="0000FF"/>
                </a:solidFill>
                <a:latin typeface="+mj-lt"/>
                <a:ea typeface="+mj-ea"/>
                <a:cs typeface="B Titr" pitchFamily="2" charset="-78"/>
              </a:rPr>
              <a:t>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305800" cy="5181600"/>
          </a:xfrm>
        </p:spPr>
        <p:txBody>
          <a:bodyPr/>
          <a:lstStyle/>
          <a:p>
            <a:pPr marL="514350" indent="-514350" algn="just" rtl="1" eaLnBrk="1" hangingPunct="1">
              <a:buNone/>
            </a:pPr>
            <a:r>
              <a:rPr lang="fa-IR" sz="2400" dirty="0" smtClean="0">
                <a:solidFill>
                  <a:srgbClr val="FF00FF"/>
                </a:solidFill>
                <a:cs typeface="B Titr" pitchFamily="2" charset="-78"/>
              </a:rPr>
              <a:t>انواع سیستم های هوادهی</a:t>
            </a:r>
            <a:endParaRPr lang="fa-IR" sz="24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1.هنگامی که آب در داخل هوا پخش می شود مانند فواره ها، برج های آبشاری یا برج های سینی دار. به طور کلی این روش  برای دفع گازها سودمند است تا جذب اکسیژن.</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2.روش دیگر پخش هوا در آب است مانند هوادهی دیفیوزری به آب. به طور کلی این روش برای جذب اکسیژن بهتر از دفع سایر گازها عمل می کند.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228600"/>
            <a:ext cx="80010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534400" cy="4876800"/>
          </a:xfrm>
        </p:spPr>
        <p:txBody>
          <a:bodyPr/>
          <a:lstStyle/>
          <a:p>
            <a:pPr marL="514350" indent="-514350" algn="just" rtl="1" eaLnBrk="1" hangingPunct="1">
              <a:buNone/>
            </a:pPr>
            <a:r>
              <a:rPr lang="fa-IR" sz="2800" dirty="0" smtClean="0">
                <a:solidFill>
                  <a:srgbClr val="FF00FF"/>
                </a:solidFill>
                <a:cs typeface="B Titr" pitchFamily="2" charset="-78"/>
              </a:rPr>
              <a:t>  ته </a:t>
            </a:r>
            <a:r>
              <a:rPr lang="fa-IR" sz="2800" dirty="0" smtClean="0">
                <a:solidFill>
                  <a:srgbClr val="FF00FF"/>
                </a:solidFill>
                <a:cs typeface="B Titr" pitchFamily="2" charset="-78"/>
              </a:rPr>
              <a:t>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واحدی عملیاتی است که در آن با استفاده از نیروی ثقل، مواد جامد معلق جداسازی می شود. از فرایند ته نشینی  معمولا در تصفیه آب، تصفیه معمولی و پیشرفته فاضلاب استفاده می شود.</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کاربردهای اصلی آن در تصفیه آب عبارتند از:</a:t>
            </a:r>
          </a:p>
          <a:p>
            <a:pPr marL="514350" indent="-514350" algn="just" rtl="1" eaLnBrk="1" hangingPunct="1">
              <a:buFont typeface="Wingdings 2" pitchFamily="18" charset="2"/>
              <a:buNone/>
            </a:pPr>
            <a:r>
              <a:rPr lang="fa-IR" sz="2700" b="1" dirty="0" smtClean="0">
                <a:cs typeface="B Mitra" pitchFamily="2" charset="-78"/>
              </a:rPr>
              <a:t>1.ته نشینی ابتدایی آبهای سطحی قبل از تصفیه در واحد صافی شنی تند</a:t>
            </a:r>
          </a:p>
          <a:p>
            <a:pPr marL="514350" indent="-514350" algn="just" rtl="1" eaLnBrk="1" hangingPunct="1">
              <a:buFont typeface="Wingdings 2" pitchFamily="18" charset="2"/>
              <a:buNone/>
            </a:pPr>
            <a:r>
              <a:rPr lang="fa-IR" sz="2700" b="1" dirty="0" smtClean="0">
                <a:cs typeface="B Mitra" pitchFamily="2" charset="-78"/>
              </a:rPr>
              <a:t>2.ته نشینی ذرات لخته ای منعقد شده در آب قبل از صافی شنی تند</a:t>
            </a:r>
          </a:p>
          <a:p>
            <a:pPr marL="514350" indent="-514350" algn="just" rtl="1" eaLnBrk="1" hangingPunct="1">
              <a:buFont typeface="Wingdings 2" pitchFamily="18" charset="2"/>
              <a:buNone/>
            </a:pPr>
            <a:r>
              <a:rPr lang="fa-IR" sz="2700" b="1" dirty="0" smtClean="0">
                <a:cs typeface="B Mitra" pitchFamily="2" charset="-78"/>
              </a:rPr>
              <a:t>3.ته نشینی لخته های منعقد شده در واحد سختی گیری آهک-سودا</a:t>
            </a:r>
          </a:p>
          <a:p>
            <a:pPr marL="514350" indent="-514350" algn="just" rtl="1" eaLnBrk="1" hangingPunct="1">
              <a:buFont typeface="Wingdings 2" pitchFamily="18" charset="2"/>
              <a:buNone/>
            </a:pPr>
            <a:r>
              <a:rPr lang="fa-IR" sz="2700" b="1" dirty="0" smtClean="0">
                <a:cs typeface="B Mitra" pitchFamily="2" charset="-78"/>
              </a:rPr>
              <a:t>3.ته نشینی آبهای تصفیه شده در واحدهای حذف منگنز یا آهن</a:t>
            </a:r>
          </a:p>
        </p:txBody>
      </p:sp>
      <p:sp>
        <p:nvSpPr>
          <p:cNvPr id="4" name="Title 1"/>
          <p:cNvSpPr txBox="1">
            <a:spLocks/>
          </p:cNvSpPr>
          <p:nvPr/>
        </p:nvSpPr>
        <p:spPr>
          <a:xfrm>
            <a:off x="762000" y="457200"/>
            <a:ext cx="80010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4" end="4"/>
                                            </p:txEl>
                                          </p:spTgt>
                                        </p:tgtEl>
                                        <p:attrNameLst>
                                          <p:attrName>style.visibility</p:attrName>
                                        </p:attrNameLst>
                                      </p:cBhvr>
                                      <p:to>
                                        <p:strVal val="visible"/>
                                      </p:to>
                                    </p:set>
                                    <p:animEffect transition="in" filter="fade">
                                      <p:cBhvr>
                                        <p:cTn id="22" dur="2000"/>
                                        <p:tgtEl>
                                          <p:spTgt spid="2560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5" end="5"/>
                                            </p:txEl>
                                          </p:spTgt>
                                        </p:tgtEl>
                                        <p:attrNameLst>
                                          <p:attrName>style.visibility</p:attrName>
                                        </p:attrNameLst>
                                      </p:cBhvr>
                                      <p:to>
                                        <p:strVal val="visible"/>
                                      </p:to>
                                    </p:set>
                                    <p:animEffect transition="in" filter="fade">
                                      <p:cBhvr>
                                        <p:cTn id="27" dur="2000"/>
                                        <p:tgtEl>
                                          <p:spTgt spid="2560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6" end="6"/>
                                            </p:txEl>
                                          </p:spTgt>
                                        </p:tgtEl>
                                        <p:attrNameLst>
                                          <p:attrName>style.visibility</p:attrName>
                                        </p:attrNameLst>
                                      </p:cBhvr>
                                      <p:to>
                                        <p:strVal val="visible"/>
                                      </p:to>
                                    </p:set>
                                    <p:animEffect transition="in" filter="fade">
                                      <p:cBhvr>
                                        <p:cTn id="32" dur="2000"/>
                                        <p:tgtEl>
                                          <p:spTgt spid="2560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2">
                                            <p:txEl>
                                              <p:pRg st="7" end="7"/>
                                            </p:txEl>
                                          </p:spTgt>
                                        </p:tgtEl>
                                        <p:attrNameLst>
                                          <p:attrName>style.visibility</p:attrName>
                                        </p:attrNameLst>
                                      </p:cBhvr>
                                      <p:to>
                                        <p:strVal val="visible"/>
                                      </p:to>
                                    </p:set>
                                    <p:animEffect transition="in" filter="fade">
                                      <p:cBhvr>
                                        <p:cTn id="37" dur="2000"/>
                                        <p:tgtEl>
                                          <p:spTgt spid="2560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534400" cy="51054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lnSpc>
                <a:spcPct val="150000"/>
              </a:lnSpc>
              <a:buFont typeface="Wingdings 2" pitchFamily="18" charset="2"/>
              <a:buNone/>
            </a:pPr>
            <a:r>
              <a:rPr lang="fa-IR" sz="2700" b="1" dirty="0" smtClean="0">
                <a:cs typeface="B Mitra" pitchFamily="2" charset="-78"/>
              </a:rPr>
              <a:t>در تصفیه فاضلاب موارد اصلی کاربرد آن عبارتند از:</a:t>
            </a:r>
          </a:p>
          <a:p>
            <a:pPr marL="514350" indent="-514350" algn="just" rtl="1" eaLnBrk="1" hangingPunct="1">
              <a:lnSpc>
                <a:spcPct val="150000"/>
              </a:lnSpc>
              <a:buFont typeface="Wingdings 2" pitchFamily="18" charset="2"/>
              <a:buNone/>
            </a:pPr>
            <a:r>
              <a:rPr lang="fa-IR" sz="2700" b="1" dirty="0" smtClean="0">
                <a:cs typeface="B Mitra" pitchFamily="2" charset="-78"/>
              </a:rPr>
              <a:t>1.حذف گل و لای و ماسه</a:t>
            </a:r>
          </a:p>
          <a:p>
            <a:pPr marL="514350" indent="-514350" algn="just" rtl="1" eaLnBrk="1" hangingPunct="1">
              <a:lnSpc>
                <a:spcPct val="150000"/>
              </a:lnSpc>
              <a:buFont typeface="Wingdings 2" pitchFamily="18" charset="2"/>
              <a:buNone/>
            </a:pPr>
            <a:r>
              <a:rPr lang="fa-IR" sz="2700" b="1" dirty="0" smtClean="0">
                <a:cs typeface="B Mitra" pitchFamily="2" charset="-78"/>
              </a:rPr>
              <a:t>2.حذف مواد معلق در زلال سازهای اولیه</a:t>
            </a:r>
          </a:p>
          <a:p>
            <a:pPr marL="514350" indent="-514350" algn="just" rtl="1" eaLnBrk="1" hangingPunct="1">
              <a:lnSpc>
                <a:spcPct val="150000"/>
              </a:lnSpc>
              <a:buFont typeface="Wingdings 2" pitchFamily="18" charset="2"/>
              <a:buNone/>
            </a:pPr>
            <a:r>
              <a:rPr lang="fa-IR" sz="2700" b="1" dirty="0" smtClean="0">
                <a:cs typeface="B Mitra" pitchFamily="2" charset="-78"/>
              </a:rPr>
              <a:t>3.حذف لخته های بیولوژیکی و زلال سازی ثانویه فرایند لجن فعال</a:t>
            </a:r>
          </a:p>
          <a:p>
            <a:pPr marL="514350" indent="-514350" algn="just" rtl="1" eaLnBrk="1" hangingPunct="1">
              <a:lnSpc>
                <a:spcPct val="150000"/>
              </a:lnSpc>
              <a:buFont typeface="Wingdings 2" pitchFamily="18" charset="2"/>
              <a:buNone/>
            </a:pPr>
            <a:r>
              <a:rPr lang="fa-IR" sz="2700" b="1" dirty="0" smtClean="0">
                <a:cs typeface="B Mitra" pitchFamily="2" charset="-78"/>
              </a:rPr>
              <a:t>4.حذف لخته های بیولوژیکی در زلال سازهای ثانویه فرایند صافی چکنده</a:t>
            </a:r>
          </a:p>
        </p:txBody>
      </p:sp>
      <p:sp>
        <p:nvSpPr>
          <p:cNvPr id="4" name="Title 1"/>
          <p:cNvSpPr txBox="1">
            <a:spLocks/>
          </p:cNvSpPr>
          <p:nvPr/>
        </p:nvSpPr>
        <p:spPr>
          <a:xfrm>
            <a:off x="762000" y="304800"/>
            <a:ext cx="8001000" cy="609600"/>
          </a:xfrm>
          <a:prstGeom prst="rect">
            <a:avLst/>
          </a:prstGeom>
        </p:spPr>
        <p:txBody>
          <a:bodyPr lIns="0" rIns="0" bIns="0" anchor="b">
            <a:normAutofit lnSpcReduction="10000"/>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5" end="5"/>
                                            </p:txEl>
                                          </p:spTgt>
                                        </p:tgtEl>
                                        <p:attrNameLst>
                                          <p:attrName>style.visibility</p:attrName>
                                        </p:attrNameLst>
                                      </p:cBhvr>
                                      <p:to>
                                        <p:strVal val="visible"/>
                                      </p:to>
                                    </p:set>
                                    <p:animEffect transition="in" filter="fade">
                                      <p:cBhvr>
                                        <p:cTn id="32" dur="2000"/>
                                        <p:tgtEl>
                                          <p:spTgt spid="256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534400" cy="51816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اصول ته نشینی برای حوضچه های تصفیه آب یا فاضلاب مشابه بوده و تجهیزات و روش های راهبری آنها نیز مشابه است. به طور کلی ته نشینی یعنی حذف ذرات وارد شده به حوضچه از جریان آب قبل از خروج جریان از قسمت سرریز خروجی.</a:t>
            </a:r>
          </a:p>
        </p:txBody>
      </p:sp>
      <p:sp>
        <p:nvSpPr>
          <p:cNvPr id="4" name="Title 1"/>
          <p:cNvSpPr txBox="1">
            <a:spLocks/>
          </p:cNvSpPr>
          <p:nvPr/>
        </p:nvSpPr>
        <p:spPr>
          <a:xfrm>
            <a:off x="762000" y="0"/>
            <a:ext cx="8001000" cy="9144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 </a:t>
            </a:r>
            <a:endParaRPr lang="en-US" sz="4000" dirty="0">
              <a:solidFill>
                <a:srgbClr val="0000FF"/>
              </a:solidFill>
              <a:latin typeface="+mj-lt"/>
              <a:ea typeface="+mj-ea"/>
              <a:cs typeface="B Titr" pitchFamily="2" charset="-78"/>
            </a:endParaRPr>
          </a:p>
        </p:txBody>
      </p:sp>
      <p:pic>
        <p:nvPicPr>
          <p:cNvPr id="53250" name="Picture 2"/>
          <p:cNvPicPr>
            <a:picLocks noChangeAspect="1" noChangeArrowheads="1"/>
          </p:cNvPicPr>
          <p:nvPr/>
        </p:nvPicPr>
        <p:blipFill>
          <a:blip r:embed="rId2"/>
          <a:srcRect l="13281" t="32668" r="14844" b="17999"/>
          <a:stretch>
            <a:fillRect/>
          </a:stretch>
        </p:blipFill>
        <p:spPr bwMode="auto">
          <a:xfrm>
            <a:off x="914400" y="3657600"/>
            <a:ext cx="7010400" cy="2819400"/>
          </a:xfrm>
          <a:prstGeom prst="rect">
            <a:avLst/>
          </a:prstGeom>
          <a:noFill/>
          <a:ln w="9525">
            <a:noFill/>
            <a:miter lim="800000"/>
            <a:headEnd/>
            <a:tailEnd/>
          </a:ln>
        </p:spPr>
      </p:pic>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3250"/>
                                        </p:tgtEl>
                                        <p:attrNameLst>
                                          <p:attrName>style.visibility</p:attrName>
                                        </p:attrNameLst>
                                      </p:cBhvr>
                                      <p:to>
                                        <p:strVal val="visible"/>
                                      </p:to>
                                    </p:set>
                                    <p:animEffect transition="in" filter="fade">
                                      <p:cBhvr>
                                        <p:cTn id="17" dur="2000"/>
                                        <p:tgtEl>
                                          <p:spTgt spid="53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229600" cy="51054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به چهار نوع تقسیم می شود که انواع آن به غلظت ذرات و میزان برخورد آنها بستگی دارد.</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نوع اول:</a:t>
            </a:r>
          </a:p>
          <a:p>
            <a:pPr marL="514350" indent="-514350" algn="just" rtl="1" eaLnBrk="1" hangingPunct="1">
              <a:buFont typeface="Wingdings 2" pitchFamily="18" charset="2"/>
              <a:buNone/>
            </a:pPr>
            <a:r>
              <a:rPr lang="fa-IR" sz="2700" b="1" dirty="0" smtClean="0">
                <a:cs typeface="B Mitra" pitchFamily="2" charset="-78"/>
              </a:rPr>
              <a:t>ته نشینی نوع اول یا ته نشینی آزاد عبارت است از ته نشینی ذرات مجزا و لخته نشده در یک سوسپانسیون رقیق، ته نشینی ابتدایی آبهای سطحی و ته نشینی ذرات شن در داخل دانه گیرها نمونه هایی از ته نشینی نوع اول می باشند.</a:t>
            </a:r>
          </a:p>
        </p:txBody>
      </p:sp>
      <p:sp>
        <p:nvSpPr>
          <p:cNvPr id="4" name="Title 1"/>
          <p:cNvSpPr txBox="1">
            <a:spLocks/>
          </p:cNvSpPr>
          <p:nvPr/>
        </p:nvSpPr>
        <p:spPr>
          <a:xfrm>
            <a:off x="762000" y="228600"/>
            <a:ext cx="8001000" cy="914400"/>
          </a:xfrm>
          <a:prstGeom prst="rect">
            <a:avLst/>
          </a:prstGeom>
        </p:spPr>
        <p:txBody>
          <a:bodyPr lIns="0" rIns="0" bIns="0" anchor="b">
            <a:normAutofit fontScale="850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فرایند </a:t>
            </a:r>
            <a:r>
              <a:rPr lang="fa-IR" sz="4000" dirty="0">
                <a:solidFill>
                  <a:srgbClr val="0000FF"/>
                </a:solidFill>
                <a:latin typeface="+mj-lt"/>
                <a:ea typeface="+mj-ea"/>
                <a:cs typeface="B Titr" pitchFamily="2" charset="-78"/>
              </a:rPr>
              <a:t>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4" end="4"/>
                                            </p:txEl>
                                          </p:spTgt>
                                        </p:tgtEl>
                                        <p:attrNameLst>
                                          <p:attrName>style.visibility</p:attrName>
                                        </p:attrNameLst>
                                      </p:cBhvr>
                                      <p:to>
                                        <p:strVal val="visible"/>
                                      </p:to>
                                    </p:set>
                                    <p:animEffect transition="in" filter="fade">
                                      <p:cBhvr>
                                        <p:cTn id="22"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95400"/>
            <a:ext cx="8229600" cy="49530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نوع دوم:</a:t>
            </a:r>
          </a:p>
          <a:p>
            <a:pPr marL="514350" indent="-514350" algn="just" rtl="1" eaLnBrk="1" hangingPunct="1">
              <a:buFont typeface="Wingdings 2" pitchFamily="18" charset="2"/>
              <a:buNone/>
            </a:pPr>
            <a:r>
              <a:rPr lang="fa-IR" sz="2700" b="1" dirty="0" smtClean="0">
                <a:cs typeface="B Mitra" pitchFamily="2" charset="-78"/>
              </a:rPr>
              <a:t>عبارت است از ته نشینی ذرات لخته ای داخل یک سوسپانسیون رقیق، ذرات در طول ته نشینی بصورت لخته در می آیند و بدین طریق اندازه و سرعت ته نشینی آنها افزایش می یابد. ته نشینی اولیه ذرات فاضلاب ها و ته نشینی ذرات آب و فاضلاب هایی که بصورت شیمیایی انعقاد یافته اند، نمونه ای از ته نشینی نوع 2 به شمار می روند.</a:t>
            </a:r>
          </a:p>
        </p:txBody>
      </p:sp>
      <p:sp>
        <p:nvSpPr>
          <p:cNvPr id="4" name="Title 1"/>
          <p:cNvSpPr txBox="1">
            <a:spLocks/>
          </p:cNvSpPr>
          <p:nvPr/>
        </p:nvSpPr>
        <p:spPr>
          <a:xfrm>
            <a:off x="762000" y="304800"/>
            <a:ext cx="8001000" cy="1066800"/>
          </a:xfrm>
          <a:prstGeom prst="rect">
            <a:avLst/>
          </a:prstGeom>
        </p:spPr>
        <p:txBody>
          <a:bodyPr lIns="0" rIns="0" bIns="0" anchor="b">
            <a:normAutofit fontScale="92500" lnSpcReduction="1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فرایند </a:t>
            </a:r>
            <a:r>
              <a:rPr lang="fa-IR" sz="4000" dirty="0">
                <a:solidFill>
                  <a:srgbClr val="0000FF"/>
                </a:solidFill>
                <a:latin typeface="+mj-lt"/>
                <a:ea typeface="+mj-ea"/>
                <a:cs typeface="B Titr" pitchFamily="2" charset="-78"/>
              </a:rPr>
              <a:t>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077200" cy="50292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نوع سوم:</a:t>
            </a:r>
          </a:p>
          <a:p>
            <a:pPr marL="514350" indent="-514350" algn="just" rtl="1" eaLnBrk="1" hangingPunct="1">
              <a:buFont typeface="Wingdings 2" pitchFamily="18" charset="2"/>
              <a:buNone/>
            </a:pPr>
            <a:r>
              <a:rPr lang="fa-IR" sz="2700" b="1" dirty="0" smtClean="0">
                <a:cs typeface="B Mitra" pitchFamily="2" charset="-78"/>
              </a:rPr>
              <a:t>ته نشینی نوع 3 یا ته نشینی ناحیه ای عبارت است از ته نشینی غلظت متوسطی از ذرات که در آن ذرات به حدی به هم نزدیک هستند که نیروهای بین ذره ای، ته نشینی ذرات همجوار را مانع می شوند. ذرات در وضعیت ثابتی نسبت به هم باقی می مانند و همگی با سرعت ثابتی ته نشین می شوند. درنتیجه توده ذرات بصورت یک ناحیه یا منطقه ته نشین می شوند. ته نشینی که در اعماق متوسط زلال ساز نهایی فرایند لجن فعال به وقوع می پیوندد نمونه ای از ته نشینی نوع 3 می باشد.</a:t>
            </a:r>
          </a:p>
        </p:txBody>
      </p:sp>
      <p:sp>
        <p:nvSpPr>
          <p:cNvPr id="4" name="Title 1"/>
          <p:cNvSpPr txBox="1">
            <a:spLocks/>
          </p:cNvSpPr>
          <p:nvPr/>
        </p:nvSpPr>
        <p:spPr>
          <a:xfrm>
            <a:off x="762000" y="304800"/>
            <a:ext cx="8001000" cy="1066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924800" cy="914400"/>
          </a:xfrm>
        </p:spPr>
        <p:txBody>
          <a:bodyPr/>
          <a:lstStyle/>
          <a:p>
            <a:pPr algn="ctr" rtl="1"/>
            <a:r>
              <a:rPr lang="fa-IR" sz="3600" dirty="0" smtClean="0">
                <a:solidFill>
                  <a:srgbClr val="000099"/>
                </a:solidFill>
                <a:latin typeface="Lucida Sans Unicode" pitchFamily="34" charset="0"/>
                <a:cs typeface="B Titr" pitchFamily="2" charset="-78"/>
              </a:rPr>
              <a:t/>
            </a:r>
            <a:br>
              <a:rPr lang="fa-IR" sz="3600" dirty="0" smtClean="0">
                <a:solidFill>
                  <a:srgbClr val="000099"/>
                </a:solidFill>
                <a:latin typeface="Lucida Sans Unicode" pitchFamily="34" charset="0"/>
                <a:cs typeface="B Titr" pitchFamily="2" charset="-78"/>
              </a:rPr>
            </a:br>
            <a:r>
              <a:rPr lang="fa-IR" sz="3600" dirty="0" smtClean="0">
                <a:solidFill>
                  <a:srgbClr val="000099"/>
                </a:solidFill>
                <a:latin typeface="Lucida Sans Unicode" pitchFamily="34" charset="0"/>
                <a:cs typeface="B Titr" pitchFamily="2" charset="-78"/>
              </a:rPr>
              <a:t/>
            </a:r>
            <a:br>
              <a:rPr lang="fa-IR" sz="3600" dirty="0" smtClean="0">
                <a:solidFill>
                  <a:srgbClr val="000099"/>
                </a:solidFill>
                <a:latin typeface="Lucida Sans Unicode" pitchFamily="34" charset="0"/>
                <a:cs typeface="B Titr" pitchFamily="2" charset="-78"/>
              </a:rPr>
            </a:br>
            <a:r>
              <a:rPr lang="en-US" sz="5400" dirty="0" smtClean="0">
                <a:solidFill>
                  <a:srgbClr val="000099"/>
                </a:solidFill>
                <a:latin typeface="Lucida Sans Unicode" pitchFamily="34" charset="0"/>
                <a:cs typeface="Titr" pitchFamily="2" charset="-78"/>
              </a:rPr>
              <a:t/>
            </a:r>
            <a:br>
              <a:rPr lang="en-US" sz="5400" dirty="0" smtClean="0">
                <a:solidFill>
                  <a:srgbClr val="000099"/>
                </a:solidFill>
                <a:latin typeface="Lucida Sans Unicode" pitchFamily="34" charset="0"/>
                <a:cs typeface="Titr" pitchFamily="2" charset="-78"/>
              </a:rPr>
            </a:br>
            <a:r>
              <a:rPr lang="fa-IR" sz="5400" dirty="0" smtClean="0">
                <a:solidFill>
                  <a:srgbClr val="000099"/>
                </a:solidFill>
                <a:latin typeface="Lucida Sans Unicode" pitchFamily="34" charset="0"/>
                <a:cs typeface="B Titr" pitchFamily="2" charset="-78"/>
              </a:rPr>
              <a:t> </a:t>
            </a:r>
            <a:r>
              <a:rPr lang="fa-IR" sz="5400" dirty="0" smtClean="0">
                <a:solidFill>
                  <a:srgbClr val="000099"/>
                </a:solidFill>
                <a:latin typeface="Lucida Sans Unicode" pitchFamily="34" charset="0"/>
                <a:cs typeface="B Titr" pitchFamily="2" charset="-78"/>
              </a:rPr>
              <a:t/>
            </a:r>
            <a:br>
              <a:rPr lang="fa-IR" sz="5400" dirty="0" smtClean="0">
                <a:solidFill>
                  <a:srgbClr val="000099"/>
                </a:solidFill>
                <a:latin typeface="Lucida Sans Unicode" pitchFamily="34" charset="0"/>
                <a:cs typeface="B Titr" pitchFamily="2" charset="-78"/>
              </a:rPr>
            </a:br>
            <a:r>
              <a:rPr lang="fa-IR" sz="5400" dirty="0" smtClean="0">
                <a:solidFill>
                  <a:srgbClr val="000099"/>
                </a:solidFill>
                <a:latin typeface="Lucida Sans Unicode" pitchFamily="34" charset="0"/>
                <a:cs typeface="B Titr" pitchFamily="2" charset="-78"/>
              </a:rPr>
              <a:t/>
            </a:r>
            <a:br>
              <a:rPr lang="fa-IR" sz="5400" dirty="0" smtClean="0">
                <a:solidFill>
                  <a:srgbClr val="000099"/>
                </a:solidFill>
                <a:latin typeface="Lucida Sans Unicode" pitchFamily="34" charset="0"/>
                <a:cs typeface="B Titr" pitchFamily="2" charset="-78"/>
              </a:rPr>
            </a:br>
            <a:r>
              <a:rPr lang="fa-IR" sz="5400" dirty="0" smtClean="0">
                <a:solidFill>
                  <a:srgbClr val="000099"/>
                </a:solidFill>
                <a:latin typeface="Lucida Sans Unicode" pitchFamily="34" charset="0"/>
                <a:cs typeface="B Titr" pitchFamily="2" charset="-78"/>
              </a:rPr>
              <a:t/>
            </a:r>
            <a:br>
              <a:rPr lang="fa-IR" sz="5400" dirty="0" smtClean="0">
                <a:solidFill>
                  <a:srgbClr val="000099"/>
                </a:solidFill>
                <a:latin typeface="Lucida Sans Unicode" pitchFamily="34" charset="0"/>
                <a:cs typeface="B Titr" pitchFamily="2" charset="-78"/>
              </a:rPr>
            </a:br>
            <a:r>
              <a:rPr lang="fa-IR" sz="5400" dirty="0" smtClean="0">
                <a:solidFill>
                  <a:srgbClr val="000099"/>
                </a:solidFill>
                <a:latin typeface="Lucida Sans Unicode" pitchFamily="34" charset="0"/>
                <a:cs typeface="B Titr" pitchFamily="2" charset="-78"/>
              </a:rPr>
              <a:t/>
            </a:r>
            <a:br>
              <a:rPr lang="fa-IR" sz="5400" dirty="0" smtClean="0">
                <a:solidFill>
                  <a:srgbClr val="000099"/>
                </a:solidFill>
                <a:latin typeface="Lucida Sans Unicode" pitchFamily="34" charset="0"/>
                <a:cs typeface="B Titr" pitchFamily="2" charset="-78"/>
              </a:rPr>
            </a:br>
            <a:r>
              <a:rPr lang="fa-IR" sz="4000" dirty="0" smtClean="0">
                <a:solidFill>
                  <a:srgbClr val="000099"/>
                </a:solidFill>
                <a:latin typeface="Lucida Sans Unicode" pitchFamily="34" charset="0"/>
                <a:cs typeface="B Titr" pitchFamily="2" charset="-78"/>
              </a:rPr>
              <a:t>عوامل </a:t>
            </a:r>
            <a:r>
              <a:rPr lang="fa-IR" sz="4000" dirty="0" smtClean="0">
                <a:solidFill>
                  <a:srgbClr val="000099"/>
                </a:solidFill>
                <a:latin typeface="Lucida Sans Unicode" pitchFamily="34" charset="0"/>
                <a:cs typeface="B Titr" pitchFamily="2" charset="-78"/>
              </a:rPr>
              <a:t>محيطي تهديد کننده سلامت انسان</a:t>
            </a:r>
            <a:endParaRPr lang="fa-IR" sz="4000" dirty="0"/>
          </a:p>
        </p:txBody>
      </p:sp>
      <p:sp>
        <p:nvSpPr>
          <p:cNvPr id="3" name="Content Placeholder 2"/>
          <p:cNvSpPr>
            <a:spLocks noGrp="1"/>
          </p:cNvSpPr>
          <p:nvPr>
            <p:ph idx="1"/>
          </p:nvPr>
        </p:nvSpPr>
        <p:spPr>
          <a:xfrm>
            <a:off x="457200" y="1143001"/>
            <a:ext cx="8229600" cy="5181600"/>
          </a:xfrm>
        </p:spPr>
        <p:txBody>
          <a:bodyPr/>
          <a:lstStyle/>
          <a:p>
            <a:pPr marL="342900" indent="-342900" algn="r" rtl="1">
              <a:lnSpc>
                <a:spcPct val="150000"/>
              </a:lnSpc>
              <a:buFontTx/>
              <a:buChar char="•"/>
            </a:pPr>
            <a:r>
              <a:rPr lang="fa-IR" sz="2800" b="1" dirty="0" smtClean="0">
                <a:solidFill>
                  <a:srgbClr val="0000FF"/>
                </a:solidFill>
                <a:cs typeface="B Nazanin" pitchFamily="2" charset="-78"/>
              </a:rPr>
              <a:t>عوامل عفوني (</a:t>
            </a:r>
            <a:r>
              <a:rPr lang="en-US" sz="2800" b="1" dirty="0" smtClean="0">
                <a:solidFill>
                  <a:srgbClr val="0000FF"/>
                </a:solidFill>
                <a:cs typeface="B Nazanin" pitchFamily="2" charset="-78"/>
              </a:rPr>
              <a:t>Infectious Agents</a:t>
            </a:r>
            <a:r>
              <a:rPr lang="fa-IR" sz="2800" b="1" dirty="0" smtClean="0">
                <a:solidFill>
                  <a:srgbClr val="0000FF"/>
                </a:solidFill>
                <a:cs typeface="B Nazanin" pitchFamily="2" charset="-78"/>
              </a:rPr>
              <a:t>): </a:t>
            </a:r>
            <a:r>
              <a:rPr lang="fa-IR" sz="2800" b="1" dirty="0" smtClean="0">
                <a:cs typeface="B Nazanin" pitchFamily="2" charset="-78"/>
              </a:rPr>
              <a:t>مانند انواع ميکروبها</a:t>
            </a:r>
          </a:p>
          <a:p>
            <a:pPr marL="342900" indent="-342900" algn="r" rtl="1">
              <a:lnSpc>
                <a:spcPct val="150000"/>
              </a:lnSpc>
              <a:buFontTx/>
              <a:buChar char="•"/>
            </a:pPr>
            <a:r>
              <a:rPr lang="fa-IR" sz="2800" b="1" dirty="0" smtClean="0">
                <a:solidFill>
                  <a:srgbClr val="0000FF"/>
                </a:solidFill>
                <a:cs typeface="B Nazanin" pitchFamily="2" charset="-78"/>
              </a:rPr>
              <a:t>خفه کننده ها (</a:t>
            </a:r>
            <a:r>
              <a:rPr lang="en-US" sz="2800" b="1" dirty="0" smtClean="0">
                <a:solidFill>
                  <a:srgbClr val="0000FF"/>
                </a:solidFill>
                <a:cs typeface="B Nazanin" pitchFamily="2" charset="-78"/>
              </a:rPr>
              <a:t>Asphyxiate</a:t>
            </a:r>
            <a:r>
              <a:rPr lang="fa-IR" sz="2800" b="1" dirty="0" smtClean="0">
                <a:solidFill>
                  <a:srgbClr val="0000FF"/>
                </a:solidFill>
                <a:cs typeface="B Nazanin" pitchFamily="2" charset="-78"/>
              </a:rPr>
              <a:t>): </a:t>
            </a:r>
            <a:r>
              <a:rPr lang="fa-IR" sz="2800" b="1" dirty="0" smtClean="0">
                <a:cs typeface="B Nazanin" pitchFamily="2" charset="-78"/>
              </a:rPr>
              <a:t>مانند گاز مونوکسيد کربن</a:t>
            </a:r>
          </a:p>
          <a:p>
            <a:pPr marL="342900" indent="-342900" algn="r" rtl="1">
              <a:lnSpc>
                <a:spcPct val="150000"/>
              </a:lnSpc>
              <a:buFontTx/>
              <a:buChar char="•"/>
            </a:pPr>
            <a:r>
              <a:rPr lang="fa-IR" sz="2800" b="1" dirty="0" smtClean="0">
                <a:solidFill>
                  <a:srgbClr val="0000FF"/>
                </a:solidFill>
                <a:cs typeface="B Nazanin" pitchFamily="2" charset="-78"/>
              </a:rPr>
              <a:t>آلرژن ها (</a:t>
            </a:r>
            <a:r>
              <a:rPr lang="en-US" sz="2800" b="1" dirty="0" smtClean="0">
                <a:solidFill>
                  <a:srgbClr val="0000FF"/>
                </a:solidFill>
                <a:cs typeface="B Nazanin" pitchFamily="2" charset="-78"/>
              </a:rPr>
              <a:t>Allergens</a:t>
            </a:r>
            <a:r>
              <a:rPr lang="fa-IR" sz="2800" b="1" dirty="0" smtClean="0">
                <a:solidFill>
                  <a:srgbClr val="0000FF"/>
                </a:solidFill>
                <a:cs typeface="B Nazanin" pitchFamily="2" charset="-78"/>
              </a:rPr>
              <a:t>): </a:t>
            </a:r>
            <a:r>
              <a:rPr lang="fa-IR" sz="2800" b="1" dirty="0" smtClean="0">
                <a:cs typeface="B Nazanin" pitchFamily="2" charset="-78"/>
              </a:rPr>
              <a:t>مانند علف کشها، پولن ها و بعضي فلزات مثل نيکل</a:t>
            </a:r>
          </a:p>
          <a:p>
            <a:pPr marL="342900" indent="-342900" algn="r" rtl="1">
              <a:lnSpc>
                <a:spcPct val="150000"/>
              </a:lnSpc>
              <a:buFontTx/>
              <a:buChar char="•"/>
            </a:pPr>
            <a:r>
              <a:rPr lang="fa-IR" sz="2800" b="1" dirty="0" smtClean="0">
                <a:solidFill>
                  <a:srgbClr val="0000FF"/>
                </a:solidFill>
                <a:cs typeface="B Nazanin" pitchFamily="2" charset="-78"/>
              </a:rPr>
              <a:t>محرکها (</a:t>
            </a:r>
            <a:r>
              <a:rPr lang="en-US" sz="2800" b="1" dirty="0" smtClean="0">
                <a:solidFill>
                  <a:srgbClr val="0000FF"/>
                </a:solidFill>
                <a:cs typeface="B Nazanin" pitchFamily="2" charset="-78"/>
              </a:rPr>
              <a:t>Irritants</a:t>
            </a:r>
            <a:r>
              <a:rPr lang="fa-IR" sz="2800" b="1" dirty="0" smtClean="0">
                <a:solidFill>
                  <a:srgbClr val="0000FF"/>
                </a:solidFill>
                <a:cs typeface="B Nazanin" pitchFamily="2" charset="-78"/>
              </a:rPr>
              <a:t>): </a:t>
            </a:r>
            <a:r>
              <a:rPr lang="fa-IR" sz="2800" b="1" dirty="0" smtClean="0">
                <a:cs typeface="B Nazanin" pitchFamily="2" charset="-78"/>
              </a:rPr>
              <a:t>مانند دي اکسيد گوگرد و فرم آلدئيدها</a:t>
            </a:r>
          </a:p>
          <a:p>
            <a:pPr marL="342900" indent="-342900" algn="r" rtl="1">
              <a:lnSpc>
                <a:spcPct val="150000"/>
              </a:lnSpc>
              <a:buFontTx/>
              <a:buChar char="•"/>
            </a:pPr>
            <a:r>
              <a:rPr lang="fa-IR" sz="2800" b="1" dirty="0" smtClean="0">
                <a:solidFill>
                  <a:srgbClr val="0000FF"/>
                </a:solidFill>
                <a:cs typeface="B Nazanin" pitchFamily="2" charset="-78"/>
              </a:rPr>
              <a:t>سموم متابوليک (</a:t>
            </a:r>
            <a:r>
              <a:rPr lang="en-US" sz="2800" b="1" dirty="0" smtClean="0">
                <a:solidFill>
                  <a:srgbClr val="0000FF"/>
                </a:solidFill>
                <a:cs typeface="B Nazanin" pitchFamily="2" charset="-78"/>
              </a:rPr>
              <a:t>Metabolic Poisons</a:t>
            </a:r>
            <a:r>
              <a:rPr lang="fa-IR" sz="2800" b="1" dirty="0" smtClean="0">
                <a:solidFill>
                  <a:srgbClr val="0000FF"/>
                </a:solidFill>
                <a:cs typeface="B Nazanin" pitchFamily="2" charset="-78"/>
              </a:rPr>
              <a:t>): </a:t>
            </a:r>
            <a:r>
              <a:rPr lang="fa-IR" sz="2800" b="1" dirty="0" smtClean="0">
                <a:cs typeface="B Nazanin" pitchFamily="2" charset="-78"/>
              </a:rPr>
              <a:t>مانند حشره کشها, علف کشها و فلزات سمي(مثل سرب)</a:t>
            </a:r>
          </a:p>
          <a:p>
            <a:pPr marL="342900" indent="-342900" algn="r" rtl="1">
              <a:lnSpc>
                <a:spcPct val="150000"/>
              </a:lnSpc>
              <a:buFontTx/>
              <a:buChar char="•"/>
            </a:pPr>
            <a:endParaRPr lang="fa-IR" sz="2800" b="1" dirty="0" smtClean="0">
              <a:solidFill>
                <a:srgbClr val="FF0000"/>
              </a:solidFill>
              <a:cs typeface="B Nazanin" pitchFamily="2" charset="-78"/>
            </a:endParaRPr>
          </a:p>
          <a:p>
            <a:pPr algn="r" rtl="1"/>
            <a:endParaRPr lang="fa-IR" dirty="0"/>
          </a:p>
        </p:txBody>
      </p:sp>
    </p:spTree>
  </p:cSld>
  <p:clrMapOvr>
    <a:masterClrMapping/>
  </p:clrMapOvr>
  <p:transition spd="slow">
    <p:wheel spokes="8"/>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305800" cy="48768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ته نشینی نوع چهار:</a:t>
            </a:r>
          </a:p>
          <a:p>
            <a:pPr marL="514350" indent="-514350" algn="just" rtl="1" eaLnBrk="1" hangingPunct="1">
              <a:buFont typeface="Wingdings 2" pitchFamily="18" charset="2"/>
              <a:buNone/>
            </a:pPr>
            <a:r>
              <a:rPr lang="fa-IR" sz="2700" b="1" dirty="0" smtClean="0">
                <a:cs typeface="B Mitra" pitchFamily="2" charset="-78"/>
              </a:rPr>
              <a:t>ته نشینی نوع 4 یا ته نشینی متراکم عبارتست از ته نشینی ذراتی که به علت غلظت زیاد با هم در تماس بوده و ته نشینی آنها از طریق تراکم توده های فشرده صورت می گیرد. نمونه ای از ته نشینی نوع 4 ته نشینی متراکمی است که در اعماق پایین تر از زلال ساز نهایی فرایند لجن فعال روی می دهد.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457200"/>
            <a:ext cx="8001000" cy="914400"/>
          </a:xfrm>
          <a:prstGeom prst="rect">
            <a:avLst/>
          </a:prstGeom>
        </p:spPr>
        <p:txBody>
          <a:bodyPr lIns="0" rIns="0" bIns="0" anchor="b">
            <a:normAutofit fontScale="850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فرایند </a:t>
            </a:r>
            <a:r>
              <a:rPr lang="fa-IR" sz="4000" dirty="0">
                <a:solidFill>
                  <a:srgbClr val="0000FF"/>
                </a:solidFill>
                <a:latin typeface="+mj-lt"/>
                <a:ea typeface="+mj-ea"/>
                <a:cs typeface="B Titr" pitchFamily="2" charset="-78"/>
              </a:rPr>
              <a:t>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05800" cy="52578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حوضچه های ته نشینی واقعی:</a:t>
            </a:r>
          </a:p>
          <a:p>
            <a:pPr marL="514350" indent="-514350" algn="just" rtl="1" eaLnBrk="1" hangingPunct="1">
              <a:buFont typeface="Wingdings 2" pitchFamily="18" charset="2"/>
              <a:buNone/>
            </a:pPr>
            <a:r>
              <a:rPr lang="fa-IR" sz="2700" b="1" dirty="0" smtClean="0">
                <a:cs typeface="B Mitra" pitchFamily="2" charset="-78"/>
              </a:rPr>
              <a:t>حوضچه های ته نشینی به اشکال مستطیلی، مربع یا دایره ای ساخته می شوند.</a:t>
            </a:r>
          </a:p>
          <a:p>
            <a:pPr marL="514350" indent="-514350" algn="just" rtl="1" eaLnBrk="1" hangingPunct="1">
              <a:buFont typeface="Wingdings 2" pitchFamily="18" charset="2"/>
              <a:buNone/>
            </a:pPr>
            <a:r>
              <a:rPr lang="fa-IR" sz="2700" b="1" dirty="0" smtClean="0">
                <a:cs typeface="B Mitra" pitchFamily="2" charset="-78"/>
              </a:rPr>
              <a:t>یک حوض مستطیلی از یک حوض مدور دارای اندازه مشابه پرهزینه تر خواهد بود اما در صورتی که چند استخر مورد نیاز باشد واحدهای مستطیلی می توانند با دیواره های مشترک احداث شده و اقتصادی تر باشند.</a:t>
            </a:r>
          </a:p>
          <a:p>
            <a:pPr marL="514350" indent="-514350" algn="just" rtl="1" eaLnBrk="1" hangingPunct="1">
              <a:buFont typeface="Wingdings 2" pitchFamily="18" charset="2"/>
              <a:buNone/>
            </a:pPr>
            <a:r>
              <a:rPr lang="fa-IR" sz="2700" b="1" dirty="0" smtClean="0">
                <a:cs typeface="B Mitra" pitchFamily="2" charset="-78"/>
              </a:rPr>
              <a:t>حوضچه های ته نشینی مستطیلی دارای کاربردی بهتر از انواع مدور هستند.</a:t>
            </a:r>
          </a:p>
          <a:p>
            <a:pPr marL="514350" indent="-514350" algn="just" rtl="1" eaLnBrk="1" hangingPunct="1">
              <a:buFont typeface="Wingdings 2" pitchFamily="18" charset="2"/>
              <a:buNone/>
            </a:pPr>
            <a:r>
              <a:rPr lang="fa-IR" sz="2700" b="1" dirty="0" smtClean="0">
                <a:cs typeface="B Mitra" pitchFamily="2" charset="-78"/>
              </a:rPr>
              <a:t>در حوضچه های دایره ای مکانیسم انتقال لجن ساده تر بوده و مشکلات تعمیرات و نگهداری کمتری دارند.</a:t>
            </a:r>
          </a:p>
        </p:txBody>
      </p:sp>
      <p:sp>
        <p:nvSpPr>
          <p:cNvPr id="4" name="Title 1"/>
          <p:cNvSpPr txBox="1">
            <a:spLocks/>
          </p:cNvSpPr>
          <p:nvPr/>
        </p:nvSpPr>
        <p:spPr>
          <a:xfrm>
            <a:off x="762000" y="0"/>
            <a:ext cx="8001000" cy="9906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5" end="5"/>
                                            </p:txEl>
                                          </p:spTgt>
                                        </p:tgtEl>
                                        <p:attrNameLst>
                                          <p:attrName>style.visibility</p:attrName>
                                        </p:attrNameLst>
                                      </p:cBhvr>
                                      <p:to>
                                        <p:strVal val="visible"/>
                                      </p:to>
                                    </p:set>
                                    <p:animEffect transition="in" filter="fade">
                                      <p:cBhvr>
                                        <p:cTn id="32" dur="2000"/>
                                        <p:tgtEl>
                                          <p:spTgt spid="256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229600" cy="5105400"/>
          </a:xfrm>
        </p:spPr>
        <p:txBody>
          <a:bodyPr/>
          <a:lstStyle/>
          <a:p>
            <a:pPr marL="514350" indent="-514350" algn="just" rtl="1" eaLnBrk="1" hangingPunct="1">
              <a:buNone/>
            </a:pPr>
            <a:r>
              <a:rPr lang="fa-IR" sz="2800" dirty="0" smtClean="0">
                <a:solidFill>
                  <a:srgbClr val="FF00FF"/>
                </a:solidFill>
                <a:cs typeface="B Titr" pitchFamily="2" charset="-78"/>
              </a:rPr>
              <a:t>ته نشینی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در تصفیه آب، ته نشینی آبهای تصفیه نشده (ته نشینی مقدماتی) و آبهایی که به صورت شیمیایی انعقاد یافته اند رایج است.</a:t>
            </a:r>
          </a:p>
          <a:p>
            <a:pPr marL="514350" indent="-514350" algn="just" rtl="1" eaLnBrk="1" hangingPunct="1">
              <a:buFont typeface="Wingdings 2" pitchFamily="18" charset="2"/>
              <a:buNone/>
            </a:pPr>
            <a:r>
              <a:rPr lang="fa-IR" sz="2700" b="1" dirty="0" smtClean="0">
                <a:cs typeface="B Mitra" pitchFamily="2" charset="-78"/>
              </a:rPr>
              <a:t>ته نشینی مقدماتی غالبا برای آبهای حاوی کدورت بیش از </a:t>
            </a:r>
            <a:r>
              <a:rPr lang="en-US" sz="2700" b="1" dirty="0" smtClean="0">
                <a:cs typeface="B Mitra" pitchFamily="2" charset="-78"/>
              </a:rPr>
              <a:t>mg/l</a:t>
            </a:r>
            <a:r>
              <a:rPr lang="fa-IR" sz="2700" b="1" dirty="0" smtClean="0">
                <a:cs typeface="B Mitra" pitchFamily="2" charset="-78"/>
              </a:rPr>
              <a:t>1000 مورد استفاده قرار می گیرد. جامدات برخی از رودخانه های آلوده ممکن است به </a:t>
            </a:r>
            <a:r>
              <a:rPr lang="en-US" sz="2700" b="1" dirty="0" smtClean="0">
                <a:cs typeface="B Mitra" pitchFamily="2" charset="-78"/>
              </a:rPr>
              <a:t>mg/l</a:t>
            </a:r>
            <a:r>
              <a:rPr lang="fa-IR" sz="2700" b="1" dirty="0" smtClean="0">
                <a:cs typeface="B Mitra" pitchFamily="2" charset="-78"/>
              </a:rPr>
              <a:t> 4000 برسد که در این موارد زمان ماند حوضچه های مقدماتی ممکن است به 30 روز برسد.</a:t>
            </a:r>
          </a:p>
        </p:txBody>
      </p:sp>
      <p:sp>
        <p:nvSpPr>
          <p:cNvPr id="4" name="Title 1"/>
          <p:cNvSpPr txBox="1">
            <a:spLocks/>
          </p:cNvSpPr>
          <p:nvPr/>
        </p:nvSpPr>
        <p:spPr>
          <a:xfrm>
            <a:off x="762000" y="457200"/>
            <a:ext cx="8001000" cy="609600"/>
          </a:xfrm>
          <a:prstGeom prst="rect">
            <a:avLst/>
          </a:prstGeom>
        </p:spPr>
        <p:txBody>
          <a:bodyPr lIns="0" rIns="0" bIns="0" anchor="b">
            <a:normAutofit lnSpcReduction="10000"/>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82000" cy="50292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در واقع همه منابع آب سطحی تا میزان محسوسی دارای کدورت هستند، تحت شرایطی که معمولا در حوضچه های ته نشینی وجود دارد جداسازی ذراتی که قطر آنها کوچکتر از </a:t>
            </a:r>
            <a:r>
              <a:rPr lang="en-US" sz="2700" b="1" dirty="0" smtClean="0">
                <a:cs typeface="B Mitra" pitchFamily="2" charset="-78"/>
              </a:rPr>
              <a:t>um</a:t>
            </a:r>
            <a:r>
              <a:rPr lang="fa-IR" sz="2700" b="1" dirty="0" smtClean="0">
                <a:cs typeface="B Mitra" pitchFamily="2" charset="-78"/>
              </a:rPr>
              <a:t>50 باشد قابل انتظار نیست.</a:t>
            </a:r>
          </a:p>
          <a:p>
            <a:pPr marL="514350" indent="-514350" algn="just" rtl="1" eaLnBrk="1" hangingPunct="1">
              <a:buFont typeface="Wingdings 2" pitchFamily="18" charset="2"/>
              <a:buNone/>
            </a:pPr>
            <a:r>
              <a:rPr lang="fa-IR" sz="2700" b="1" dirty="0" smtClean="0">
                <a:cs typeface="B Mitra" pitchFamily="2" charset="-78"/>
              </a:rPr>
              <a:t>در انعقاد (</a:t>
            </a:r>
            <a:r>
              <a:rPr lang="en-US" sz="2700" b="1" dirty="0" smtClean="0">
                <a:cs typeface="B Mitra" pitchFamily="2" charset="-78"/>
              </a:rPr>
              <a:t>Coagulation</a:t>
            </a:r>
            <a:r>
              <a:rPr lang="fa-IR" sz="2700" b="1" dirty="0" smtClean="0">
                <a:cs typeface="B Mitra" pitchFamily="2" charset="-78"/>
              </a:rPr>
              <a:t>) و لخته سازی (</a:t>
            </a:r>
            <a:r>
              <a:rPr lang="en-US" sz="2700" b="1" dirty="0" smtClean="0">
                <a:cs typeface="B Mitra" pitchFamily="2" charset="-78"/>
              </a:rPr>
              <a:t>Flocculation</a:t>
            </a:r>
            <a:r>
              <a:rPr lang="fa-IR" sz="2700" b="1" dirty="0" smtClean="0">
                <a:cs typeface="B Mitra" pitchFamily="2" charset="-78"/>
              </a:rPr>
              <a:t>) یک ماده شیمیایی با جامدات کلوئیدی غیرقابل ته نشینی و جامدات معلق با سرعت ته نشینی کم، تماس داده می شود تا لخته با سرعت ته نشینی زیاد تشکیل می گردد.</a:t>
            </a:r>
          </a:p>
        </p:txBody>
      </p:sp>
      <p:sp>
        <p:nvSpPr>
          <p:cNvPr id="4" name="Title 1"/>
          <p:cNvSpPr txBox="1">
            <a:spLocks/>
          </p:cNvSpPr>
          <p:nvPr/>
        </p:nvSpPr>
        <p:spPr>
          <a:xfrm>
            <a:off x="533400" y="381000"/>
            <a:ext cx="8001000" cy="78105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305800" cy="48768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انعقاد</a:t>
            </a:r>
            <a:r>
              <a:rPr lang="en-US" sz="2700" b="1" dirty="0" smtClean="0">
                <a:cs typeface="B Mitra" pitchFamily="2" charset="-78"/>
              </a:rPr>
              <a:t>;</a:t>
            </a:r>
            <a:r>
              <a:rPr lang="fa-IR" sz="2700" b="1" dirty="0" smtClean="0">
                <a:cs typeface="B Mitra" pitchFamily="2" charset="-78"/>
              </a:rPr>
              <a:t> افزودن و اختلاط سریع یک ماده منعقد کننده، خنثی سازی جامدات کلوئیدی و معلق ریز و تجمع اولیه ذرات خنثی شده می باشد.</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لخته سازی</a:t>
            </a:r>
            <a:r>
              <a:rPr lang="en-US" sz="2700" b="1" dirty="0" smtClean="0">
                <a:cs typeface="B Mitra" pitchFamily="2" charset="-78"/>
              </a:rPr>
              <a:t>;</a:t>
            </a:r>
            <a:r>
              <a:rPr lang="fa-IR" sz="2700" b="1" dirty="0" smtClean="0">
                <a:cs typeface="B Mitra" pitchFamily="2" charset="-78"/>
              </a:rPr>
              <a:t> عبارت است از اختلاط آهسته و یا اغتشاش ملایم برای نزدیک کردن و تجمع ذرات خنثی شده و تشکیل فلوک با سرعت ته نشینی زیاد می باشد.</a:t>
            </a:r>
          </a:p>
        </p:txBody>
      </p:sp>
      <p:sp>
        <p:nvSpPr>
          <p:cNvPr id="4" name="Title 1"/>
          <p:cNvSpPr txBox="1">
            <a:spLocks/>
          </p:cNvSpPr>
          <p:nvPr/>
        </p:nvSpPr>
        <p:spPr>
          <a:xfrm>
            <a:off x="762000" y="228600"/>
            <a:ext cx="80010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fade">
                                      <p:cBhvr>
                                        <p:cTn id="17" dur="20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534400" cy="51816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ذرات کلوئیدی که بخش مهمی از ذرات غیر قابل ته نشینی هستند معمولا در محدوده یک میلی میکرون (</a:t>
            </a:r>
            <a:r>
              <a:rPr lang="en-US" sz="2700" b="1" dirty="0" smtClean="0">
                <a:cs typeface="B Mitra" pitchFamily="2" charset="-78"/>
              </a:rPr>
              <a:t>mm</a:t>
            </a:r>
            <a:r>
              <a:rPr lang="fa-IR" sz="2700" b="1" dirty="0" smtClean="0">
                <a:cs typeface="B Mitra" pitchFamily="2" charset="-78"/>
              </a:rPr>
              <a:t> 6-^10) تا یک میکرون (</a:t>
            </a:r>
            <a:r>
              <a:rPr lang="en-US" sz="2700" b="1" dirty="0" smtClean="0">
                <a:cs typeface="B Mitra" pitchFamily="2" charset="-78"/>
              </a:rPr>
              <a:t>mm</a:t>
            </a:r>
            <a:r>
              <a:rPr lang="fa-IR" sz="2700" b="1" dirty="0" smtClean="0">
                <a:cs typeface="B Mitra" pitchFamily="2" charset="-78"/>
              </a:rPr>
              <a:t>2-^10) قرار میگیرند. ویژگی مهم پراکندگی کلوئیدی در آب، ته نشین نشدن این ذرات جامد توسط نیروی جاذبه است.</a:t>
            </a:r>
          </a:p>
          <a:p>
            <a:pPr marL="514350" indent="-514350" algn="just" rtl="1" eaLnBrk="1" hangingPunct="1">
              <a:buFont typeface="Wingdings 2" pitchFamily="18" charset="2"/>
              <a:buNone/>
            </a:pPr>
            <a:r>
              <a:rPr lang="fa-IR" sz="2700" b="1" dirty="0" smtClean="0">
                <a:cs typeface="B Mitra" pitchFamily="2" charset="-78"/>
              </a:rPr>
              <a:t>مهمترین عاملی که موجب پایداری سوسپانسیون های کلوئیدی می شود عبارت است از نسبت بسیار بزرگ سطح به حجم که ناشی از اندازه بسیار کوچک ذرات است. پدیده های سطحی نسبت به پدیده های جرمی غالبند و مهمترین پدیده سطحی، تجمع بارهای الکتریکی در سطح ذره است. در بیشتر آبهای سطحی، سطوح کلوئیدی دارای بار منفی هستند. در حقیقت رانش ذرات کلوئیدی با بار مشابه مانع از ته نشینی آنها می شود.</a:t>
            </a:r>
          </a:p>
        </p:txBody>
      </p:sp>
      <p:sp>
        <p:nvSpPr>
          <p:cNvPr id="4" name="Title 1"/>
          <p:cNvSpPr txBox="1">
            <a:spLocks/>
          </p:cNvSpPr>
          <p:nvPr/>
        </p:nvSpPr>
        <p:spPr>
          <a:xfrm>
            <a:off x="762000" y="0"/>
            <a:ext cx="8001000" cy="9144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82000" cy="50292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زمانی که یک منعقد کننده به آب یا فاضلاب اضافه می شود، ناپایدار سازی کلوئیدها در اثر خنثی شدن بار سطحی آنها اتفاق می افتد، متداولترین منعقد کننده ها در تصفیه آب سولفات آلومینیم و نمکهای آهن هستند.</a:t>
            </a:r>
          </a:p>
          <a:p>
            <a:pPr marL="514350" indent="-514350" algn="just" rtl="1" eaLnBrk="1" hangingPunct="1">
              <a:buFont typeface="Wingdings 2" pitchFamily="18" charset="2"/>
              <a:buNone/>
            </a:pPr>
            <a:r>
              <a:rPr lang="fa-IR" sz="2700" b="1" dirty="0" smtClean="0">
                <a:cs typeface="B Mitra" pitchFamily="2" charset="-78"/>
              </a:rPr>
              <a:t>سولفات آلومینیم (آلوم) بیشتر از نمک های آهن استفاده می شود زیرا معمولا ارزان تر می باشد، اما مزیت نمک های آهن این است که در محدوده </a:t>
            </a:r>
            <a:r>
              <a:rPr lang="en-US" sz="2700" b="1" dirty="0" smtClean="0">
                <a:cs typeface="B Mitra" pitchFamily="2" charset="-78"/>
              </a:rPr>
              <a:t>pH</a:t>
            </a:r>
            <a:r>
              <a:rPr lang="fa-IR" sz="2700" b="1" dirty="0" smtClean="0">
                <a:cs typeface="B Mitra" pitchFamily="2" charset="-78"/>
              </a:rPr>
              <a:t> وسیعتری موثرترند</a:t>
            </a:r>
          </a:p>
          <a:p>
            <a:pPr marL="514350" indent="-514350" algn="just" rtl="1" eaLnBrk="1" hangingPunct="1">
              <a:buFont typeface="Wingdings 2" pitchFamily="18" charset="2"/>
              <a:buNone/>
            </a:pPr>
            <a:r>
              <a:rPr lang="fa-IR" sz="2700" b="1" dirty="0" smtClean="0">
                <a:cs typeface="B Mitra" pitchFamily="2" charset="-78"/>
              </a:rPr>
              <a:t>دامنه </a:t>
            </a:r>
            <a:r>
              <a:rPr lang="en-US" sz="2700" b="1" dirty="0" smtClean="0">
                <a:cs typeface="B Mitra" pitchFamily="2" charset="-78"/>
              </a:rPr>
              <a:t>pH</a:t>
            </a:r>
            <a:r>
              <a:rPr lang="fa-IR" sz="2700" b="1" dirty="0" smtClean="0">
                <a:cs typeface="B Mitra" pitchFamily="2" charset="-78"/>
              </a:rPr>
              <a:t> مناسب برای آلوم 8-4/5</a:t>
            </a:r>
          </a:p>
          <a:p>
            <a:pPr marL="514350" indent="-514350" algn="just" rtl="1" eaLnBrk="1" hangingPunct="1">
              <a:buFont typeface="Wingdings 2" pitchFamily="18" charset="2"/>
              <a:buNone/>
            </a:pPr>
            <a:r>
              <a:rPr lang="fa-IR" sz="2700" b="1" dirty="0" smtClean="0">
                <a:cs typeface="B Mitra" pitchFamily="2" charset="-78"/>
              </a:rPr>
              <a:t>دامنه </a:t>
            </a:r>
            <a:r>
              <a:rPr lang="en-US" sz="2700" b="1" dirty="0" smtClean="0">
                <a:cs typeface="B Mitra" pitchFamily="2" charset="-78"/>
              </a:rPr>
              <a:t>pH</a:t>
            </a:r>
            <a:r>
              <a:rPr lang="fa-IR" sz="2700" b="1" dirty="0" smtClean="0">
                <a:cs typeface="B Mitra" pitchFamily="2" charset="-78"/>
              </a:rPr>
              <a:t> مناسب برای کلرید فریک 12-4</a:t>
            </a:r>
          </a:p>
        </p:txBody>
      </p:sp>
      <p:sp>
        <p:nvSpPr>
          <p:cNvPr id="4" name="Title 1"/>
          <p:cNvSpPr txBox="1">
            <a:spLocks/>
          </p:cNvSpPr>
          <p:nvPr/>
        </p:nvSpPr>
        <p:spPr>
          <a:xfrm>
            <a:off x="762000" y="381000"/>
            <a:ext cx="80010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05800" cy="50292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انواع منعقد کننده ها:</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609600"/>
            <a:ext cx="8001000" cy="533400"/>
          </a:xfrm>
          <a:prstGeom prst="rect">
            <a:avLst/>
          </a:prstGeom>
        </p:spPr>
        <p:txBody>
          <a:bodyPr lIns="0" rIns="0" bIns="0" anchor="b">
            <a:normAutofit fontScale="92500" lnSpcReduction="20000"/>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graphicFrame>
        <p:nvGraphicFramePr>
          <p:cNvPr id="5" name="Table 4"/>
          <p:cNvGraphicFramePr>
            <a:graphicFrameLocks noGrp="1"/>
          </p:cNvGraphicFramePr>
          <p:nvPr/>
        </p:nvGraphicFramePr>
        <p:xfrm>
          <a:off x="1600200" y="2514600"/>
          <a:ext cx="6096000" cy="20726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sz="2800" dirty="0" smtClean="0">
                          <a:cs typeface="B Mitra" pitchFamily="2" charset="-78"/>
                        </a:rPr>
                        <a:t>Al2(SO4)3</a:t>
                      </a:r>
                      <a:endParaRPr lang="en-US" sz="2800" dirty="0">
                        <a:cs typeface="B Mitra" pitchFamily="2" charset="-78"/>
                      </a:endParaRPr>
                    </a:p>
                  </a:txBody>
                  <a:tcPr/>
                </a:tc>
                <a:tc>
                  <a:txBody>
                    <a:bodyPr/>
                    <a:lstStyle/>
                    <a:p>
                      <a:pPr algn="ctr"/>
                      <a:r>
                        <a:rPr lang="fa-IR" sz="2800" dirty="0" smtClean="0">
                          <a:cs typeface="B Mitra" pitchFamily="2" charset="-78"/>
                        </a:rPr>
                        <a:t>سولفات آلومینیم (آلوم)</a:t>
                      </a:r>
                      <a:endParaRPr lang="en-US" sz="2800" dirty="0">
                        <a:cs typeface="B Mitra" pitchFamily="2" charset="-78"/>
                      </a:endParaRPr>
                    </a:p>
                  </a:txBody>
                  <a:tcPr/>
                </a:tc>
              </a:tr>
              <a:tr h="370840">
                <a:tc>
                  <a:txBody>
                    <a:bodyPr/>
                    <a:lstStyle/>
                    <a:p>
                      <a:pPr algn="ctr"/>
                      <a:r>
                        <a:rPr kumimoji="0" lang="en-US" sz="2800" b="1" kern="1200" dirty="0" smtClean="0">
                          <a:solidFill>
                            <a:schemeClr val="tx1"/>
                          </a:solidFill>
                          <a:latin typeface="+mn-lt"/>
                          <a:ea typeface="+mn-ea"/>
                          <a:cs typeface="B Mitra" pitchFamily="2" charset="-78"/>
                        </a:rPr>
                        <a:t>FeSO4</a:t>
                      </a:r>
                    </a:p>
                  </a:txBody>
                  <a:tcPr/>
                </a:tc>
                <a:tc>
                  <a:txBody>
                    <a:bodyPr/>
                    <a:lstStyle/>
                    <a:p>
                      <a:pPr algn="ctr"/>
                      <a:r>
                        <a:rPr kumimoji="0" lang="fa-IR" sz="2800" b="1" kern="1200" dirty="0" smtClean="0">
                          <a:solidFill>
                            <a:schemeClr val="tx1"/>
                          </a:solidFill>
                          <a:latin typeface="+mn-lt"/>
                          <a:ea typeface="+mn-ea"/>
                          <a:cs typeface="B Mitra" pitchFamily="2" charset="-78"/>
                        </a:rPr>
                        <a:t>سولفات فرو</a:t>
                      </a:r>
                      <a:endParaRPr kumimoji="0" lang="en-US" sz="2800" b="1" kern="1200" dirty="0" smtClean="0">
                        <a:solidFill>
                          <a:schemeClr val="tx1"/>
                        </a:solidFill>
                        <a:latin typeface="+mn-lt"/>
                        <a:ea typeface="+mn-ea"/>
                        <a:cs typeface="B Mitra" pitchFamily="2" charset="-78"/>
                      </a:endParaRPr>
                    </a:p>
                  </a:txBody>
                  <a:tcPr/>
                </a:tc>
              </a:tr>
              <a:tr h="370840">
                <a:tc>
                  <a:txBody>
                    <a:bodyPr/>
                    <a:lstStyle/>
                    <a:p>
                      <a:pPr algn="ctr"/>
                      <a:r>
                        <a:rPr kumimoji="0" lang="en-US" sz="2800" b="1" kern="1200" dirty="0" smtClean="0">
                          <a:solidFill>
                            <a:schemeClr val="tx1"/>
                          </a:solidFill>
                          <a:latin typeface="+mn-lt"/>
                          <a:ea typeface="+mn-ea"/>
                          <a:cs typeface="B Mitra" pitchFamily="2" charset="-78"/>
                        </a:rPr>
                        <a:t>FeCl3</a:t>
                      </a:r>
                    </a:p>
                  </a:txBody>
                  <a:tcPr/>
                </a:tc>
                <a:tc>
                  <a:txBody>
                    <a:bodyPr/>
                    <a:lstStyle/>
                    <a:p>
                      <a:pPr algn="ctr"/>
                      <a:r>
                        <a:rPr kumimoji="0" lang="fa-IR" sz="2800" b="1" kern="1200" dirty="0" smtClean="0">
                          <a:solidFill>
                            <a:schemeClr val="tx1"/>
                          </a:solidFill>
                          <a:latin typeface="+mn-lt"/>
                          <a:ea typeface="+mn-ea"/>
                          <a:cs typeface="B Mitra" pitchFamily="2" charset="-78"/>
                        </a:rPr>
                        <a:t>کلرید فریک</a:t>
                      </a:r>
                      <a:endParaRPr kumimoji="0" lang="en-US" sz="2800" b="1" kern="1200" dirty="0" smtClean="0">
                        <a:solidFill>
                          <a:schemeClr val="tx1"/>
                        </a:solidFill>
                        <a:latin typeface="+mn-lt"/>
                        <a:ea typeface="+mn-ea"/>
                        <a:cs typeface="B Mitra" pitchFamily="2" charset="-78"/>
                      </a:endParaRPr>
                    </a:p>
                  </a:txBody>
                  <a:tcPr/>
                </a:tc>
              </a:tr>
              <a:tr h="370840">
                <a:tc>
                  <a:txBody>
                    <a:bodyPr/>
                    <a:lstStyle/>
                    <a:p>
                      <a:pPr algn="ctr"/>
                      <a:r>
                        <a:rPr kumimoji="0" lang="en-US" sz="2800" b="1" kern="1200" dirty="0" smtClean="0">
                          <a:solidFill>
                            <a:schemeClr val="tx1"/>
                          </a:solidFill>
                          <a:latin typeface="+mn-lt"/>
                          <a:ea typeface="+mn-ea"/>
                          <a:cs typeface="B Mitra" pitchFamily="2" charset="-78"/>
                        </a:rPr>
                        <a:t>Fe2(SO4)3</a:t>
                      </a:r>
                    </a:p>
                  </a:txBody>
                  <a:tcPr/>
                </a:tc>
                <a:tc>
                  <a:txBody>
                    <a:bodyPr/>
                    <a:lstStyle/>
                    <a:p>
                      <a:pPr algn="ctr"/>
                      <a:r>
                        <a:rPr kumimoji="0" lang="fa-IR" sz="2800" b="1" kern="1200" dirty="0" smtClean="0">
                          <a:solidFill>
                            <a:schemeClr val="tx1"/>
                          </a:solidFill>
                          <a:latin typeface="+mn-lt"/>
                          <a:ea typeface="+mn-ea"/>
                          <a:cs typeface="B Mitra" pitchFamily="2" charset="-78"/>
                        </a:rPr>
                        <a:t>سولفات فریک</a:t>
                      </a:r>
                      <a:endParaRPr kumimoji="0" lang="en-US" sz="2800" b="1" kern="1200" dirty="0" smtClean="0">
                        <a:solidFill>
                          <a:schemeClr val="tx1"/>
                        </a:solidFill>
                        <a:latin typeface="+mn-lt"/>
                        <a:ea typeface="+mn-ea"/>
                        <a:cs typeface="B Mitra" pitchFamily="2" charset="-78"/>
                      </a:endParaRPr>
                    </a:p>
                  </a:txBody>
                  <a:tcPr/>
                </a:tc>
              </a:tr>
            </a:tbl>
          </a:graphicData>
        </a:graphic>
      </p:graphicFrame>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305800" cy="5334000"/>
          </a:xfrm>
        </p:spPr>
        <p:txBody>
          <a:bodyPr/>
          <a:lstStyle/>
          <a:p>
            <a:pPr marL="514350" indent="-514350" algn="just" rtl="1" eaLnBrk="1" hangingPunct="1">
              <a:buNone/>
            </a:pPr>
            <a:r>
              <a:rPr lang="fa-IR" sz="2800" dirty="0" smtClean="0">
                <a:solidFill>
                  <a:srgbClr val="FF00FF"/>
                </a:solidFill>
                <a:cs typeface="B Titr" pitchFamily="2" charset="-78"/>
              </a:rPr>
              <a:t>انعقاد و لخته سازی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در حوضچه های اختلاط سریع، اختلاط یا به هم زدن  سریع برای همگن کردن مواد شیمیایی  در داخل حوضچه لازم است تا بین مواد منعقد کننده و ذرات معلق تماس مناسب برقرار شود. زمانی که آب از حوضچه اختلاط سریع خارج می شود، ذرات معلق توسط فرایند منعقد سازی به لخته های ریز تغییر شکل داده اند.</a:t>
            </a:r>
          </a:p>
          <a:p>
            <a:pPr marL="514350" indent="-514350" algn="just" rtl="1" eaLnBrk="1" hangingPunct="1">
              <a:buFont typeface="Wingdings 2" pitchFamily="18" charset="2"/>
              <a:buNone/>
            </a:pPr>
            <a:r>
              <a:rPr lang="fa-IR" sz="2700" b="1" dirty="0" smtClean="0">
                <a:cs typeface="B Mitra" pitchFamily="2" charset="-78"/>
              </a:rPr>
              <a:t>در حوضچه های لخته سازی، لخته های ریز متراکم شده و به ذرات لخته بزرگتر تبدیل می شوند. این تجمع ذرات به زمان و میزان به هم زدن آهسته آب بستگی دارد، در زمان خروج آب از حوضچه لخته سازی، فلوک تشکیل شده بزرگ و سنگین شده و قابلیت ته نشینی سریع دارد.</a:t>
            </a:r>
          </a:p>
        </p:txBody>
      </p:sp>
      <p:sp>
        <p:nvSpPr>
          <p:cNvPr id="4" name="Title 1"/>
          <p:cNvSpPr txBox="1">
            <a:spLocks/>
          </p:cNvSpPr>
          <p:nvPr/>
        </p:nvSpPr>
        <p:spPr>
          <a:xfrm>
            <a:off x="762000" y="457200"/>
            <a:ext cx="80010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81000" y="1295400"/>
            <a:ext cx="8305800" cy="4953000"/>
          </a:xfrm>
        </p:spPr>
        <p:txBody>
          <a:bodyPr/>
          <a:lstStyle/>
          <a:p>
            <a:pPr marL="514350" indent="-514350" algn="just" rtl="1" eaLnBrk="1" hangingPunct="1">
              <a:buNone/>
            </a:pPr>
            <a:r>
              <a:rPr lang="fa-IR" sz="2800" dirty="0" smtClean="0">
                <a:solidFill>
                  <a:srgbClr val="FF00FF"/>
                </a:solidFill>
                <a:cs typeface="B Titr" pitchFamily="2" charset="-78"/>
              </a:rPr>
              <a:t>سختی گیری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طبقه بندی آبها بر حسب میزان سختی عبارت است از:</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4" name="Title 1"/>
          <p:cNvSpPr txBox="1">
            <a:spLocks/>
          </p:cNvSpPr>
          <p:nvPr/>
        </p:nvSpPr>
        <p:spPr>
          <a:xfrm>
            <a:off x="762000" y="533400"/>
            <a:ext cx="8001000" cy="9144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graphicFrame>
        <p:nvGraphicFramePr>
          <p:cNvPr id="5" name="Table 4"/>
          <p:cNvGraphicFramePr>
            <a:graphicFrameLocks noGrp="1"/>
          </p:cNvGraphicFramePr>
          <p:nvPr/>
        </p:nvGraphicFramePr>
        <p:xfrm>
          <a:off x="1066800" y="2620963"/>
          <a:ext cx="7162800" cy="3017520"/>
        </p:xfrm>
        <a:graphic>
          <a:graphicData uri="http://schemas.openxmlformats.org/drawingml/2006/table">
            <a:tbl>
              <a:tblPr firstRow="1" bandRow="1">
                <a:tableStyleId>{5C22544A-7EE6-4342-B048-85BDC9FD1C3A}</a:tableStyleId>
              </a:tblPr>
              <a:tblGrid>
                <a:gridCol w="1611630"/>
                <a:gridCol w="3163570"/>
                <a:gridCol w="2387600"/>
              </a:tblGrid>
              <a:tr h="370840">
                <a:tc>
                  <a:txBody>
                    <a:bodyPr/>
                    <a:lstStyle/>
                    <a:p>
                      <a:pPr algn="ctr" rtl="1"/>
                      <a:r>
                        <a:rPr lang="fa-IR" sz="2800" b="1" dirty="0" smtClean="0">
                          <a:cs typeface="B Mitra" pitchFamily="2" charset="-78"/>
                        </a:rPr>
                        <a:t>مقدار سختی</a:t>
                      </a:r>
                      <a:endParaRPr lang="en-US" sz="2800" b="1" dirty="0">
                        <a:cs typeface="B Mitra" pitchFamily="2" charset="-78"/>
                      </a:endParaRPr>
                    </a:p>
                  </a:txBody>
                  <a:tcPr/>
                </a:tc>
                <a:tc>
                  <a:txBody>
                    <a:bodyPr/>
                    <a:lstStyle/>
                    <a:p>
                      <a:pPr algn="ctr" rtl="1"/>
                      <a:r>
                        <a:rPr lang="fa-IR" sz="2800" b="1" dirty="0" smtClean="0">
                          <a:cs typeface="B Mitra" pitchFamily="2" charset="-78"/>
                        </a:rPr>
                        <a:t>بر حسب</a:t>
                      </a:r>
                      <a:endParaRPr lang="en-US" sz="2800" b="1" dirty="0">
                        <a:cs typeface="B Mitra" pitchFamily="2" charset="-78"/>
                      </a:endParaRPr>
                    </a:p>
                  </a:txBody>
                  <a:tcPr/>
                </a:tc>
                <a:tc>
                  <a:txBody>
                    <a:bodyPr/>
                    <a:lstStyle/>
                    <a:p>
                      <a:pPr algn="ctr" rtl="1"/>
                      <a:r>
                        <a:rPr lang="fa-IR" sz="2800" b="1" dirty="0" smtClean="0">
                          <a:cs typeface="B Mitra" pitchFamily="2" charset="-78"/>
                        </a:rPr>
                        <a:t>نوع</a:t>
                      </a:r>
                      <a:r>
                        <a:rPr lang="fa-IR" sz="2800" b="1" baseline="0" dirty="0" smtClean="0">
                          <a:cs typeface="B Mitra" pitchFamily="2" charset="-78"/>
                        </a:rPr>
                        <a:t> آب</a:t>
                      </a:r>
                      <a:endParaRPr lang="en-US" sz="2800" b="1" dirty="0">
                        <a:cs typeface="B Mitra" pitchFamily="2" charset="-78"/>
                      </a:endParaRPr>
                    </a:p>
                  </a:txBody>
                  <a:tcPr/>
                </a:tc>
              </a:tr>
              <a:tr h="370840">
                <a:tc>
                  <a:txBody>
                    <a:bodyPr/>
                    <a:lstStyle/>
                    <a:p>
                      <a:pPr algn="ctr" rtl="1"/>
                      <a:r>
                        <a:rPr lang="fa-IR" sz="2800" b="1" dirty="0" smtClean="0">
                          <a:cs typeface="B Mitra" pitchFamily="2" charset="-78"/>
                        </a:rPr>
                        <a:t>50&gt;</a:t>
                      </a:r>
                      <a:endParaRPr lang="en-US" sz="2800" b="1" dirty="0">
                        <a:cs typeface="B Mitra" pitchFamily="2" charset="-78"/>
                      </a:endParaRPr>
                    </a:p>
                  </a:txBody>
                  <a:tcPr/>
                </a:tc>
                <a:tc>
                  <a:txBody>
                    <a:bodyPr/>
                    <a:lstStyle/>
                    <a:p>
                      <a:pPr algn="ctr" rtl="1"/>
                      <a:r>
                        <a:rPr lang="en-US" sz="2800" b="1" dirty="0" smtClean="0">
                          <a:cs typeface="B Mitra" pitchFamily="2" charset="-78"/>
                        </a:rPr>
                        <a:t>CaCO3</a:t>
                      </a:r>
                      <a:r>
                        <a:rPr lang="fa-IR" sz="2800" b="1" dirty="0" smtClean="0">
                          <a:cs typeface="B Mitra" pitchFamily="2" charset="-78"/>
                        </a:rPr>
                        <a:t> </a:t>
                      </a:r>
                      <a:r>
                        <a:rPr lang="en-US" sz="2800" b="1" dirty="0" smtClean="0">
                          <a:cs typeface="B Mitra" pitchFamily="2" charset="-78"/>
                        </a:rPr>
                        <a:t>mg/l</a:t>
                      </a:r>
                      <a:endParaRPr lang="en-US" sz="2800" b="1" dirty="0">
                        <a:cs typeface="B Mitra" pitchFamily="2" charset="-78"/>
                      </a:endParaRPr>
                    </a:p>
                  </a:txBody>
                  <a:tcPr/>
                </a:tc>
                <a:tc>
                  <a:txBody>
                    <a:bodyPr/>
                    <a:lstStyle/>
                    <a:p>
                      <a:pPr algn="ctr" rtl="1"/>
                      <a:r>
                        <a:rPr lang="fa-IR" sz="2800" b="1" dirty="0" smtClean="0">
                          <a:cs typeface="B Mitra" pitchFamily="2" charset="-78"/>
                        </a:rPr>
                        <a:t>نرم</a:t>
                      </a:r>
                      <a:endParaRPr lang="en-US" sz="2800" b="1" dirty="0">
                        <a:cs typeface="B Mitra" pitchFamily="2" charset="-78"/>
                      </a:endParaRPr>
                    </a:p>
                  </a:txBody>
                  <a:tcPr/>
                </a:tc>
              </a:tr>
              <a:tr h="370840">
                <a:tc>
                  <a:txBody>
                    <a:bodyPr/>
                    <a:lstStyle/>
                    <a:p>
                      <a:pPr algn="ctr" rtl="1"/>
                      <a:r>
                        <a:rPr lang="fa-IR" sz="2800" b="1" dirty="0" smtClean="0">
                          <a:cs typeface="B Mitra" pitchFamily="2" charset="-78"/>
                        </a:rPr>
                        <a:t>150-50</a:t>
                      </a:r>
                      <a:endParaRPr lang="en-US" sz="2800" b="1" dirty="0">
                        <a:cs typeface="B Mitra" pitchFamily="2" charset="-78"/>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2800" b="1" dirty="0" smtClean="0">
                          <a:cs typeface="B Mitra" pitchFamily="2" charset="-78"/>
                        </a:rPr>
                        <a:t>CaCO3</a:t>
                      </a:r>
                      <a:r>
                        <a:rPr lang="fa-IR" sz="2800" b="1" dirty="0" smtClean="0">
                          <a:cs typeface="B Mitra" pitchFamily="2" charset="-78"/>
                        </a:rPr>
                        <a:t> </a:t>
                      </a:r>
                      <a:r>
                        <a:rPr lang="en-US" sz="2800" b="1" dirty="0" smtClean="0">
                          <a:cs typeface="B Mitra" pitchFamily="2" charset="-78"/>
                        </a:rPr>
                        <a:t>mg/l</a:t>
                      </a:r>
                    </a:p>
                  </a:txBody>
                  <a:tcPr/>
                </a:tc>
                <a:tc>
                  <a:txBody>
                    <a:bodyPr/>
                    <a:lstStyle/>
                    <a:p>
                      <a:pPr algn="ctr" rtl="1"/>
                      <a:r>
                        <a:rPr lang="fa-IR" sz="2800" b="1" dirty="0" smtClean="0">
                          <a:cs typeface="B Mitra" pitchFamily="2" charset="-78"/>
                        </a:rPr>
                        <a:t>نسبتا سخت</a:t>
                      </a:r>
                      <a:endParaRPr lang="en-US" sz="2800" b="1" dirty="0">
                        <a:cs typeface="B Mitra" pitchFamily="2" charset="-78"/>
                      </a:endParaRPr>
                    </a:p>
                  </a:txBody>
                  <a:tcPr/>
                </a:tc>
              </a:tr>
              <a:tr h="370840">
                <a:tc>
                  <a:txBody>
                    <a:bodyPr/>
                    <a:lstStyle/>
                    <a:p>
                      <a:pPr algn="ctr" rtl="1"/>
                      <a:r>
                        <a:rPr lang="fa-IR" sz="2800" b="1" dirty="0" smtClean="0">
                          <a:cs typeface="B Mitra" pitchFamily="2" charset="-78"/>
                        </a:rPr>
                        <a:t>300-150</a:t>
                      </a:r>
                      <a:endParaRPr lang="en-US" sz="2800" b="1" dirty="0">
                        <a:cs typeface="B Mitra" pitchFamily="2" charset="-78"/>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2800" b="1" dirty="0" smtClean="0">
                          <a:cs typeface="B Mitra" pitchFamily="2" charset="-78"/>
                        </a:rPr>
                        <a:t>CaCO3</a:t>
                      </a:r>
                      <a:r>
                        <a:rPr lang="fa-IR" sz="2800" b="1" dirty="0" smtClean="0">
                          <a:cs typeface="B Mitra" pitchFamily="2" charset="-78"/>
                        </a:rPr>
                        <a:t> </a:t>
                      </a:r>
                      <a:r>
                        <a:rPr lang="en-US" sz="2800" b="1" dirty="0" smtClean="0">
                          <a:cs typeface="B Mitra" pitchFamily="2" charset="-78"/>
                        </a:rPr>
                        <a:t>mg/l</a:t>
                      </a:r>
                    </a:p>
                  </a:txBody>
                  <a:tcPr/>
                </a:tc>
                <a:tc>
                  <a:txBody>
                    <a:bodyPr/>
                    <a:lstStyle/>
                    <a:p>
                      <a:pPr algn="ctr" rtl="1"/>
                      <a:r>
                        <a:rPr lang="fa-IR" sz="2800" b="1" dirty="0" smtClean="0">
                          <a:cs typeface="B Mitra" pitchFamily="2" charset="-78"/>
                        </a:rPr>
                        <a:t>سخت</a:t>
                      </a:r>
                      <a:endParaRPr lang="en-US" sz="2800" b="1" dirty="0">
                        <a:cs typeface="B Mitra" pitchFamily="2" charset="-78"/>
                      </a:endParaRPr>
                    </a:p>
                  </a:txBody>
                  <a:tcPr/>
                </a:tc>
              </a:tr>
              <a:tr h="370840">
                <a:tc>
                  <a:txBody>
                    <a:bodyPr/>
                    <a:lstStyle/>
                    <a:p>
                      <a:pPr algn="ctr" rtl="1"/>
                      <a:r>
                        <a:rPr lang="fa-IR" sz="2800" b="1" dirty="0" smtClean="0">
                          <a:cs typeface="B Mitra" pitchFamily="2" charset="-78"/>
                        </a:rPr>
                        <a:t>300&lt;</a:t>
                      </a:r>
                      <a:endParaRPr lang="en-US" sz="2800" b="1" dirty="0">
                        <a:cs typeface="B Mitra" pitchFamily="2" charset="-78"/>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2800" b="1" dirty="0" smtClean="0">
                          <a:cs typeface="B Mitra" pitchFamily="2" charset="-78"/>
                        </a:rPr>
                        <a:t>CaCO3</a:t>
                      </a:r>
                      <a:r>
                        <a:rPr lang="fa-IR" sz="2800" b="1" dirty="0" smtClean="0">
                          <a:cs typeface="B Mitra" pitchFamily="2" charset="-78"/>
                        </a:rPr>
                        <a:t> </a:t>
                      </a:r>
                      <a:r>
                        <a:rPr lang="en-US" sz="2800" b="1" dirty="0" smtClean="0">
                          <a:cs typeface="B Mitra" pitchFamily="2" charset="-78"/>
                        </a:rPr>
                        <a:t>mg/l</a:t>
                      </a:r>
                    </a:p>
                  </a:txBody>
                  <a:tcPr/>
                </a:tc>
                <a:tc>
                  <a:txBody>
                    <a:bodyPr/>
                    <a:lstStyle/>
                    <a:p>
                      <a:pPr algn="ctr" rtl="1"/>
                      <a:r>
                        <a:rPr lang="fa-IR" sz="2800" b="1" dirty="0" smtClean="0">
                          <a:cs typeface="B Mitra" pitchFamily="2" charset="-78"/>
                        </a:rPr>
                        <a:t>بسیار سخت</a:t>
                      </a:r>
                      <a:endParaRPr lang="en-US" sz="2800" b="1" dirty="0">
                        <a:cs typeface="B Mitra" pitchFamily="2" charset="-78"/>
                      </a:endParaRPr>
                    </a:p>
                  </a:txBody>
                  <a:tcPr/>
                </a:tc>
              </a:tr>
            </a:tbl>
          </a:graphicData>
        </a:graphic>
      </p:graphicFrame>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pPr algn="ctr" rtl="1"/>
            <a:r>
              <a:rPr lang="fa-IR" sz="4000" dirty="0" smtClean="0">
                <a:solidFill>
                  <a:srgbClr val="0000FF"/>
                </a:solidFill>
                <a:latin typeface="Lucida Sans Unicode" pitchFamily="34" charset="0"/>
                <a:cs typeface="B Titr" pitchFamily="2" charset="-78"/>
              </a:rPr>
              <a:t>عوامل محيطي تهديد کننده سلامت انسان</a:t>
            </a:r>
            <a:endParaRPr lang="fa-IR" sz="4000" dirty="0">
              <a:solidFill>
                <a:srgbClr val="0000FF"/>
              </a:solidFill>
            </a:endParaRPr>
          </a:p>
        </p:txBody>
      </p:sp>
      <p:sp>
        <p:nvSpPr>
          <p:cNvPr id="3" name="Content Placeholder 2"/>
          <p:cNvSpPr>
            <a:spLocks noGrp="1"/>
          </p:cNvSpPr>
          <p:nvPr>
            <p:ph idx="1"/>
          </p:nvPr>
        </p:nvSpPr>
        <p:spPr>
          <a:xfrm>
            <a:off x="457200" y="1066800"/>
            <a:ext cx="8229600" cy="5486399"/>
          </a:xfrm>
        </p:spPr>
        <p:txBody>
          <a:bodyPr/>
          <a:lstStyle/>
          <a:p>
            <a:pPr marL="342900" indent="-342900" algn="r" rtl="1">
              <a:lnSpc>
                <a:spcPct val="150000"/>
              </a:lnSpc>
              <a:buFontTx/>
              <a:buChar char="•"/>
            </a:pPr>
            <a:r>
              <a:rPr lang="fa-IR" sz="2800" b="1" dirty="0" smtClean="0">
                <a:solidFill>
                  <a:srgbClr val="0000FF"/>
                </a:solidFill>
                <a:cs typeface="B Nazanin" pitchFamily="2" charset="-78"/>
              </a:rPr>
              <a:t>عوامل فيبروتيک دستگاه تنفسي (</a:t>
            </a:r>
            <a:r>
              <a:rPr lang="en-US" sz="2800" b="1" dirty="0" smtClean="0">
                <a:solidFill>
                  <a:srgbClr val="0000FF"/>
                </a:solidFill>
                <a:cs typeface="B Nazanin" pitchFamily="2" charset="-78"/>
              </a:rPr>
              <a:t>Respiratory Fibrotic Agents</a:t>
            </a:r>
            <a:r>
              <a:rPr lang="fa-IR" sz="2800" b="1" dirty="0" smtClean="0">
                <a:solidFill>
                  <a:srgbClr val="0000FF"/>
                </a:solidFill>
                <a:cs typeface="B Nazanin" pitchFamily="2" charset="-78"/>
              </a:rPr>
              <a:t>): </a:t>
            </a:r>
            <a:r>
              <a:rPr lang="fa-IR" sz="2800" b="1" dirty="0" smtClean="0">
                <a:cs typeface="B Nazanin" pitchFamily="2" charset="-78"/>
              </a:rPr>
              <a:t>مانند گرد وغبار و الياف پراکنده در هوا</a:t>
            </a:r>
          </a:p>
          <a:p>
            <a:pPr marL="342900" indent="-342900" algn="r" rtl="1">
              <a:lnSpc>
                <a:spcPct val="150000"/>
              </a:lnSpc>
              <a:buFontTx/>
              <a:buChar char="•"/>
            </a:pPr>
            <a:r>
              <a:rPr lang="fa-IR" sz="2800" b="1" dirty="0" smtClean="0">
                <a:solidFill>
                  <a:srgbClr val="0000FF"/>
                </a:solidFill>
                <a:cs typeface="B Nazanin" pitchFamily="2" charset="-78"/>
              </a:rPr>
              <a:t>عوامل فيزيکي (</a:t>
            </a:r>
            <a:r>
              <a:rPr lang="en-US" sz="2800" b="1" dirty="0" smtClean="0">
                <a:solidFill>
                  <a:srgbClr val="0000FF"/>
                </a:solidFill>
                <a:cs typeface="B Nazanin" pitchFamily="2" charset="-78"/>
              </a:rPr>
              <a:t>Physical Agents</a:t>
            </a:r>
            <a:r>
              <a:rPr lang="fa-IR" sz="2800" b="1" dirty="0" smtClean="0">
                <a:solidFill>
                  <a:srgbClr val="0000FF"/>
                </a:solidFill>
                <a:cs typeface="B Nazanin" pitchFamily="2" charset="-78"/>
              </a:rPr>
              <a:t>): </a:t>
            </a:r>
            <a:r>
              <a:rPr lang="fa-IR" sz="2800" b="1" dirty="0" smtClean="0">
                <a:cs typeface="B Nazanin" pitchFamily="2" charset="-78"/>
              </a:rPr>
              <a:t>مانند ضربه ها, تصادفات و سروصدا</a:t>
            </a:r>
          </a:p>
          <a:p>
            <a:pPr marL="342900" indent="-342900" algn="r" rtl="1">
              <a:lnSpc>
                <a:spcPct val="150000"/>
              </a:lnSpc>
              <a:buFontTx/>
              <a:buChar char="•"/>
            </a:pPr>
            <a:r>
              <a:rPr lang="fa-IR" sz="2800" b="1" dirty="0" smtClean="0">
                <a:solidFill>
                  <a:srgbClr val="0000FF"/>
                </a:solidFill>
                <a:cs typeface="B Nazanin" pitchFamily="2" charset="-78"/>
              </a:rPr>
              <a:t>عوامل رواني (</a:t>
            </a:r>
            <a:r>
              <a:rPr lang="en-US" sz="2800" b="1" dirty="0" smtClean="0">
                <a:solidFill>
                  <a:srgbClr val="0000FF"/>
                </a:solidFill>
                <a:cs typeface="B Nazanin" pitchFamily="2" charset="-78"/>
              </a:rPr>
              <a:t>Psychological Agents</a:t>
            </a:r>
            <a:r>
              <a:rPr lang="fa-IR" sz="2800" b="1" dirty="0" smtClean="0">
                <a:solidFill>
                  <a:srgbClr val="0000FF"/>
                </a:solidFill>
                <a:cs typeface="B Nazanin" pitchFamily="2" charset="-78"/>
              </a:rPr>
              <a:t>): </a:t>
            </a:r>
            <a:r>
              <a:rPr lang="fa-IR" sz="2800" b="1" dirty="0" smtClean="0">
                <a:cs typeface="B Nazanin" pitchFamily="2" charset="-78"/>
              </a:rPr>
              <a:t>مانند شلوغي شهرها و فشار محيط کار </a:t>
            </a:r>
          </a:p>
          <a:p>
            <a:pPr marL="342900" indent="-342900" algn="r" rtl="1">
              <a:lnSpc>
                <a:spcPct val="150000"/>
              </a:lnSpc>
              <a:buFontTx/>
              <a:buChar char="•"/>
            </a:pPr>
            <a:r>
              <a:rPr lang="fa-IR" sz="2800" b="1" dirty="0" smtClean="0">
                <a:solidFill>
                  <a:srgbClr val="0000FF"/>
                </a:solidFill>
                <a:cs typeface="B Nazanin" pitchFamily="2" charset="-78"/>
              </a:rPr>
              <a:t>موتاژن ها (</a:t>
            </a:r>
            <a:r>
              <a:rPr lang="en-US" sz="2800" b="1" dirty="0" smtClean="0">
                <a:solidFill>
                  <a:srgbClr val="0000FF"/>
                </a:solidFill>
                <a:cs typeface="B Nazanin" pitchFamily="2" charset="-78"/>
              </a:rPr>
              <a:t>Mutagens</a:t>
            </a:r>
            <a:r>
              <a:rPr lang="fa-IR" sz="2800" b="1" dirty="0" smtClean="0">
                <a:solidFill>
                  <a:srgbClr val="0000FF"/>
                </a:solidFill>
                <a:cs typeface="B Nazanin" pitchFamily="2" charset="-78"/>
              </a:rPr>
              <a:t>): </a:t>
            </a:r>
            <a:r>
              <a:rPr lang="fa-IR" sz="2800" b="1" dirty="0" smtClean="0">
                <a:cs typeface="B Nazanin" pitchFamily="2" charset="-78"/>
              </a:rPr>
              <a:t>مانند دي اکسين ها، فلزات سنگين و پرتوهاي يونساز</a:t>
            </a:r>
          </a:p>
          <a:p>
            <a:pPr algn="r" rtl="1"/>
            <a:endParaRPr lang="fa-IR" dirty="0"/>
          </a:p>
        </p:txBody>
      </p:sp>
    </p:spTree>
  </p:cSld>
  <p:clrMapOvr>
    <a:masterClrMapping/>
  </p:clrMapOvr>
  <p:transition spd="slow">
    <p:wheel spokes="8"/>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1295400"/>
            <a:ext cx="8001000" cy="4953000"/>
          </a:xfrm>
        </p:spPr>
        <p:txBody>
          <a:bodyPr/>
          <a:lstStyle/>
          <a:p>
            <a:pPr marL="514350" indent="-514350" algn="just" rtl="1" eaLnBrk="1" hangingPunct="1">
              <a:buNone/>
            </a:pPr>
            <a:r>
              <a:rPr lang="fa-IR" sz="2800" dirty="0" smtClean="0">
                <a:solidFill>
                  <a:srgbClr val="FF00FF"/>
                </a:solidFill>
                <a:cs typeface="B Titr" pitchFamily="2" charset="-78"/>
              </a:rPr>
              <a:t>سختی گیری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استانداردهای خدمات بهداشتی عمومی مقدار حداکثر </a:t>
            </a:r>
            <a:r>
              <a:rPr lang="en-US" sz="2700" b="1" dirty="0" smtClean="0">
                <a:cs typeface="B Mitra" pitchFamily="2" charset="-78"/>
              </a:rPr>
              <a:t>mg/l</a:t>
            </a:r>
            <a:r>
              <a:rPr lang="fa-IR" sz="2700" b="1" dirty="0" smtClean="0">
                <a:cs typeface="B Mitra" pitchFamily="2" charset="-78"/>
              </a:rPr>
              <a:t> 500 سختی را در آب آشامیدنی توصیه می نمایند. فرایندهای سختی گیری که به طور معمول مورد استفاده قرار می گیرند عبارتند از ترسیب شیمیایی و تبادل یونی.</a:t>
            </a:r>
          </a:p>
        </p:txBody>
      </p:sp>
      <p:sp>
        <p:nvSpPr>
          <p:cNvPr id="4" name="Title 1"/>
          <p:cNvSpPr txBox="1">
            <a:spLocks/>
          </p:cNvSpPr>
          <p:nvPr/>
        </p:nvSpPr>
        <p:spPr>
          <a:xfrm>
            <a:off x="762000" y="533400"/>
            <a:ext cx="8001000" cy="7620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81000" y="1066800"/>
            <a:ext cx="8229600" cy="5181600"/>
          </a:xfrm>
        </p:spPr>
        <p:txBody>
          <a:bodyPr/>
          <a:lstStyle/>
          <a:p>
            <a:pPr marL="514350" indent="-514350" algn="just" rtl="1" eaLnBrk="1" hangingPunct="1">
              <a:buNone/>
            </a:pPr>
            <a:r>
              <a:rPr lang="fa-IR" sz="2400" dirty="0" smtClean="0">
                <a:solidFill>
                  <a:srgbClr val="FF00FF"/>
                </a:solidFill>
                <a:cs typeface="B Titr" pitchFamily="2" charset="-78"/>
              </a:rPr>
              <a:t>سختی گیری، ترسیب شیمایی</a:t>
            </a:r>
            <a:endParaRPr lang="fa-IR" sz="2400" b="1" dirty="0" smtClean="0">
              <a:solidFill>
                <a:srgbClr val="FF00FF"/>
              </a:solidFill>
              <a:cs typeface="B Titr" pitchFamily="2" charset="-78"/>
            </a:endParaRPr>
          </a:p>
          <a:p>
            <a:pPr marL="514350" indent="-514350" algn="just" rtl="1" eaLnBrk="1" hangingPunct="1">
              <a:buFont typeface="Wingdings 2" pitchFamily="18" charset="2"/>
              <a:buNone/>
            </a:pPr>
            <a:r>
              <a:rPr lang="fa-IR" sz="2700" b="1" dirty="0" smtClean="0">
                <a:cs typeface="B Mitra" pitchFamily="2" charset="-78"/>
              </a:rPr>
              <a:t>الف) ترسیب شیمیایی:</a:t>
            </a:r>
          </a:p>
          <a:p>
            <a:pPr marL="514350" indent="-514350" algn="just" rtl="1" eaLnBrk="1" hangingPunct="1">
              <a:buFont typeface="Wingdings 2" pitchFamily="18" charset="2"/>
              <a:buNone/>
            </a:pPr>
            <a:r>
              <a:rPr lang="fa-IR" sz="2700" b="1" dirty="0" smtClean="0">
                <a:cs typeface="B Mitra" pitchFamily="2" charset="-78"/>
              </a:rPr>
              <a:t>گونه های مختلف سختی دارای محدوده های حلالیت مختلف هستند. کم محلولترین گونه ها عبارتند از کربنات کلسیم (</a:t>
            </a:r>
            <a:r>
              <a:rPr lang="en-US" sz="2700" b="1" dirty="0" smtClean="0">
                <a:cs typeface="B Mitra" pitchFamily="2" charset="-78"/>
              </a:rPr>
              <a:t>CaCO3</a:t>
            </a:r>
            <a:r>
              <a:rPr lang="fa-IR" sz="2700" b="1" dirty="0" smtClean="0">
                <a:cs typeface="B Mitra" pitchFamily="2" charset="-78"/>
              </a:rPr>
              <a:t>) و هیدراکسید منیزیم </a:t>
            </a:r>
            <a:r>
              <a:rPr lang="en-US" sz="2700" b="1" dirty="0" smtClean="0">
                <a:cs typeface="B Mitra" pitchFamily="2" charset="-78"/>
              </a:rPr>
              <a:t>Mg(OH)2</a:t>
            </a:r>
            <a:r>
              <a:rPr lang="fa-IR" sz="2700" b="1" dirty="0" smtClean="0">
                <a:cs typeface="B Mitra" pitchFamily="2" charset="-78"/>
              </a:rPr>
              <a:t>. ترسیب شیمیایی نیز در اثر تبدیل سختی کلسیم به کربنات کلسیم و منیزیم به هیدراکسید منیزیم صورت می گیرد. این عمل می تواند با استفاده از فرایند آهک-کربنات سدیم (سودا) یا فرایند سود سوز آور صورت پذیرد.</a:t>
            </a:r>
          </a:p>
        </p:txBody>
      </p:sp>
      <p:sp>
        <p:nvSpPr>
          <p:cNvPr id="4" name="Title 1"/>
          <p:cNvSpPr txBox="1">
            <a:spLocks/>
          </p:cNvSpPr>
          <p:nvPr/>
        </p:nvSpPr>
        <p:spPr>
          <a:xfrm>
            <a:off x="762000" y="0"/>
            <a:ext cx="8001000" cy="9144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534400" cy="5181600"/>
          </a:xfrm>
        </p:spPr>
        <p:txBody>
          <a:bodyPr/>
          <a:lstStyle/>
          <a:p>
            <a:pPr marL="514350" indent="-514350" algn="just" rtl="1" eaLnBrk="1" hangingPunct="1">
              <a:buNone/>
            </a:pPr>
            <a:r>
              <a:rPr lang="fa-IR" sz="2400" dirty="0" smtClean="0">
                <a:solidFill>
                  <a:srgbClr val="FF00FF"/>
                </a:solidFill>
                <a:cs typeface="B Titr" pitchFamily="2" charset="-78"/>
              </a:rPr>
              <a:t>سختی گیری، ترسیب شیمایی</a:t>
            </a:r>
            <a:endParaRPr lang="fa-IR" sz="24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آهک همه شکل های سختی کربناته و سختی غیر کربناته منیزیم را حذف می کند:</a:t>
            </a:r>
          </a:p>
          <a:p>
            <a:pPr marL="514350" indent="-514350" algn="just" eaLnBrk="1" hangingPunct="1">
              <a:buFont typeface="Wingdings 2" pitchFamily="18" charset="2"/>
              <a:buNone/>
            </a:pPr>
            <a:r>
              <a:rPr lang="en-US" sz="2700" b="1" dirty="0" smtClean="0">
                <a:cs typeface="B Mitra" pitchFamily="2" charset="-78"/>
              </a:rPr>
              <a:t>Ca(HCO3)2 + </a:t>
            </a:r>
            <a:r>
              <a:rPr lang="en-US" sz="2700" b="1" dirty="0" err="1" smtClean="0">
                <a:cs typeface="B Mitra" pitchFamily="2" charset="-78"/>
              </a:rPr>
              <a:t>CaO</a:t>
            </a:r>
            <a:r>
              <a:rPr lang="en-US" sz="2700" b="1" dirty="0" smtClean="0">
                <a:cs typeface="B Mitra" pitchFamily="2" charset="-78"/>
              </a:rPr>
              <a:t> + H2O </a:t>
            </a:r>
            <a:r>
              <a:rPr lang="en-US" sz="2700" b="1" dirty="0" smtClean="0">
                <a:cs typeface="B Mitra" pitchFamily="2" charset="-78"/>
                <a:sym typeface="Wingdings" pitchFamily="2" charset="2"/>
              </a:rPr>
              <a:t> </a:t>
            </a:r>
            <a:r>
              <a:rPr lang="en-US" sz="4400" b="1" dirty="0" smtClean="0">
                <a:cs typeface="B Mitra" pitchFamily="2" charset="-78"/>
                <a:sym typeface="Wingdings" pitchFamily="2" charset="2"/>
              </a:rPr>
              <a:t>2</a:t>
            </a:r>
            <a:r>
              <a:rPr lang="en-US" sz="2700" b="1" dirty="0" smtClean="0">
                <a:cs typeface="B Mitra" pitchFamily="2" charset="-78"/>
                <a:sym typeface="Wingdings" pitchFamily="2" charset="2"/>
              </a:rPr>
              <a:t>CaCO3 (s)+ </a:t>
            </a:r>
            <a:r>
              <a:rPr lang="en-US" sz="4400" b="1" dirty="0" smtClean="0">
                <a:cs typeface="B Mitra" pitchFamily="2" charset="-78"/>
                <a:sym typeface="Wingdings" pitchFamily="2" charset="2"/>
              </a:rPr>
              <a:t>2</a:t>
            </a:r>
            <a:r>
              <a:rPr lang="en-US" sz="2700" b="1" dirty="0" smtClean="0">
                <a:cs typeface="B Mitra" pitchFamily="2" charset="-78"/>
                <a:sym typeface="Wingdings" pitchFamily="2" charset="2"/>
              </a:rPr>
              <a:t> H2O</a:t>
            </a:r>
          </a:p>
          <a:p>
            <a:pPr marL="514350" indent="-514350" algn="just" eaLnBrk="1" hangingPunct="1">
              <a:buFont typeface="Wingdings 2" pitchFamily="18" charset="2"/>
              <a:buNone/>
            </a:pPr>
            <a:r>
              <a:rPr lang="en-US" sz="2700" b="1" dirty="0" smtClean="0">
                <a:cs typeface="B Mitra" pitchFamily="2" charset="-78"/>
                <a:sym typeface="Wingdings" pitchFamily="2" charset="2"/>
              </a:rPr>
              <a:t>Mg</a:t>
            </a:r>
            <a:r>
              <a:rPr lang="en-US" sz="2700" b="1" dirty="0" smtClean="0">
                <a:cs typeface="B Mitra" pitchFamily="2" charset="-78"/>
              </a:rPr>
              <a:t>(HCO3)2 + </a:t>
            </a:r>
            <a:r>
              <a:rPr lang="en-US" sz="2700" b="1" dirty="0" err="1" smtClean="0">
                <a:cs typeface="B Mitra" pitchFamily="2" charset="-78"/>
              </a:rPr>
              <a:t>CaO</a:t>
            </a:r>
            <a:r>
              <a:rPr lang="en-US" sz="2700" b="1" dirty="0" smtClean="0">
                <a:cs typeface="B Mitra" pitchFamily="2" charset="-78"/>
              </a:rPr>
              <a:t> + H2O </a:t>
            </a:r>
            <a:r>
              <a:rPr lang="en-US" sz="2700" b="1" dirty="0" smtClean="0">
                <a:cs typeface="B Mitra" pitchFamily="2" charset="-78"/>
                <a:sym typeface="Wingdings" pitchFamily="2" charset="2"/>
              </a:rPr>
              <a:t> CaCO3 (s) + MgCO3</a:t>
            </a:r>
          </a:p>
          <a:p>
            <a:pPr marL="514350" indent="-514350" algn="just" eaLnBrk="1" hangingPunct="1">
              <a:buFont typeface="Wingdings 2" pitchFamily="18" charset="2"/>
              <a:buNone/>
            </a:pPr>
            <a:r>
              <a:rPr lang="en-US" sz="2700" b="1" dirty="0" smtClean="0">
                <a:cs typeface="B Mitra" pitchFamily="2" charset="-78"/>
                <a:sym typeface="Wingdings" pitchFamily="2" charset="2"/>
              </a:rPr>
              <a:t>MgCO3 + </a:t>
            </a:r>
            <a:r>
              <a:rPr lang="en-US" sz="2700" b="1" dirty="0" err="1" smtClean="0">
                <a:cs typeface="B Mitra" pitchFamily="2" charset="-78"/>
                <a:sym typeface="Wingdings" pitchFamily="2" charset="2"/>
              </a:rPr>
              <a:t>CaO</a:t>
            </a:r>
            <a:r>
              <a:rPr lang="en-US" sz="2700" b="1" dirty="0" smtClean="0">
                <a:cs typeface="B Mitra" pitchFamily="2" charset="-78"/>
                <a:sym typeface="Wingdings" pitchFamily="2" charset="2"/>
              </a:rPr>
              <a:t> + H2O  CaCO3 (s) + Mg(OH)2 (s)</a:t>
            </a:r>
          </a:p>
          <a:p>
            <a:pPr marL="514350" indent="-514350" algn="just" eaLnBrk="1" hangingPunct="1">
              <a:buFont typeface="Wingdings 2" pitchFamily="18" charset="2"/>
              <a:buNone/>
            </a:pPr>
            <a:r>
              <a:rPr lang="en-US" sz="2700" b="1" dirty="0" smtClean="0">
                <a:cs typeface="B Mitra" pitchFamily="2" charset="-78"/>
                <a:sym typeface="Wingdings" pitchFamily="2" charset="2"/>
              </a:rPr>
              <a:t>Mg		SO4 	+ </a:t>
            </a:r>
            <a:r>
              <a:rPr lang="en-US" sz="2700" b="1" dirty="0" err="1" smtClean="0">
                <a:cs typeface="B Mitra" pitchFamily="2" charset="-78"/>
                <a:sym typeface="Wingdings" pitchFamily="2" charset="2"/>
              </a:rPr>
              <a:t>CaO</a:t>
            </a:r>
            <a:r>
              <a:rPr lang="en-US" sz="2700" b="1" dirty="0" smtClean="0">
                <a:cs typeface="B Mitra" pitchFamily="2" charset="-78"/>
                <a:sym typeface="Wingdings" pitchFamily="2" charset="2"/>
              </a:rPr>
              <a:t> + H2O  Ca      SO4 + Mg(OH)2(s)</a:t>
            </a:r>
          </a:p>
          <a:p>
            <a:pPr marL="514350" indent="-514350" algn="just" eaLnBrk="1" hangingPunct="1">
              <a:buFont typeface="Wingdings 2" pitchFamily="18" charset="2"/>
              <a:buNone/>
            </a:pPr>
            <a:r>
              <a:rPr lang="en-US" sz="2700" b="1" dirty="0" smtClean="0">
                <a:cs typeface="B Mitra" pitchFamily="2" charset="-78"/>
                <a:sym typeface="Wingdings" pitchFamily="2" charset="2"/>
              </a:rPr>
              <a:t>		Cl2			       	        </a:t>
            </a:r>
            <a:r>
              <a:rPr lang="en-US" sz="2700" b="1" dirty="0" err="1" smtClean="0">
                <a:cs typeface="B Mitra" pitchFamily="2" charset="-78"/>
                <a:sym typeface="Wingdings" pitchFamily="2" charset="2"/>
              </a:rPr>
              <a:t>Cl2</a:t>
            </a:r>
            <a:endParaRPr lang="en-US" sz="2700" b="1" dirty="0" smtClean="0">
              <a:cs typeface="B Mitra" pitchFamily="2" charset="-78"/>
              <a:sym typeface="Wingdings" pitchFamily="2" charset="2"/>
            </a:endParaRPr>
          </a:p>
          <a:p>
            <a:pPr marL="514350" indent="-514350" algn="just" eaLnBrk="1" hangingPunct="1">
              <a:buFont typeface="Wingdings 2" pitchFamily="18" charset="2"/>
              <a:buNone/>
            </a:pPr>
            <a:r>
              <a:rPr lang="en-US" sz="2700" b="1" dirty="0" smtClean="0">
                <a:cs typeface="B Mitra" pitchFamily="2" charset="-78"/>
                <a:sym typeface="Wingdings" pitchFamily="2" charset="2"/>
              </a:rPr>
              <a:t>		(NO3)2			        (NO3)2</a:t>
            </a:r>
            <a:endParaRPr lang="fa-IR" sz="2700" b="1" dirty="0" smtClean="0">
              <a:cs typeface="B Mitra" pitchFamily="2" charset="-78"/>
            </a:endParaRPr>
          </a:p>
        </p:txBody>
      </p:sp>
      <p:sp>
        <p:nvSpPr>
          <p:cNvPr id="64515" name="TextBox 4"/>
          <p:cNvSpPr txBox="1">
            <a:spLocks noChangeArrowheads="1"/>
          </p:cNvSpPr>
          <p:nvPr/>
        </p:nvSpPr>
        <p:spPr bwMode="auto">
          <a:xfrm>
            <a:off x="5029200" y="4232275"/>
            <a:ext cx="533400" cy="1568450"/>
          </a:xfrm>
          <a:prstGeom prst="rect">
            <a:avLst/>
          </a:prstGeom>
          <a:noFill/>
          <a:ln w="9525">
            <a:noFill/>
            <a:miter lim="800000"/>
            <a:headEnd/>
            <a:tailEnd/>
          </a:ln>
        </p:spPr>
        <p:txBody>
          <a:bodyPr>
            <a:spAutoFit/>
          </a:bodyPr>
          <a:lstStyle/>
          <a:p>
            <a:r>
              <a:rPr lang="en-US" sz="9600" b="1">
                <a:cs typeface="B Mitra" pitchFamily="2" charset="-78"/>
                <a:sym typeface="Wingdings" pitchFamily="2" charset="2"/>
              </a:rPr>
              <a:t>{</a:t>
            </a:r>
            <a:endParaRPr lang="en-US" sz="9600"/>
          </a:p>
        </p:txBody>
      </p:sp>
      <p:sp>
        <p:nvSpPr>
          <p:cNvPr id="64516" name="TextBox 5"/>
          <p:cNvSpPr txBox="1">
            <a:spLocks noChangeArrowheads="1"/>
          </p:cNvSpPr>
          <p:nvPr/>
        </p:nvSpPr>
        <p:spPr bwMode="auto">
          <a:xfrm>
            <a:off x="727075" y="4322763"/>
            <a:ext cx="533400" cy="1570037"/>
          </a:xfrm>
          <a:prstGeom prst="rect">
            <a:avLst/>
          </a:prstGeom>
          <a:noFill/>
          <a:ln w="9525">
            <a:noFill/>
            <a:miter lim="800000"/>
            <a:headEnd/>
            <a:tailEnd/>
          </a:ln>
        </p:spPr>
        <p:txBody>
          <a:bodyPr>
            <a:spAutoFit/>
          </a:bodyPr>
          <a:lstStyle/>
          <a:p>
            <a:r>
              <a:rPr lang="en-US" sz="9600" b="1">
                <a:cs typeface="B Mitra" pitchFamily="2" charset="-78"/>
                <a:sym typeface="Wingdings" pitchFamily="2" charset="2"/>
              </a:rPr>
              <a:t>{</a:t>
            </a:r>
            <a:endParaRPr lang="en-US" sz="9600"/>
          </a:p>
        </p:txBody>
      </p:sp>
      <p:sp>
        <p:nvSpPr>
          <p:cNvPr id="7" name="Title 1"/>
          <p:cNvSpPr txBox="1">
            <a:spLocks/>
          </p:cNvSpPr>
          <p:nvPr/>
        </p:nvSpPr>
        <p:spPr>
          <a:xfrm>
            <a:off x="762000" y="0"/>
            <a:ext cx="8001000" cy="1066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5" end="5"/>
                                            </p:txEl>
                                          </p:spTgt>
                                        </p:tgtEl>
                                        <p:attrNameLst>
                                          <p:attrName>style.visibility</p:attrName>
                                        </p:attrNameLst>
                                      </p:cBhvr>
                                      <p:to>
                                        <p:strVal val="visible"/>
                                      </p:to>
                                    </p:set>
                                    <p:animEffect transition="in" filter="fade">
                                      <p:cBhvr>
                                        <p:cTn id="32" dur="2000"/>
                                        <p:tgtEl>
                                          <p:spTgt spid="2560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2">
                                            <p:txEl>
                                              <p:pRg st="6" end="6"/>
                                            </p:txEl>
                                          </p:spTgt>
                                        </p:tgtEl>
                                        <p:attrNameLst>
                                          <p:attrName>style.visibility</p:attrName>
                                        </p:attrNameLst>
                                      </p:cBhvr>
                                      <p:to>
                                        <p:strVal val="visible"/>
                                      </p:to>
                                    </p:set>
                                    <p:animEffect transition="in" filter="fade">
                                      <p:cBhvr>
                                        <p:cTn id="37" dur="2000"/>
                                        <p:tgtEl>
                                          <p:spTgt spid="2560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602">
                                            <p:txEl>
                                              <p:pRg st="7" end="7"/>
                                            </p:txEl>
                                          </p:spTgt>
                                        </p:tgtEl>
                                        <p:attrNameLst>
                                          <p:attrName>style.visibility</p:attrName>
                                        </p:attrNameLst>
                                      </p:cBhvr>
                                      <p:to>
                                        <p:strVal val="visible"/>
                                      </p:to>
                                    </p:set>
                                    <p:animEffect transition="in" filter="fade">
                                      <p:cBhvr>
                                        <p:cTn id="42" dur="2000"/>
                                        <p:tgtEl>
                                          <p:spTgt spid="2560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95400"/>
            <a:ext cx="8534400" cy="4953000"/>
          </a:xfrm>
        </p:spPr>
        <p:txBody>
          <a:bodyPr/>
          <a:lstStyle/>
          <a:p>
            <a:pPr marL="514350" indent="-514350" algn="just" rtl="1" eaLnBrk="1" hangingPunct="1">
              <a:buNone/>
            </a:pPr>
            <a:r>
              <a:rPr lang="fa-IR" sz="2400" dirty="0" smtClean="0">
                <a:solidFill>
                  <a:srgbClr val="FF00FF"/>
                </a:solidFill>
                <a:cs typeface="B Titr" pitchFamily="2" charset="-78"/>
              </a:rPr>
              <a:t>سختی گیری، ترسیب شیمایی</a:t>
            </a:r>
            <a:endParaRPr lang="fa-IR" sz="24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جداساختن سختی منیزیم غیر کربناته توسط آهک سبب افزایش سختی کلسیم غیرکربناته می شود. سختی کلسیم غیر کربناته در اثر افزودن کربنات سدیم قابل حذف است.</a:t>
            </a:r>
          </a:p>
          <a:p>
            <a:pPr marL="514350" indent="-514350" algn="just" eaLnBrk="1" hangingPunct="1">
              <a:buFont typeface="Wingdings 2" pitchFamily="18" charset="2"/>
              <a:buNone/>
            </a:pPr>
            <a:r>
              <a:rPr lang="en-US" sz="2700" b="1" dirty="0" smtClean="0">
                <a:cs typeface="B Mitra" pitchFamily="2" charset="-78"/>
                <a:sym typeface="Wingdings" pitchFamily="2" charset="2"/>
              </a:rPr>
              <a:t>Ca		SO4 	+ Na2CO3  CaCO3 + 2Na      SO4</a:t>
            </a:r>
          </a:p>
          <a:p>
            <a:pPr marL="514350" indent="-514350" algn="just" eaLnBrk="1" hangingPunct="1">
              <a:buFont typeface="Wingdings 2" pitchFamily="18" charset="2"/>
              <a:buNone/>
            </a:pPr>
            <a:r>
              <a:rPr lang="en-US" sz="2700" b="1" dirty="0" smtClean="0">
                <a:cs typeface="B Mitra" pitchFamily="2" charset="-78"/>
                <a:sym typeface="Wingdings" pitchFamily="2" charset="2"/>
              </a:rPr>
              <a:t>		Cl2			       	    	          </a:t>
            </a:r>
            <a:r>
              <a:rPr lang="en-US" sz="2700" b="1" dirty="0" err="1" smtClean="0">
                <a:cs typeface="B Mitra" pitchFamily="2" charset="-78"/>
                <a:sym typeface="Wingdings" pitchFamily="2" charset="2"/>
              </a:rPr>
              <a:t>Cl2</a:t>
            </a:r>
            <a:endParaRPr lang="en-US" sz="2700" b="1" dirty="0" smtClean="0">
              <a:cs typeface="B Mitra" pitchFamily="2" charset="-78"/>
              <a:sym typeface="Wingdings" pitchFamily="2" charset="2"/>
            </a:endParaRPr>
          </a:p>
          <a:p>
            <a:pPr marL="514350" indent="-514350" algn="just" eaLnBrk="1" hangingPunct="1">
              <a:buFont typeface="Wingdings 2" pitchFamily="18" charset="2"/>
              <a:buNone/>
            </a:pPr>
            <a:r>
              <a:rPr lang="en-US" sz="2700" b="1" dirty="0" smtClean="0">
                <a:cs typeface="B Mitra" pitchFamily="2" charset="-78"/>
                <a:sym typeface="Wingdings" pitchFamily="2" charset="2"/>
              </a:rPr>
              <a:t>		(NO3)2			                     (NO3)2</a:t>
            </a: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رسوب کردن </a:t>
            </a:r>
            <a:r>
              <a:rPr lang="en-US" sz="2700" b="1" dirty="0" smtClean="0">
                <a:cs typeface="B Mitra" pitchFamily="2" charset="-78"/>
              </a:rPr>
              <a:t>CaCO3</a:t>
            </a:r>
            <a:r>
              <a:rPr lang="fa-IR" sz="2700" b="1" dirty="0" smtClean="0">
                <a:cs typeface="B Mitra" pitchFamily="2" charset="-78"/>
              </a:rPr>
              <a:t> و </a:t>
            </a:r>
            <a:r>
              <a:rPr lang="en-US" sz="2700" b="1" dirty="0" smtClean="0">
                <a:cs typeface="B Mitra" pitchFamily="2" charset="-78"/>
              </a:rPr>
              <a:t>Mg(OH)2</a:t>
            </a:r>
            <a:r>
              <a:rPr lang="fa-IR" sz="2700" b="1" dirty="0" smtClean="0">
                <a:cs typeface="B Mitra" pitchFamily="2" charset="-78"/>
              </a:rPr>
              <a:t> به </a:t>
            </a:r>
            <a:r>
              <a:rPr lang="en-US" sz="2700" b="1" dirty="0" smtClean="0">
                <a:cs typeface="B Mitra" pitchFamily="2" charset="-78"/>
              </a:rPr>
              <a:t>pH</a:t>
            </a:r>
            <a:r>
              <a:rPr lang="fa-IR" sz="2700" b="1" dirty="0" smtClean="0">
                <a:cs typeface="B Mitra" pitchFamily="2" charset="-78"/>
              </a:rPr>
              <a:t> بستگی دارد. </a:t>
            </a:r>
            <a:r>
              <a:rPr lang="en-US" sz="2700" b="1" dirty="0" smtClean="0">
                <a:cs typeface="B Mitra" pitchFamily="2" charset="-78"/>
              </a:rPr>
              <a:t>pH</a:t>
            </a:r>
            <a:r>
              <a:rPr lang="fa-IR" sz="2700" b="1" dirty="0" smtClean="0">
                <a:cs typeface="B Mitra" pitchFamily="2" charset="-78"/>
              </a:rPr>
              <a:t> بهینه برای رسوب </a:t>
            </a:r>
            <a:r>
              <a:rPr lang="en-US" sz="2700" b="1" dirty="0" smtClean="0">
                <a:cs typeface="B Mitra" pitchFamily="2" charset="-78"/>
              </a:rPr>
              <a:t>CaCO3</a:t>
            </a:r>
            <a:r>
              <a:rPr lang="fa-IR" sz="2700" b="1" dirty="0" smtClean="0">
                <a:cs typeface="B Mitra" pitchFamily="2" charset="-78"/>
              </a:rPr>
              <a:t> در محدوده 9/5-9 و برای رسوب </a:t>
            </a:r>
            <a:r>
              <a:rPr lang="en-US" sz="2700" b="1" dirty="0" smtClean="0">
                <a:cs typeface="B Mitra" pitchFamily="2" charset="-78"/>
              </a:rPr>
              <a:t>Mg(OH)2</a:t>
            </a:r>
            <a:r>
              <a:rPr lang="fa-IR" sz="2700" b="1" dirty="0" smtClean="0">
                <a:cs typeface="B Mitra" pitchFamily="2" charset="-78"/>
              </a:rPr>
              <a:t> حدود 11 می باشد.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65539" name="TextBox 6"/>
          <p:cNvSpPr txBox="1">
            <a:spLocks noChangeArrowheads="1"/>
          </p:cNvSpPr>
          <p:nvPr/>
        </p:nvSpPr>
        <p:spPr bwMode="auto">
          <a:xfrm>
            <a:off x="727075" y="2895600"/>
            <a:ext cx="533400" cy="1570038"/>
          </a:xfrm>
          <a:prstGeom prst="rect">
            <a:avLst/>
          </a:prstGeom>
          <a:noFill/>
          <a:ln w="9525">
            <a:noFill/>
            <a:miter lim="800000"/>
            <a:headEnd/>
            <a:tailEnd/>
          </a:ln>
        </p:spPr>
        <p:txBody>
          <a:bodyPr>
            <a:spAutoFit/>
          </a:bodyPr>
          <a:lstStyle/>
          <a:p>
            <a:r>
              <a:rPr lang="en-US" sz="9600" b="1">
                <a:cs typeface="B Mitra" pitchFamily="2" charset="-78"/>
                <a:sym typeface="Wingdings" pitchFamily="2" charset="2"/>
              </a:rPr>
              <a:t>{</a:t>
            </a:r>
            <a:endParaRPr lang="en-US" sz="9600"/>
          </a:p>
        </p:txBody>
      </p:sp>
      <p:sp>
        <p:nvSpPr>
          <p:cNvPr id="65540" name="TextBox 7"/>
          <p:cNvSpPr txBox="1">
            <a:spLocks noChangeArrowheads="1"/>
          </p:cNvSpPr>
          <p:nvPr/>
        </p:nvSpPr>
        <p:spPr bwMode="auto">
          <a:xfrm>
            <a:off x="6096000" y="2895600"/>
            <a:ext cx="533400" cy="1570038"/>
          </a:xfrm>
          <a:prstGeom prst="rect">
            <a:avLst/>
          </a:prstGeom>
          <a:noFill/>
          <a:ln w="9525">
            <a:noFill/>
            <a:miter lim="800000"/>
            <a:headEnd/>
            <a:tailEnd/>
          </a:ln>
        </p:spPr>
        <p:txBody>
          <a:bodyPr>
            <a:spAutoFit/>
          </a:bodyPr>
          <a:lstStyle/>
          <a:p>
            <a:r>
              <a:rPr lang="en-US" sz="9600" b="1">
                <a:cs typeface="B Mitra" pitchFamily="2" charset="-78"/>
                <a:sym typeface="Wingdings" pitchFamily="2" charset="2"/>
              </a:rPr>
              <a:t>{</a:t>
            </a:r>
            <a:endParaRPr lang="en-US" sz="9600"/>
          </a:p>
        </p:txBody>
      </p:sp>
      <p:sp>
        <p:nvSpPr>
          <p:cNvPr id="9" name="Title 1"/>
          <p:cNvSpPr txBox="1">
            <a:spLocks/>
          </p:cNvSpPr>
          <p:nvPr/>
        </p:nvSpPr>
        <p:spPr>
          <a:xfrm>
            <a:off x="762000" y="0"/>
            <a:ext cx="8001000" cy="9906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2">
                                            <p:txEl>
                                              <p:pRg st="5" end="5"/>
                                            </p:txEl>
                                          </p:spTgt>
                                        </p:tgtEl>
                                        <p:attrNameLst>
                                          <p:attrName>style.visibility</p:attrName>
                                        </p:attrNameLst>
                                      </p:cBhvr>
                                      <p:to>
                                        <p:strVal val="visible"/>
                                      </p:to>
                                    </p:set>
                                    <p:animEffect transition="in" filter="fade">
                                      <p:cBhvr>
                                        <p:cTn id="32" dur="2000"/>
                                        <p:tgtEl>
                                          <p:spTgt spid="256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219200"/>
            <a:ext cx="8382000" cy="5029200"/>
          </a:xfrm>
        </p:spPr>
        <p:txBody>
          <a:bodyPr/>
          <a:lstStyle/>
          <a:p>
            <a:pPr marL="514350" indent="-514350" algn="just" rtl="1" eaLnBrk="1" hangingPunct="1">
              <a:buNone/>
            </a:pPr>
            <a:r>
              <a:rPr lang="fa-IR" sz="2800" dirty="0" smtClean="0">
                <a:solidFill>
                  <a:srgbClr val="FF00FF"/>
                </a:solidFill>
                <a:cs typeface="B Titr" pitchFamily="2" charset="-78"/>
              </a:rPr>
              <a:t>سختی گیری، ترسیب شیمایی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همه شکل های سختی در اثر افزایش سود سوز آور (</a:t>
            </a:r>
            <a:r>
              <a:rPr lang="en-US" sz="2700" b="1" dirty="0" err="1" smtClean="0">
                <a:cs typeface="B Mitra" pitchFamily="2" charset="-78"/>
              </a:rPr>
              <a:t>NaOH</a:t>
            </a:r>
            <a:r>
              <a:rPr lang="fa-IR" sz="2700" b="1" dirty="0" smtClean="0">
                <a:cs typeface="B Mitra" pitchFamily="2" charset="-78"/>
              </a:rPr>
              <a:t>) قابل تبدیل به گونه های ته نشین شونده هستند.</a:t>
            </a:r>
          </a:p>
          <a:p>
            <a:pPr marL="514350" indent="-514350" algn="just" eaLnBrk="1" hangingPunct="1">
              <a:buFont typeface="Wingdings 2" pitchFamily="18" charset="2"/>
              <a:buNone/>
            </a:pPr>
            <a:r>
              <a:rPr lang="en-US" sz="2400" b="1" dirty="0" smtClean="0">
                <a:cs typeface="B Mitra" pitchFamily="2" charset="-78"/>
              </a:rPr>
              <a:t>Ca(HCO3)2 </a:t>
            </a:r>
            <a:r>
              <a:rPr lang="fa-IR" sz="2400" b="1" dirty="0" smtClean="0">
                <a:cs typeface="B Mitra" pitchFamily="2" charset="-78"/>
              </a:rPr>
              <a:t>+ </a:t>
            </a:r>
            <a:r>
              <a:rPr lang="en-US" sz="4000" b="1" dirty="0" smtClean="0">
                <a:cs typeface="B Mitra" pitchFamily="2" charset="-78"/>
              </a:rPr>
              <a:t>2</a:t>
            </a:r>
            <a:r>
              <a:rPr lang="en-US" sz="2400" b="1" dirty="0" smtClean="0">
                <a:cs typeface="B Mitra" pitchFamily="2" charset="-78"/>
              </a:rPr>
              <a:t> </a:t>
            </a:r>
            <a:r>
              <a:rPr lang="en-US" sz="2400" b="1" dirty="0" err="1" smtClean="0">
                <a:cs typeface="B Mitra" pitchFamily="2" charset="-78"/>
              </a:rPr>
              <a:t>NaOH</a:t>
            </a:r>
            <a:r>
              <a:rPr lang="en-US" sz="2400" b="1" dirty="0" smtClean="0">
                <a:cs typeface="B Mitra" pitchFamily="2" charset="-78"/>
                <a:sym typeface="Wingdings" pitchFamily="2" charset="2"/>
              </a:rPr>
              <a:t> CaCO3 (s)+ Na2CO3 + </a:t>
            </a:r>
            <a:r>
              <a:rPr lang="en-US" sz="4000" b="1" dirty="0" smtClean="0">
                <a:cs typeface="B Mitra" pitchFamily="2" charset="-78"/>
                <a:sym typeface="Wingdings" pitchFamily="2" charset="2"/>
              </a:rPr>
              <a:t>2</a:t>
            </a:r>
            <a:r>
              <a:rPr lang="en-US" sz="2400" b="1" dirty="0" smtClean="0">
                <a:cs typeface="B Mitra" pitchFamily="2" charset="-78"/>
                <a:sym typeface="Wingdings" pitchFamily="2" charset="2"/>
              </a:rPr>
              <a:t> H2O</a:t>
            </a:r>
          </a:p>
          <a:p>
            <a:pPr marL="514350" indent="-514350" algn="just" eaLnBrk="1" hangingPunct="1">
              <a:buFont typeface="Wingdings 2" pitchFamily="18" charset="2"/>
              <a:buNone/>
            </a:pPr>
            <a:r>
              <a:rPr lang="en-US" sz="2400" b="1" dirty="0" smtClean="0">
                <a:cs typeface="B Mitra" pitchFamily="2" charset="-78"/>
                <a:sym typeface="Wingdings" pitchFamily="2" charset="2"/>
              </a:rPr>
              <a:t>Mg(HCO3)2 +</a:t>
            </a:r>
            <a:r>
              <a:rPr lang="en-US" sz="3600" b="1" dirty="0" smtClean="0">
                <a:cs typeface="B Mitra" pitchFamily="2" charset="-78"/>
                <a:sym typeface="Wingdings" pitchFamily="2" charset="2"/>
              </a:rPr>
              <a:t> 4 </a:t>
            </a:r>
            <a:r>
              <a:rPr lang="en-US" sz="2400" b="1" dirty="0" err="1" smtClean="0">
                <a:cs typeface="B Mitra" pitchFamily="2" charset="-78"/>
                <a:sym typeface="Wingdings" pitchFamily="2" charset="2"/>
              </a:rPr>
              <a:t>NaOH</a:t>
            </a:r>
            <a:r>
              <a:rPr lang="en-US" sz="2400" b="1" dirty="0" smtClean="0">
                <a:cs typeface="B Mitra" pitchFamily="2" charset="-78"/>
                <a:sym typeface="Wingdings" pitchFamily="2" charset="2"/>
              </a:rPr>
              <a:t> Mg(OH)2 (s) + </a:t>
            </a:r>
            <a:r>
              <a:rPr lang="en-US" sz="4400" b="1" dirty="0" smtClean="0">
                <a:cs typeface="B Mitra" pitchFamily="2" charset="-78"/>
                <a:sym typeface="Wingdings" pitchFamily="2" charset="2"/>
              </a:rPr>
              <a:t>2</a:t>
            </a:r>
            <a:r>
              <a:rPr lang="en-US" sz="2400" b="1" dirty="0" smtClean="0">
                <a:cs typeface="B Mitra" pitchFamily="2" charset="-78"/>
                <a:sym typeface="Wingdings" pitchFamily="2" charset="2"/>
              </a:rPr>
              <a:t>Na2CO3 +</a:t>
            </a:r>
            <a:r>
              <a:rPr lang="en-US" sz="4000" b="1" dirty="0" smtClean="0">
                <a:cs typeface="B Mitra" pitchFamily="2" charset="-78"/>
                <a:sym typeface="Wingdings" pitchFamily="2" charset="2"/>
              </a:rPr>
              <a:t>2</a:t>
            </a:r>
            <a:r>
              <a:rPr lang="en-US" sz="2400" b="1" dirty="0" smtClean="0">
                <a:cs typeface="B Mitra" pitchFamily="2" charset="-78"/>
                <a:sym typeface="Wingdings" pitchFamily="2" charset="2"/>
              </a:rPr>
              <a:t> H2O</a:t>
            </a:r>
          </a:p>
          <a:p>
            <a:pPr marL="514350" indent="-514350" algn="just" eaLnBrk="1" hangingPunct="1">
              <a:buFont typeface="Wingdings 2" pitchFamily="18" charset="2"/>
              <a:buNone/>
            </a:pPr>
            <a:r>
              <a:rPr lang="en-US" sz="2400" b="1" dirty="0" smtClean="0">
                <a:cs typeface="B Mitra" pitchFamily="2" charset="-78"/>
                <a:sym typeface="Wingdings" pitchFamily="2" charset="2"/>
              </a:rPr>
              <a:t>Mg	SO4 + </a:t>
            </a:r>
            <a:r>
              <a:rPr lang="en-US" sz="4000" b="1" dirty="0" smtClean="0">
                <a:cs typeface="B Mitra" pitchFamily="2" charset="-78"/>
              </a:rPr>
              <a:t>2</a:t>
            </a:r>
            <a:r>
              <a:rPr lang="en-US" sz="2400" b="1" dirty="0" smtClean="0">
                <a:cs typeface="B Mitra" pitchFamily="2" charset="-78"/>
              </a:rPr>
              <a:t> </a:t>
            </a:r>
            <a:r>
              <a:rPr lang="en-US" sz="2400" b="1" dirty="0" err="1" smtClean="0">
                <a:cs typeface="B Mitra" pitchFamily="2" charset="-78"/>
              </a:rPr>
              <a:t>NaOH</a:t>
            </a:r>
            <a:r>
              <a:rPr lang="en-US" sz="2400" b="1" dirty="0" smtClean="0">
                <a:cs typeface="B Mitra" pitchFamily="2" charset="-78"/>
                <a:sym typeface="Wingdings" pitchFamily="2" charset="2"/>
              </a:rPr>
              <a:t>  Mg(OH)2(s) + Na2SO4</a:t>
            </a:r>
          </a:p>
        </p:txBody>
      </p:sp>
      <p:sp>
        <p:nvSpPr>
          <p:cNvPr id="7" name="Title 1"/>
          <p:cNvSpPr txBox="1">
            <a:spLocks/>
          </p:cNvSpPr>
          <p:nvPr/>
        </p:nvSpPr>
        <p:spPr>
          <a:xfrm>
            <a:off x="762000" y="457200"/>
            <a:ext cx="80010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066800"/>
            <a:ext cx="8229600" cy="5181600"/>
          </a:xfrm>
        </p:spPr>
        <p:txBody>
          <a:bodyPr/>
          <a:lstStyle/>
          <a:p>
            <a:pPr marL="514350" indent="-514350" algn="just" rtl="1" eaLnBrk="1" hangingPunct="1">
              <a:buNone/>
            </a:pPr>
            <a:r>
              <a:rPr lang="fa-IR" sz="2800" dirty="0" smtClean="0">
                <a:solidFill>
                  <a:srgbClr val="FF00FF"/>
                </a:solidFill>
                <a:cs typeface="B Titr" pitchFamily="2" charset="-78"/>
              </a:rPr>
              <a:t>سختی گیری، تبادل یونی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تبادل یونی:</a:t>
            </a:r>
          </a:p>
          <a:p>
            <a:pPr marL="514350" indent="-514350" algn="just" rtl="1" eaLnBrk="1" hangingPunct="1">
              <a:buFont typeface="Wingdings 2" pitchFamily="18" charset="2"/>
              <a:buNone/>
            </a:pPr>
            <a:r>
              <a:rPr lang="fa-IR" sz="2700" b="1" dirty="0" smtClean="0">
                <a:cs typeface="B Mitra" pitchFamily="2" charset="-78"/>
              </a:rPr>
              <a:t>انواع مختلفی از جامدات محلول که شامل سختی نیز می شود در اثر فرایند تبادل یونی قابل جداسازی هستند، در اینجا فقط به تبادل یون برای سختی گیری می پردازیم.</a:t>
            </a:r>
          </a:p>
          <a:p>
            <a:pPr marL="514350" indent="-514350" algn="just" rtl="1" eaLnBrk="1" hangingPunct="1">
              <a:buFont typeface="Wingdings 2" pitchFamily="18" charset="2"/>
              <a:buNone/>
            </a:pPr>
            <a:r>
              <a:rPr lang="fa-IR" sz="2700" b="1" dirty="0" smtClean="0">
                <a:cs typeface="B Mitra" pitchFamily="2" charset="-78"/>
              </a:rPr>
              <a:t>سختی گیری آب به کمک تبادل یون عبارت است از جایگزینی بین کاتیون غیر سختی زا در آب به جای کلسیم و منیزیم.</a:t>
            </a:r>
          </a:p>
          <a:p>
            <a:pPr marL="514350" indent="-514350" algn="just" rtl="1" eaLnBrk="1" hangingPunct="1">
              <a:buFont typeface="Wingdings 2" pitchFamily="18" charset="2"/>
              <a:buNone/>
            </a:pPr>
            <a:r>
              <a:rPr lang="fa-IR" sz="2700" b="1" dirty="0" smtClean="0">
                <a:cs typeface="B Mitra" pitchFamily="2" charset="-78"/>
              </a:rPr>
              <a:t>رزین مصنوعی: ماده ای است که توسط مواد تبادل کننده یونی مطلوب پوشیده شده است.</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5" name="Title 1"/>
          <p:cNvSpPr txBox="1">
            <a:spLocks/>
          </p:cNvSpPr>
          <p:nvPr/>
        </p:nvSpPr>
        <p:spPr>
          <a:xfrm>
            <a:off x="762000" y="533400"/>
            <a:ext cx="80010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533400" y="1295400"/>
            <a:ext cx="8077200" cy="4953000"/>
          </a:xfrm>
        </p:spPr>
        <p:txBody>
          <a:bodyPr/>
          <a:lstStyle/>
          <a:p>
            <a:pPr marL="514350" indent="-514350" algn="just" rtl="1" eaLnBrk="1" hangingPunct="1">
              <a:buNone/>
            </a:pPr>
            <a:r>
              <a:rPr lang="fa-IR" sz="2800" dirty="0" smtClean="0">
                <a:solidFill>
                  <a:srgbClr val="FF00FF"/>
                </a:solidFill>
                <a:cs typeface="B Titr" pitchFamily="2" charset="-78"/>
              </a:rPr>
              <a:t>سختی گیری، تبادل یونی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در حذف سختی به روش تبادل یون از رزین های تبادل یون سدیمی استفاده می شود.</a:t>
            </a:r>
          </a:p>
          <a:p>
            <a:pPr marL="514350" indent="-514350" algn="just" rtl="1" eaLnBrk="1" hangingPunct="1">
              <a:buFont typeface="Wingdings 2" pitchFamily="18" charset="2"/>
              <a:buNone/>
            </a:pPr>
            <a:r>
              <a:rPr lang="fa-IR" sz="2700" b="1" dirty="0" smtClean="0">
                <a:cs typeface="B Mitra" pitchFamily="2" charset="-78"/>
              </a:rPr>
              <a:t>چون در مقادیر مساوی کلسیم و منیزیم بیش از سدیم جذب رزین می شود، لذا در اثر تماس آب سخت با رزین سدیمی واکنش زیر اتفاق می افتد:</a:t>
            </a:r>
          </a:p>
          <a:p>
            <a:pPr marL="514350" indent="-514350" algn="just" eaLnBrk="1" hangingPunct="1">
              <a:buFont typeface="Wingdings 2" pitchFamily="18" charset="2"/>
              <a:buNone/>
            </a:pPr>
            <a:r>
              <a:rPr lang="en-US" sz="2700" b="1" dirty="0" smtClean="0">
                <a:cs typeface="B Mitra" pitchFamily="2" charset="-78"/>
              </a:rPr>
              <a:t>Ca  (HCO3)2 + </a:t>
            </a:r>
            <a:r>
              <a:rPr lang="en-US" sz="4000" b="1" dirty="0" smtClean="0">
                <a:cs typeface="B Mitra" pitchFamily="2" charset="-78"/>
              </a:rPr>
              <a:t>2</a:t>
            </a:r>
            <a:r>
              <a:rPr lang="en-US" sz="2700" b="1" dirty="0" smtClean="0">
                <a:cs typeface="B Mitra" pitchFamily="2" charset="-78"/>
              </a:rPr>
              <a:t>Na [R] </a:t>
            </a:r>
            <a:r>
              <a:rPr lang="en-US" sz="2700" b="1" dirty="0" smtClean="0">
                <a:cs typeface="B Mitra" pitchFamily="2" charset="-78"/>
                <a:sym typeface="Wingdings" pitchFamily="2" charset="2"/>
              </a:rPr>
              <a:t> Ca  [R] + </a:t>
            </a:r>
            <a:r>
              <a:rPr lang="en-US" sz="4000" b="1" dirty="0" smtClean="0">
                <a:cs typeface="B Mitra" pitchFamily="2" charset="-78"/>
                <a:sym typeface="Wingdings" pitchFamily="2" charset="2"/>
              </a:rPr>
              <a:t>2</a:t>
            </a:r>
            <a:r>
              <a:rPr lang="en-US" sz="2700" b="1" dirty="0" smtClean="0">
                <a:cs typeface="B Mitra" pitchFamily="2" charset="-78"/>
                <a:sym typeface="Wingdings" pitchFamily="2" charset="2"/>
              </a:rPr>
              <a:t>NaHCO3</a:t>
            </a:r>
          </a:p>
          <a:p>
            <a:pPr marL="514350" indent="-514350" algn="just" eaLnBrk="1" hangingPunct="1">
              <a:buFont typeface="Wingdings 2" pitchFamily="18" charset="2"/>
              <a:buNone/>
            </a:pPr>
            <a:r>
              <a:rPr lang="en-US" sz="2700" b="1" dirty="0" smtClean="0">
                <a:cs typeface="B Mitra" pitchFamily="2" charset="-78"/>
                <a:sym typeface="Wingdings" pitchFamily="2" charset="2"/>
              </a:rPr>
              <a:t>Mg					   </a:t>
            </a:r>
            <a:r>
              <a:rPr lang="en-US" sz="2700" b="1" dirty="0" err="1" smtClean="0">
                <a:cs typeface="B Mitra" pitchFamily="2" charset="-78"/>
                <a:sym typeface="Wingdings" pitchFamily="2" charset="2"/>
              </a:rPr>
              <a:t>Mg</a:t>
            </a:r>
            <a:endParaRPr lang="fa-IR" sz="2700" b="1" dirty="0" smtClean="0">
              <a:cs typeface="B Mitra" pitchFamily="2" charset="-78"/>
            </a:endParaRPr>
          </a:p>
        </p:txBody>
      </p:sp>
      <p:sp>
        <p:nvSpPr>
          <p:cNvPr id="5" name="Title 1"/>
          <p:cNvSpPr txBox="1">
            <a:spLocks/>
          </p:cNvSpPr>
          <p:nvPr/>
        </p:nvSpPr>
        <p:spPr>
          <a:xfrm>
            <a:off x="762000" y="609600"/>
            <a:ext cx="8001000" cy="6858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فرایند تصفیه </a:t>
            </a:r>
            <a:r>
              <a:rPr lang="fa-IR" sz="4000" dirty="0" smtClean="0">
                <a:solidFill>
                  <a:srgbClr val="0000FF"/>
                </a:solidFill>
                <a:latin typeface="+mj-lt"/>
                <a:ea typeface="+mj-ea"/>
                <a:cs typeface="B Titr" pitchFamily="2" charset="-78"/>
              </a:rPr>
              <a:t>آب</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382000" cy="4495800"/>
          </a:xfrm>
        </p:spPr>
        <p:txBody>
          <a:bodyPr/>
          <a:lstStyle/>
          <a:p>
            <a:pPr marL="514350" indent="-514350" algn="just" rtl="1" eaLnBrk="1" hangingPunct="1">
              <a:buFont typeface="Wingdings 2" pitchFamily="18" charset="2"/>
              <a:buNone/>
            </a:pPr>
            <a:r>
              <a:rPr lang="fa-IR" sz="2700" b="1" dirty="0" smtClean="0">
                <a:cs typeface="B Mitra" pitchFamily="2" charset="-78"/>
              </a:rPr>
              <a:t>فیلتراسیون فرایندی است که در طی آن ذرات رسوب نشده و یا لخته های کوچک که در مراحل انعقاد و سختی گیری ته نشین نشده بودند جدا می شوند.</a:t>
            </a:r>
          </a:p>
          <a:p>
            <a:pPr marL="514350" indent="-514350" algn="just" rtl="1" eaLnBrk="1" hangingPunct="1">
              <a:buFont typeface="Wingdings 2" pitchFamily="18" charset="2"/>
              <a:buNone/>
            </a:pPr>
            <a:endParaRPr lang="fa-IR" sz="2700" b="1" dirty="0" smtClean="0">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فیلتراسیون متداول عبارت است از عملیاتی که در طی آن آب از خلال یک بستر ساکن با محیط دانه ای عبور کرده و جامدات موجود در آب در محیط فیلتر گرفتار می شوند.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5" name="Title 1"/>
          <p:cNvSpPr txBox="1">
            <a:spLocks/>
          </p:cNvSpPr>
          <p:nvPr/>
        </p:nvSpPr>
        <p:spPr>
          <a:xfrm>
            <a:off x="762000" y="533400"/>
            <a:ext cx="8001000" cy="838200"/>
          </a:xfrm>
          <a:prstGeom prst="rect">
            <a:avLst/>
          </a:prstGeom>
        </p:spPr>
        <p:txBody>
          <a:bodyPr lIns="0" rIns="0" bIns="0" anchor="b">
            <a:normAutofit/>
          </a:bodyPr>
          <a:lstStyle/>
          <a:p>
            <a:pPr algn="ctr" rtl="1" fontAlgn="auto">
              <a:spcAft>
                <a:spcPts val="0"/>
              </a:spcAft>
              <a:defRPr/>
            </a:pPr>
            <a:r>
              <a:rPr lang="fa-IR" sz="4000" dirty="0">
                <a:solidFill>
                  <a:srgbClr val="0000FF"/>
                </a:solidFill>
                <a:latin typeface="+mj-lt"/>
                <a:ea typeface="+mj-ea"/>
                <a:cs typeface="B Titr" pitchFamily="2" charset="-78"/>
              </a:rPr>
              <a:t>فیلتراسیون</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2" end="2"/>
                                            </p:txEl>
                                          </p:spTgt>
                                        </p:tgtEl>
                                        <p:attrNameLst>
                                          <p:attrName>style.visibility</p:attrName>
                                        </p:attrNameLst>
                                      </p:cBhvr>
                                      <p:to>
                                        <p:strVal val="visible"/>
                                      </p:to>
                                    </p:set>
                                    <p:animEffect transition="in" filter="fade">
                                      <p:cBhvr>
                                        <p:cTn id="12"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143000"/>
            <a:ext cx="8534400" cy="5410200"/>
          </a:xfrm>
        </p:spPr>
        <p:txBody>
          <a:bodyPr/>
          <a:lstStyle/>
          <a:p>
            <a:pPr marL="514350" indent="-514350" algn="just" rtl="1" eaLnBrk="1" hangingPunct="1">
              <a:buNone/>
            </a:pPr>
            <a:r>
              <a:rPr lang="fa-IR" sz="2800" dirty="0" smtClean="0">
                <a:solidFill>
                  <a:srgbClr val="FF00FF"/>
                </a:solidFill>
                <a:cs typeface="B Titr" pitchFamily="2" charset="-78"/>
              </a:rPr>
              <a:t>اجزاء تشکیل دهنده فیلتر</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cs typeface="B Mitra" pitchFamily="2" charset="-78"/>
              </a:rPr>
              <a:t>بدنه فیلتر: جنس ساختمان بدنه فیلترها معمولا از بتن مسلح انتخاب می شود اگر چه استیل ضد زنگ نیز مناسب می باشد.</a:t>
            </a:r>
          </a:p>
          <a:p>
            <a:pPr marL="514350" indent="-514350" algn="just" rtl="1" eaLnBrk="1" hangingPunct="1">
              <a:buFont typeface="Wingdings 2" pitchFamily="18" charset="2"/>
              <a:buNone/>
            </a:pPr>
            <a:r>
              <a:rPr lang="fa-IR" sz="2700" b="1" dirty="0" smtClean="0">
                <a:cs typeface="B Mitra" pitchFamily="2" charset="-78"/>
              </a:rPr>
              <a:t>سیستم جریان خروجی زیرین: هدف از این سیستم جمع آوری و جداسازی آب فیلتر شده و پخش نمودن آب شستشوی معکوس است.</a:t>
            </a:r>
          </a:p>
          <a:p>
            <a:pPr marL="514350" indent="-514350" algn="just" rtl="1" eaLnBrk="1" hangingPunct="1">
              <a:buFont typeface="Wingdings 2" pitchFamily="18" charset="2"/>
              <a:buNone/>
            </a:pPr>
            <a:r>
              <a:rPr lang="fa-IR" sz="2700" b="1" dirty="0" smtClean="0">
                <a:cs typeface="B Mitra" pitchFamily="2" charset="-78"/>
              </a:rPr>
              <a:t>بستر فیلتر: در گذشته به طور معمول از ماسه سیلیسی بیش از مواد دیگر استفاده می شد، اما اخیرا از ذغال سنگ آنتراسیت یا شن گارنت به جای ماسه سیلیسی یا همراه با آن استفاده می شود.</a:t>
            </a:r>
          </a:p>
          <a:p>
            <a:pPr marL="514350" indent="-514350" algn="just" rtl="1" eaLnBrk="1" hangingPunct="1">
              <a:buFont typeface="Wingdings 2" pitchFamily="18" charset="2"/>
              <a:buNone/>
            </a:pPr>
            <a:r>
              <a:rPr lang="fa-IR" sz="2700" b="1" dirty="0" smtClean="0">
                <a:cs typeface="B Mitra" pitchFamily="2" charset="-78"/>
              </a:rPr>
              <a:t>هر قدر اندازه دانه های بستر فیلتر کوچکتر باشد، اندازه روزنه های بین آنها برای عبور آب کوچکتر خواهد بود. کوچکتر بودن روزنه ها موجب بهبود کارایی فیلتر می شود.</a:t>
            </a:r>
          </a:p>
        </p:txBody>
      </p:sp>
      <p:sp>
        <p:nvSpPr>
          <p:cNvPr id="5" name="Title 1"/>
          <p:cNvSpPr txBox="1">
            <a:spLocks/>
          </p:cNvSpPr>
          <p:nvPr/>
        </p:nvSpPr>
        <p:spPr>
          <a:xfrm>
            <a:off x="762000" y="228600"/>
            <a:ext cx="8001000" cy="838200"/>
          </a:xfrm>
          <a:prstGeom prst="rect">
            <a:avLst/>
          </a:prstGeom>
        </p:spPr>
        <p:txBody>
          <a:bodyPr lIns="0" rIns="0" bIns="0" anchor="b">
            <a:normAutofit/>
          </a:bodyPr>
          <a:lstStyle/>
          <a:p>
            <a:pPr algn="ctr" rtl="1" fontAlgn="auto">
              <a:spcAft>
                <a:spcPts val="0"/>
              </a:spcAft>
              <a:defRPr/>
            </a:pPr>
            <a:r>
              <a:rPr lang="fa-IR" sz="4000" dirty="0" smtClean="0">
                <a:solidFill>
                  <a:srgbClr val="0000FF"/>
                </a:solidFill>
                <a:latin typeface="+mj-lt"/>
                <a:ea typeface="+mj-ea"/>
                <a:cs typeface="B Titr" pitchFamily="2" charset="-78"/>
              </a:rPr>
              <a:t>فیلتراسیون</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Effect transition="in" filter="fade">
                                      <p:cBhvr>
                                        <p:cTn id="22" dur="2000"/>
                                        <p:tgtEl>
                                          <p:spTgt spid="256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2">
                                            <p:txEl>
                                              <p:pRg st="4" end="4"/>
                                            </p:txEl>
                                          </p:spTgt>
                                        </p:tgtEl>
                                        <p:attrNameLst>
                                          <p:attrName>style.visibility</p:attrName>
                                        </p:attrNameLst>
                                      </p:cBhvr>
                                      <p:to>
                                        <p:strVal val="visible"/>
                                      </p:to>
                                    </p:set>
                                    <p:animEffect transition="in" filter="fade">
                                      <p:cBhvr>
                                        <p:cTn id="27" dur="2000"/>
                                        <p:tgtEl>
                                          <p:spTgt spid="256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371600"/>
            <a:ext cx="8382000" cy="5105400"/>
          </a:xfrm>
        </p:spPr>
        <p:txBody>
          <a:bodyPr/>
          <a:lstStyle/>
          <a:p>
            <a:pPr marL="514350" indent="-514350" algn="just" rtl="1" eaLnBrk="1" hangingPunct="1">
              <a:buNone/>
            </a:pPr>
            <a:r>
              <a:rPr lang="fa-IR" sz="2800" dirty="0" smtClean="0">
                <a:solidFill>
                  <a:srgbClr val="FF00FF"/>
                </a:solidFill>
                <a:cs typeface="B Titr" pitchFamily="2" charset="-78"/>
              </a:rPr>
              <a:t>انواع فیلترهای شنی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solidFill>
                  <a:srgbClr val="00B050"/>
                </a:solidFill>
                <a:cs typeface="B Mitra" pitchFamily="2" charset="-78"/>
              </a:rPr>
              <a:t>فیلترهای شنی کند:</a:t>
            </a:r>
          </a:p>
          <a:p>
            <a:pPr marL="514350" indent="-514350" algn="just" rtl="1" eaLnBrk="1" hangingPunct="1">
              <a:buFont typeface="Wingdings 2" pitchFamily="18" charset="2"/>
              <a:buNone/>
            </a:pPr>
            <a:r>
              <a:rPr lang="fa-IR" sz="2700" b="1" dirty="0" smtClean="0">
                <a:cs typeface="B Mitra" pitchFamily="2" charset="-78"/>
              </a:rPr>
              <a:t>فیلترهای شنی کند از دانه های ریز شن با اندازه موثر حدود </a:t>
            </a:r>
            <a:r>
              <a:rPr lang="en-US" sz="2700" b="1" dirty="0" smtClean="0">
                <a:cs typeface="B Mitra" pitchFamily="2" charset="-78"/>
              </a:rPr>
              <a:t>mm</a:t>
            </a:r>
            <a:r>
              <a:rPr lang="fa-IR" sz="2700" b="1" dirty="0" smtClean="0">
                <a:cs typeface="B Mitra" pitchFamily="2" charset="-78"/>
              </a:rPr>
              <a:t>0/2</a:t>
            </a:r>
            <a:r>
              <a:rPr lang="en-US" sz="2700" b="1" dirty="0" smtClean="0">
                <a:cs typeface="B Mitra" pitchFamily="2" charset="-78"/>
              </a:rPr>
              <a:t> </a:t>
            </a:r>
            <a:r>
              <a:rPr lang="fa-IR" sz="2700" b="1" dirty="0" smtClean="0">
                <a:cs typeface="B Mitra" pitchFamily="2" charset="-78"/>
              </a:rPr>
              <a:t>ساخته می شوند. اندازه کوچک روزنه ها سبب جداسازی تمام مواد معلق در سطح فیلتر می گردد. بعلاوه لایه ای از ارگانیسم های بیولوژیکی در سطح مشترک تماس بین آب و شن به عملیات فیلتراسیون کمک می کنند، تمیز کردن فیلترها به طور متناوب با تخلیه آب تخلیه آب فیلتر و لایه برداری چندسانتی متری از سطح شن انجام می شود.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5" name="Title 1"/>
          <p:cNvSpPr txBox="1">
            <a:spLocks/>
          </p:cNvSpPr>
          <p:nvPr/>
        </p:nvSpPr>
        <p:spPr>
          <a:xfrm>
            <a:off x="762000" y="533400"/>
            <a:ext cx="8001000" cy="685800"/>
          </a:xfrm>
          <a:prstGeom prst="rect">
            <a:avLst/>
          </a:prstGeom>
        </p:spPr>
        <p:txBody>
          <a:bodyPr lIns="0" rIns="0" bIns="0" anchor="b">
            <a:normAutofit/>
          </a:bodyPr>
          <a:lstStyle/>
          <a:p>
            <a:pPr algn="ctr" rtl="1" fontAlgn="auto">
              <a:spcAft>
                <a:spcPts val="0"/>
              </a:spcAft>
              <a:defRPr/>
            </a:pPr>
            <a:r>
              <a:rPr lang="fa-IR" sz="4000" dirty="0" smtClean="0">
                <a:solidFill>
                  <a:srgbClr val="0000FF"/>
                </a:solidFill>
                <a:latin typeface="+mj-lt"/>
                <a:ea typeface="+mj-ea"/>
                <a:cs typeface="B Titr" pitchFamily="2" charset="-78"/>
              </a:rPr>
              <a:t>فیلتراسیون</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pPr algn="ctr" rtl="1"/>
            <a:r>
              <a:rPr lang="en-US" sz="5400" dirty="0" smtClean="0">
                <a:solidFill>
                  <a:srgbClr val="000099"/>
                </a:solidFill>
                <a:latin typeface="Lucida Sans Unicode" pitchFamily="34" charset="0"/>
                <a:cs typeface="Titr" pitchFamily="2" charset="-78"/>
              </a:rPr>
              <a:t/>
            </a:r>
            <a:br>
              <a:rPr lang="en-US" sz="5400" dirty="0" smtClean="0">
                <a:solidFill>
                  <a:srgbClr val="000099"/>
                </a:solidFill>
                <a:latin typeface="Lucida Sans Unicode" pitchFamily="34" charset="0"/>
                <a:cs typeface="Titr" pitchFamily="2" charset="-78"/>
              </a:rPr>
            </a:br>
            <a:r>
              <a:rPr lang="en-US" sz="5400" dirty="0" smtClean="0">
                <a:solidFill>
                  <a:srgbClr val="000099"/>
                </a:solidFill>
                <a:latin typeface="Lucida Sans Unicode" pitchFamily="34" charset="0"/>
                <a:cs typeface="Titr" pitchFamily="2" charset="-78"/>
              </a:rPr>
              <a:t/>
            </a:r>
            <a:br>
              <a:rPr lang="en-US" sz="5400" dirty="0" smtClean="0">
                <a:solidFill>
                  <a:srgbClr val="000099"/>
                </a:solidFill>
                <a:latin typeface="Lucida Sans Unicode" pitchFamily="34" charset="0"/>
                <a:cs typeface="Titr" pitchFamily="2" charset="-78"/>
              </a:rPr>
            </a:br>
            <a:r>
              <a:rPr lang="fa-IR" sz="5400" dirty="0" smtClean="0">
                <a:solidFill>
                  <a:srgbClr val="000099"/>
                </a:solidFill>
                <a:latin typeface="Lucida Sans Unicode" pitchFamily="34" charset="0"/>
                <a:cs typeface="Titr" pitchFamily="2" charset="-78"/>
              </a:rPr>
              <a:t/>
            </a:r>
            <a:br>
              <a:rPr lang="fa-IR" sz="5400" dirty="0" smtClean="0">
                <a:solidFill>
                  <a:srgbClr val="000099"/>
                </a:solidFill>
                <a:latin typeface="Lucida Sans Unicode" pitchFamily="34" charset="0"/>
                <a:cs typeface="Titr" pitchFamily="2" charset="-78"/>
              </a:rPr>
            </a:br>
            <a:r>
              <a:rPr lang="fa-IR" sz="4000" dirty="0" smtClean="0">
                <a:solidFill>
                  <a:srgbClr val="000099"/>
                </a:solidFill>
                <a:latin typeface="Lucida Sans Unicode" pitchFamily="34" charset="0"/>
                <a:cs typeface="B Titr" pitchFamily="2" charset="-78"/>
              </a:rPr>
              <a:t> </a:t>
            </a:r>
            <a:r>
              <a:rPr lang="fa-IR" sz="4000" dirty="0" smtClean="0">
                <a:solidFill>
                  <a:srgbClr val="0000FF"/>
                </a:solidFill>
                <a:latin typeface="Lucida Sans Unicode" pitchFamily="34" charset="0"/>
                <a:cs typeface="B Titr" pitchFamily="2" charset="-78"/>
              </a:rPr>
              <a:t>جوانب عمده بهداشت محيط</a:t>
            </a:r>
            <a:endParaRPr lang="fa-IR" sz="4000" dirty="0">
              <a:solidFill>
                <a:srgbClr val="0000FF"/>
              </a:solidFill>
            </a:endParaRPr>
          </a:p>
        </p:txBody>
      </p:sp>
      <p:sp>
        <p:nvSpPr>
          <p:cNvPr id="3" name="Content Placeholder 2"/>
          <p:cNvSpPr>
            <a:spLocks noGrp="1"/>
          </p:cNvSpPr>
          <p:nvPr>
            <p:ph idx="1"/>
          </p:nvPr>
        </p:nvSpPr>
        <p:spPr>
          <a:xfrm>
            <a:off x="457200" y="1447800"/>
            <a:ext cx="8229600" cy="5410199"/>
          </a:xfrm>
        </p:spPr>
        <p:txBody>
          <a:bodyPr/>
          <a:lstStyle/>
          <a:p>
            <a:pPr marL="342900" indent="-342900" algn="r" rtl="1">
              <a:buFontTx/>
              <a:buChar char="•"/>
            </a:pPr>
            <a:r>
              <a:rPr lang="fa-IR" b="1" dirty="0" smtClean="0">
                <a:latin typeface="Lucida Sans Unicode" pitchFamily="34" charset="0"/>
                <a:cs typeface="B Nazanin" pitchFamily="2" charset="-78"/>
              </a:rPr>
              <a:t>بهداشت آب</a:t>
            </a:r>
          </a:p>
          <a:p>
            <a:pPr marL="342900" indent="-342900" algn="r" rtl="1">
              <a:buFontTx/>
              <a:buChar char="•"/>
            </a:pPr>
            <a:r>
              <a:rPr lang="fa-IR" b="1" dirty="0" smtClean="0">
                <a:latin typeface="Lucida Sans Unicode" pitchFamily="34" charset="0"/>
                <a:cs typeface="B Nazanin" pitchFamily="2" charset="-78"/>
              </a:rPr>
              <a:t>تصفيه فاضلاب</a:t>
            </a:r>
          </a:p>
          <a:p>
            <a:pPr marL="342900" indent="-342900" algn="r" rtl="1">
              <a:buFontTx/>
              <a:buChar char="•"/>
            </a:pPr>
            <a:r>
              <a:rPr lang="fa-IR" b="1" dirty="0" smtClean="0">
                <a:latin typeface="Lucida Sans Unicode" pitchFamily="34" charset="0"/>
                <a:cs typeface="B Nazanin" pitchFamily="2" charset="-78"/>
              </a:rPr>
              <a:t>دفع مواد زائد جامد</a:t>
            </a:r>
          </a:p>
          <a:p>
            <a:pPr marL="342900" indent="-342900" algn="r" rtl="1">
              <a:buFontTx/>
              <a:buChar char="•"/>
            </a:pPr>
            <a:r>
              <a:rPr lang="fa-IR" b="1" dirty="0" smtClean="0">
                <a:latin typeface="Lucida Sans Unicode" pitchFamily="34" charset="0"/>
                <a:cs typeface="B Nazanin" pitchFamily="2" charset="-78"/>
              </a:rPr>
              <a:t>بهداشت هوا</a:t>
            </a:r>
          </a:p>
          <a:p>
            <a:pPr marL="342900" indent="-342900" algn="r" rtl="1">
              <a:buFontTx/>
              <a:buChar char="•"/>
            </a:pPr>
            <a:r>
              <a:rPr lang="fa-IR" b="1" dirty="0" smtClean="0">
                <a:latin typeface="Lucida Sans Unicode" pitchFamily="34" charset="0"/>
                <a:cs typeface="B Nazanin" pitchFamily="2" charset="-78"/>
              </a:rPr>
              <a:t>بهداشت پرتوها</a:t>
            </a:r>
          </a:p>
          <a:p>
            <a:pPr marL="342900" indent="-342900" algn="r" rtl="1">
              <a:buFontTx/>
              <a:buChar char="•"/>
            </a:pPr>
            <a:r>
              <a:rPr lang="fa-IR" b="1" dirty="0" smtClean="0">
                <a:latin typeface="Lucida Sans Unicode" pitchFamily="34" charset="0"/>
                <a:cs typeface="B Nazanin" pitchFamily="2" charset="-78"/>
              </a:rPr>
              <a:t>بهداشت مسکن و اماکن عمومي</a:t>
            </a:r>
          </a:p>
          <a:p>
            <a:pPr marL="342900" indent="-342900" algn="r" rtl="1">
              <a:buFontTx/>
              <a:buChar char="•"/>
            </a:pPr>
            <a:r>
              <a:rPr lang="fa-IR" b="1" dirty="0" smtClean="0">
                <a:latin typeface="Lucida Sans Unicode" pitchFamily="34" charset="0"/>
                <a:cs typeface="B Nazanin" pitchFamily="2" charset="-78"/>
              </a:rPr>
              <a:t>بهداشت مواد غذائي</a:t>
            </a:r>
          </a:p>
          <a:p>
            <a:pPr marL="342900" indent="-342900" algn="r" rtl="1">
              <a:buFontTx/>
              <a:buChar char="•"/>
            </a:pPr>
            <a:r>
              <a:rPr lang="fa-IR" b="1" dirty="0" smtClean="0">
                <a:latin typeface="Lucida Sans Unicode" pitchFamily="34" charset="0"/>
                <a:cs typeface="B Nazanin" pitchFamily="2" charset="-78"/>
              </a:rPr>
              <a:t>کنترل ناقلين</a:t>
            </a:r>
          </a:p>
          <a:p>
            <a:pPr marL="342900" indent="-342900" algn="r" rtl="1">
              <a:buFontTx/>
              <a:buChar char="•"/>
            </a:pPr>
            <a:r>
              <a:rPr lang="fa-IR" b="1" dirty="0" smtClean="0">
                <a:latin typeface="Lucida Sans Unicode" pitchFamily="34" charset="0"/>
                <a:cs typeface="B Nazanin" pitchFamily="2" charset="-78"/>
              </a:rPr>
              <a:t>اقدامات بهداشتي در شرايط اضطراري</a:t>
            </a:r>
          </a:p>
          <a:p>
            <a:pPr algn="r" rtl="1"/>
            <a:endParaRPr lang="fa-IR" dirty="0"/>
          </a:p>
        </p:txBody>
      </p:sp>
    </p:spTree>
  </p:cSld>
  <p:clrMapOvr>
    <a:masterClrMapping/>
  </p:clrMapOvr>
  <p:transition spd="slow">
    <p:wheel spokes="8"/>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04800" y="1752600"/>
            <a:ext cx="8534400" cy="4495800"/>
          </a:xfrm>
        </p:spPr>
        <p:txBody>
          <a:bodyPr/>
          <a:lstStyle/>
          <a:p>
            <a:pPr marL="514350" indent="-514350" algn="just" rtl="1" eaLnBrk="1" hangingPunct="1">
              <a:buNone/>
            </a:pPr>
            <a:r>
              <a:rPr lang="fa-IR" sz="2800" dirty="0" smtClean="0">
                <a:solidFill>
                  <a:srgbClr val="FF00FF"/>
                </a:solidFill>
                <a:cs typeface="B Titr" pitchFamily="2" charset="-78"/>
              </a:rPr>
              <a:t>انواع فیلترهای شنی</a:t>
            </a:r>
            <a:endParaRPr lang="fa-IR" sz="2700" b="1" dirty="0" smtClean="0">
              <a:solidFill>
                <a:srgbClr val="FF00FF"/>
              </a:solidFill>
              <a:cs typeface="B Mitra" pitchFamily="2" charset="-78"/>
            </a:endParaRPr>
          </a:p>
          <a:p>
            <a:pPr marL="514350" indent="-514350" algn="just" rtl="1" eaLnBrk="1" hangingPunct="1">
              <a:buFont typeface="Wingdings 2" pitchFamily="18" charset="2"/>
              <a:buNone/>
            </a:pPr>
            <a:r>
              <a:rPr lang="fa-IR" sz="2700" b="1" dirty="0" smtClean="0">
                <a:solidFill>
                  <a:srgbClr val="00B050"/>
                </a:solidFill>
                <a:cs typeface="B Mitra" pitchFamily="2" charset="-78"/>
              </a:rPr>
              <a:t>فیلتر های شنی تند:</a:t>
            </a:r>
          </a:p>
          <a:p>
            <a:pPr marL="514350" indent="-514350" algn="just" rtl="1" eaLnBrk="1" hangingPunct="1">
              <a:buFont typeface="Wingdings 2" pitchFamily="18" charset="2"/>
              <a:buNone/>
            </a:pPr>
            <a:r>
              <a:rPr lang="fa-IR" sz="2700" b="1" dirty="0" smtClean="0">
                <a:cs typeface="B Mitra" pitchFamily="2" charset="-78"/>
              </a:rPr>
              <a:t>اندازه ذرات بزرگتر بوده و اندازه موثر آنها از </a:t>
            </a:r>
            <a:r>
              <a:rPr lang="en-US" sz="2700" b="1" dirty="0" smtClean="0">
                <a:cs typeface="B Mitra" pitchFamily="2" charset="-78"/>
              </a:rPr>
              <a:t>mm</a:t>
            </a:r>
            <a:r>
              <a:rPr lang="fa-IR" sz="2700" b="1" dirty="0" smtClean="0">
                <a:cs typeface="B Mitra" pitchFamily="2" charset="-78"/>
              </a:rPr>
              <a:t> 0/55 – 0/45 تغییر می کند. میزان آب تصفیه شده در این فیلتر ها بیش از صافی شنی کند است. تمیز کردن فیلتر های شنی تند به وسیله عملیات شستشوی معکوس انجام می شود.</a:t>
            </a:r>
          </a:p>
          <a:p>
            <a:pPr marL="514350" indent="-514350" algn="just" rtl="1" eaLnBrk="1" hangingPunct="1">
              <a:buFont typeface="Wingdings 2" pitchFamily="18" charset="2"/>
              <a:buNone/>
            </a:pPr>
            <a:endParaRPr lang="fa-IR" sz="2700" b="1" dirty="0" smtClean="0">
              <a:cs typeface="B Mitra" pitchFamily="2" charset="-78"/>
            </a:endParaRPr>
          </a:p>
        </p:txBody>
      </p:sp>
      <p:sp>
        <p:nvSpPr>
          <p:cNvPr id="5" name="Title 1"/>
          <p:cNvSpPr txBox="1">
            <a:spLocks/>
          </p:cNvSpPr>
          <p:nvPr/>
        </p:nvSpPr>
        <p:spPr>
          <a:xfrm>
            <a:off x="762000" y="381000"/>
            <a:ext cx="8001000" cy="990600"/>
          </a:xfrm>
          <a:prstGeom prst="rect">
            <a:avLst/>
          </a:prstGeom>
        </p:spPr>
        <p:txBody>
          <a:bodyPr lIns="0" rIns="0" bIns="0" anchor="b">
            <a:normAutofit fontScale="92500" lnSpcReduction="20000"/>
          </a:bodyPr>
          <a:lstStyle/>
          <a:p>
            <a:pPr algn="ctr" rtl="1" fontAlgn="auto">
              <a:spcAft>
                <a:spcPts val="0"/>
              </a:spcAft>
              <a:defRPr/>
            </a:pPr>
            <a:endParaRPr lang="fa-IR" sz="4000" dirty="0" smtClean="0">
              <a:solidFill>
                <a:srgbClr val="0000FF"/>
              </a:solidFill>
              <a:latin typeface="+mj-lt"/>
              <a:ea typeface="+mj-ea"/>
              <a:cs typeface="B Titr" pitchFamily="2" charset="-78"/>
            </a:endParaRPr>
          </a:p>
          <a:p>
            <a:pPr algn="ctr" rtl="1" fontAlgn="auto">
              <a:spcAft>
                <a:spcPts val="0"/>
              </a:spcAft>
              <a:defRPr/>
            </a:pPr>
            <a:r>
              <a:rPr lang="fa-IR" sz="4000" dirty="0" smtClean="0">
                <a:solidFill>
                  <a:srgbClr val="0000FF"/>
                </a:solidFill>
                <a:latin typeface="+mj-lt"/>
                <a:ea typeface="+mj-ea"/>
                <a:cs typeface="B Titr" pitchFamily="2" charset="-78"/>
              </a:rPr>
              <a:t>فیلتراسیون</a:t>
            </a:r>
            <a:endParaRPr lang="en-US" sz="4000" dirty="0">
              <a:solidFill>
                <a:srgbClr val="0000FF"/>
              </a:solidFill>
              <a:latin typeface="+mj-lt"/>
              <a:ea typeface="+mj-ea"/>
              <a:cs typeface="B Titr"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20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2000"/>
                                        <p:tgtEl>
                                          <p:spTgt spid="256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Effect transition="in" filter="fade">
                                      <p:cBhvr>
                                        <p:cTn id="17"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190750"/>
          </a:xfrm>
        </p:spPr>
        <p:txBody>
          <a:bodyPr/>
          <a:lstStyle/>
          <a:p>
            <a:pPr algn="ctr" rtl="1"/>
            <a:r>
              <a:rPr lang="fa-IR" sz="6000" dirty="0" smtClean="0">
                <a:solidFill>
                  <a:srgbClr val="0000FF"/>
                </a:solidFill>
                <a:cs typeface="B Titr" pitchFamily="2" charset="-78"/>
              </a:rPr>
              <a:t/>
            </a:r>
            <a:br>
              <a:rPr lang="fa-IR" sz="6000" dirty="0" smtClean="0">
                <a:solidFill>
                  <a:srgbClr val="0000FF"/>
                </a:solidFill>
                <a:cs typeface="B Titr" pitchFamily="2" charset="-78"/>
              </a:rPr>
            </a:br>
            <a:r>
              <a:rPr lang="fa-IR" sz="6000" dirty="0" smtClean="0">
                <a:solidFill>
                  <a:srgbClr val="0000FF"/>
                </a:solidFill>
                <a:cs typeface="B Titr" pitchFamily="2" charset="-78"/>
              </a:rPr>
              <a:t>بهداشت آب</a:t>
            </a:r>
            <a:endParaRPr lang="fa-IR" sz="6000" dirty="0">
              <a:solidFill>
                <a:srgbClr val="0000FF"/>
              </a:solidFill>
              <a:cs typeface="B Titr" pitchFamily="2" charset="-78"/>
            </a:endParaRPr>
          </a:p>
        </p:txBody>
      </p:sp>
      <p:sp>
        <p:nvSpPr>
          <p:cNvPr id="3" name="Content Placeholder 2"/>
          <p:cNvSpPr>
            <a:spLocks noGrp="1"/>
          </p:cNvSpPr>
          <p:nvPr>
            <p:ph idx="1"/>
          </p:nvPr>
        </p:nvSpPr>
        <p:spPr/>
        <p:txBody>
          <a:bodyPr/>
          <a:lstStyle/>
          <a:p>
            <a:endParaRPr lang="fa-IR" dirty="0"/>
          </a:p>
        </p:txBody>
      </p:sp>
    </p:spTree>
  </p:cSld>
  <p:clrMapOvr>
    <a:masterClrMapping/>
  </p:clrMapOvr>
  <p:transition spd="slow">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pPr algn="ctr" rtl="1"/>
            <a:r>
              <a:rPr lang="fa-IR" sz="5400" b="1" dirty="0" smtClean="0">
                <a:solidFill>
                  <a:srgbClr val="0000FF"/>
                </a:solidFill>
                <a:cs typeface="B Jadid" pitchFamily="2" charset="-78"/>
              </a:rPr>
              <a:t/>
            </a:r>
            <a:br>
              <a:rPr lang="fa-IR" sz="5400" b="1" dirty="0" smtClean="0">
                <a:solidFill>
                  <a:srgbClr val="0000FF"/>
                </a:solidFill>
                <a:cs typeface="B Jadid" pitchFamily="2" charset="-78"/>
              </a:rPr>
            </a:br>
            <a:r>
              <a:rPr lang="fa-IR" sz="5400" b="1" dirty="0" smtClean="0">
                <a:solidFill>
                  <a:srgbClr val="0000FF"/>
                </a:solidFill>
                <a:cs typeface="B Jadid" pitchFamily="2" charset="-78"/>
              </a:rPr>
              <a:t>انواع </a:t>
            </a:r>
            <a:r>
              <a:rPr lang="fa-IR" sz="5400" b="1" dirty="0" smtClean="0">
                <a:solidFill>
                  <a:srgbClr val="0000FF"/>
                </a:solidFill>
                <a:cs typeface="B Jadid" pitchFamily="2" charset="-78"/>
              </a:rPr>
              <a:t>منابع آب</a:t>
            </a:r>
            <a:endParaRPr lang="fa-IR" dirty="0">
              <a:solidFill>
                <a:srgbClr val="0000FF"/>
              </a:solidFill>
            </a:endParaRPr>
          </a:p>
        </p:txBody>
      </p:sp>
      <p:sp>
        <p:nvSpPr>
          <p:cNvPr id="3" name="Content Placeholder 2"/>
          <p:cNvSpPr>
            <a:spLocks noGrp="1"/>
          </p:cNvSpPr>
          <p:nvPr>
            <p:ph idx="1"/>
          </p:nvPr>
        </p:nvSpPr>
        <p:spPr>
          <a:xfrm>
            <a:off x="457200" y="1600199"/>
            <a:ext cx="8229600" cy="4724401"/>
          </a:xfrm>
        </p:spPr>
        <p:txBody>
          <a:bodyPr/>
          <a:lstStyle/>
          <a:p>
            <a:pPr marL="117475" indent="222250" algn="just" rtl="1" eaLnBrk="1" fontAlgn="auto" hangingPunct="1">
              <a:lnSpc>
                <a:spcPct val="150000"/>
              </a:lnSpc>
              <a:spcAft>
                <a:spcPts val="0"/>
              </a:spcAft>
              <a:buFont typeface="Wingdings" pitchFamily="2" charset="2"/>
              <a:buChar char="v"/>
              <a:defRPr/>
            </a:pPr>
            <a:r>
              <a:rPr lang="ar-SA" sz="2800" b="1" dirty="0" smtClean="0">
                <a:cs typeface="B Nazanin" pitchFamily="2" charset="-78"/>
              </a:rPr>
              <a:t>آبها</a:t>
            </a:r>
            <a:r>
              <a:rPr lang="fa-IR" sz="2800" b="1" dirty="0" smtClean="0">
                <a:cs typeface="B Nazanin" pitchFamily="2" charset="-78"/>
              </a:rPr>
              <a:t>ي</a:t>
            </a:r>
            <a:r>
              <a:rPr lang="ar-SA" sz="2800" b="1" dirty="0" smtClean="0">
                <a:cs typeface="B Nazanin" pitchFamily="2" charset="-78"/>
              </a:rPr>
              <a:t> سطح</a:t>
            </a:r>
            <a:r>
              <a:rPr lang="fa-IR" sz="2800" b="1" dirty="0" smtClean="0">
                <a:cs typeface="B Nazanin" pitchFamily="2" charset="-78"/>
              </a:rPr>
              <a:t>ي </a:t>
            </a:r>
            <a:r>
              <a:rPr lang="en-US" sz="2800" b="1" dirty="0" smtClean="0">
                <a:cs typeface="B Nazanin" pitchFamily="2" charset="-78"/>
              </a:rPr>
              <a:t>(Surface water)</a:t>
            </a:r>
            <a:r>
              <a:rPr lang="fa-IR" sz="2800" b="1" dirty="0" smtClean="0">
                <a:cs typeface="B Nazanin" pitchFamily="2" charset="-78"/>
              </a:rPr>
              <a:t>: </a:t>
            </a:r>
            <a:r>
              <a:rPr lang="ar-SA" sz="2800" b="1" dirty="0" smtClean="0">
                <a:cs typeface="B Nazanin" pitchFamily="2" charset="-78"/>
              </a:rPr>
              <a:t>مخازن</a:t>
            </a:r>
            <a:r>
              <a:rPr lang="fa-IR" sz="2800" b="1" dirty="0" smtClean="0">
                <a:cs typeface="B Nazanin" pitchFamily="2" charset="-78"/>
              </a:rPr>
              <a:t>،</a:t>
            </a:r>
            <a:r>
              <a:rPr lang="ar-SA" sz="2800" b="1" dirty="0" smtClean="0">
                <a:cs typeface="B Nazanin" pitchFamily="2" charset="-78"/>
              </a:rPr>
              <a:t> سدها</a:t>
            </a:r>
            <a:r>
              <a:rPr lang="fa-IR" sz="2800" b="1" dirty="0" smtClean="0">
                <a:cs typeface="B Nazanin" pitchFamily="2" charset="-78"/>
              </a:rPr>
              <a:t>،</a:t>
            </a:r>
            <a:r>
              <a:rPr lang="ar-SA" sz="2800" b="1" dirty="0" smtClean="0">
                <a:cs typeface="B Nazanin" pitchFamily="2" charset="-78"/>
              </a:rPr>
              <a:t> رودخانه ها و درياچه ه</a:t>
            </a:r>
            <a:r>
              <a:rPr lang="fa-IR" sz="2800" b="1" dirty="0" smtClean="0">
                <a:cs typeface="B Nazanin" pitchFamily="2" charset="-78"/>
              </a:rPr>
              <a:t>اي</a:t>
            </a:r>
            <a:r>
              <a:rPr lang="ar-SA" sz="2800" b="1" dirty="0" smtClean="0">
                <a:cs typeface="B Nazanin" pitchFamily="2" charset="-78"/>
              </a:rPr>
              <a:t> آب شيرين</a:t>
            </a:r>
            <a:endParaRPr lang="fa-IR" sz="2800" b="1" dirty="0" smtClean="0">
              <a:cs typeface="B Nazanin" pitchFamily="2" charset="-78"/>
            </a:endParaRPr>
          </a:p>
          <a:p>
            <a:pPr marL="117475" indent="222250" algn="just" rtl="1" eaLnBrk="1" fontAlgn="auto" hangingPunct="1">
              <a:lnSpc>
                <a:spcPct val="150000"/>
              </a:lnSpc>
              <a:spcAft>
                <a:spcPts val="0"/>
              </a:spcAft>
              <a:defRPr/>
            </a:pPr>
            <a:endParaRPr lang="en-US" sz="2800" b="1" dirty="0" smtClean="0">
              <a:cs typeface="B Nazanin" pitchFamily="2" charset="-78"/>
            </a:endParaRPr>
          </a:p>
          <a:p>
            <a:pPr marL="117475" indent="222250" algn="just" rtl="1" eaLnBrk="1" fontAlgn="auto" hangingPunct="1">
              <a:lnSpc>
                <a:spcPct val="150000"/>
              </a:lnSpc>
              <a:spcAft>
                <a:spcPts val="0"/>
              </a:spcAft>
              <a:buFont typeface="Wingdings" pitchFamily="2" charset="2"/>
              <a:buChar char="v"/>
              <a:defRPr/>
            </a:pPr>
            <a:r>
              <a:rPr lang="ar-SA" sz="2800" b="1" dirty="0" smtClean="0">
                <a:cs typeface="B Nazanin" pitchFamily="2" charset="-78"/>
              </a:rPr>
              <a:t>آبها</a:t>
            </a:r>
            <a:r>
              <a:rPr lang="fa-IR" sz="2800" b="1" dirty="0" smtClean="0">
                <a:cs typeface="B Nazanin" pitchFamily="2" charset="-78"/>
              </a:rPr>
              <a:t>ي</a:t>
            </a:r>
            <a:r>
              <a:rPr lang="ar-SA" sz="2800" b="1" dirty="0" smtClean="0">
                <a:cs typeface="B Nazanin" pitchFamily="2" charset="-78"/>
              </a:rPr>
              <a:t> زيرزمين</a:t>
            </a:r>
            <a:r>
              <a:rPr lang="fa-IR" sz="2800" b="1" dirty="0" smtClean="0">
                <a:cs typeface="B Nazanin" pitchFamily="2" charset="-78"/>
              </a:rPr>
              <a:t>ي </a:t>
            </a:r>
            <a:r>
              <a:rPr lang="en-US" sz="2800" b="1" dirty="0" smtClean="0">
                <a:cs typeface="B Nazanin" pitchFamily="2" charset="-78"/>
              </a:rPr>
              <a:t>(Ground water)</a:t>
            </a:r>
            <a:r>
              <a:rPr lang="fa-IR" sz="2800" b="1" dirty="0" smtClean="0">
                <a:cs typeface="B Nazanin" pitchFamily="2" charset="-78"/>
              </a:rPr>
              <a:t>: </a:t>
            </a:r>
            <a:r>
              <a:rPr lang="ar-SA" sz="2800" b="1" dirty="0" smtClean="0">
                <a:cs typeface="B Nazanin" pitchFamily="2" charset="-78"/>
              </a:rPr>
              <a:t>چاه</a:t>
            </a:r>
            <a:r>
              <a:rPr lang="fa-IR" sz="2800" b="1" dirty="0" smtClean="0">
                <a:cs typeface="B Nazanin" pitchFamily="2" charset="-78"/>
              </a:rPr>
              <a:t>،</a:t>
            </a:r>
            <a:r>
              <a:rPr lang="ar-SA" sz="2800" b="1" dirty="0" smtClean="0">
                <a:cs typeface="B Nazanin" pitchFamily="2" charset="-78"/>
              </a:rPr>
              <a:t> چشمه و</a:t>
            </a:r>
            <a:r>
              <a:rPr lang="fa-IR" sz="2800" b="1" dirty="0" smtClean="0">
                <a:cs typeface="B Nazanin" pitchFamily="2" charset="-78"/>
              </a:rPr>
              <a:t> </a:t>
            </a:r>
            <a:r>
              <a:rPr lang="ar-SA" sz="2800" b="1" dirty="0" smtClean="0">
                <a:cs typeface="B Nazanin" pitchFamily="2" charset="-78"/>
              </a:rPr>
              <a:t>قنات</a:t>
            </a:r>
            <a:endParaRPr lang="en-US" sz="2800" b="1" dirty="0" smtClean="0">
              <a:cs typeface="B Nazanin" pitchFamily="2" charset="-78"/>
            </a:endParaRPr>
          </a:p>
          <a:p>
            <a:pPr algn="r" rtl="1">
              <a:buNone/>
            </a:pPr>
            <a:endParaRPr lang="fa-IR" dirty="0"/>
          </a:p>
        </p:txBody>
      </p:sp>
    </p:spTree>
  </p:cSld>
  <p:clrMapOvr>
    <a:masterClrMapping/>
  </p:clrMapOvr>
  <p:transition spd="slow">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678</TotalTime>
  <Words>4464</Words>
  <Application>Microsoft Office PowerPoint</Application>
  <PresentationFormat>On-screen Show (4:3)</PresentationFormat>
  <Paragraphs>428</Paragraphs>
  <Slides>70</Slides>
  <Notes>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Flow</vt:lpstr>
      <vt:lpstr> اصول بهداشت محیط</vt:lpstr>
      <vt:lpstr>محيط</vt:lpstr>
      <vt:lpstr>محيط به سه نوع تقسيم مي شود</vt:lpstr>
      <vt:lpstr>بهداشت محيط</vt:lpstr>
      <vt:lpstr>        عوامل محيطي تهديد کننده سلامت انسان</vt:lpstr>
      <vt:lpstr>عوامل محيطي تهديد کننده سلامت انسان</vt:lpstr>
      <vt:lpstr>    جوانب عمده بهداشت محيط</vt:lpstr>
      <vt:lpstr> بهداشت آب</vt:lpstr>
      <vt:lpstr> انواع منابع آب</vt:lpstr>
      <vt:lpstr>ويژگي آب سطحي</vt:lpstr>
      <vt:lpstr>ويژگي آب زيرزميني</vt:lpstr>
      <vt:lpstr>مقايسه كيفيت آب سطحي و زيرزميني</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کلیات محیط زیست</dc:title>
  <dc:creator>bcc</dc:creator>
  <cp:lastModifiedBy>BAZM</cp:lastModifiedBy>
  <cp:revision>132</cp:revision>
  <dcterms:created xsi:type="dcterms:W3CDTF">2012-10-06T06:53:07Z</dcterms:created>
  <dcterms:modified xsi:type="dcterms:W3CDTF">2014-01-27T11:28:06Z</dcterms:modified>
</cp:coreProperties>
</file>