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6"/>
  </p:notesMasterIdLst>
  <p:sldIdLst>
    <p:sldId id="256" r:id="rId2"/>
    <p:sldId id="257" r:id="rId3"/>
    <p:sldId id="259" r:id="rId4"/>
    <p:sldId id="260" r:id="rId5"/>
    <p:sldId id="261" r:id="rId6"/>
    <p:sldId id="262" r:id="rId7"/>
    <p:sldId id="299" r:id="rId8"/>
    <p:sldId id="263" r:id="rId9"/>
    <p:sldId id="264" r:id="rId10"/>
    <p:sldId id="265" r:id="rId11"/>
    <p:sldId id="266" r:id="rId12"/>
    <p:sldId id="267" r:id="rId13"/>
    <p:sldId id="297" r:id="rId14"/>
    <p:sldId id="298" r:id="rId15"/>
    <p:sldId id="296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301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302" r:id="rId34"/>
    <p:sldId id="286" r:id="rId35"/>
    <p:sldId id="303" r:id="rId36"/>
    <p:sldId id="288" r:id="rId37"/>
    <p:sldId id="289" r:id="rId38"/>
    <p:sldId id="290" r:id="rId39"/>
    <p:sldId id="291" r:id="rId40"/>
    <p:sldId id="292" r:id="rId41"/>
    <p:sldId id="293" r:id="rId42"/>
    <p:sldId id="300" r:id="rId43"/>
    <p:sldId id="294" r:id="rId44"/>
    <p:sldId id="295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4" autoAdjust="0"/>
    <p:restoredTop sz="86337" autoAdjust="0"/>
  </p:normalViewPr>
  <p:slideViewPr>
    <p:cSldViewPr>
      <p:cViewPr varScale="1">
        <p:scale>
          <a:sx n="43" d="100"/>
          <a:sy n="43" d="100"/>
        </p:scale>
        <p:origin x="-96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200FD-BD11-4118-9DFB-2C60ECD596E9}" type="datetimeFigureOut">
              <a:rPr lang="en-US" smtClean="0"/>
              <a:pPr/>
              <a:t>6/28/2014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31BB6-FCB0-4433-BBFC-82865EF032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905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31BB6-FCB0-4433-BBFC-82865EF032F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5157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3DC2F7D-2EE3-4E73-B5A7-FDAAC32EFBFD}" type="datetimeFigureOut">
              <a:rPr lang="en-US" smtClean="0"/>
              <a:pPr/>
              <a:t>6/28/2014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8AC37F8-F85E-4F54-AB56-2B98D1F04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2F7D-2EE3-4E73-B5A7-FDAAC32EFBFD}" type="datetimeFigureOut">
              <a:rPr lang="en-US" smtClean="0"/>
              <a:pPr/>
              <a:t>6/28/2014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37F8-F85E-4F54-AB56-2B98D1F04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2F7D-2EE3-4E73-B5A7-FDAAC32EFBFD}" type="datetimeFigureOut">
              <a:rPr lang="en-US" smtClean="0"/>
              <a:pPr/>
              <a:t>6/28/2014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37F8-F85E-4F54-AB56-2B98D1F04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3DC2F7D-2EE3-4E73-B5A7-FDAAC32EFBFD}" type="datetimeFigureOut">
              <a:rPr lang="en-US" smtClean="0"/>
              <a:pPr/>
              <a:t>6/28/2014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AC37F8-F85E-4F54-AB56-2B98D1F045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3DC2F7D-2EE3-4E73-B5A7-FDAAC32EFBFD}" type="datetimeFigureOut">
              <a:rPr lang="en-US" smtClean="0"/>
              <a:pPr/>
              <a:t>6/28/2014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8AC37F8-F85E-4F54-AB56-2B98D1F04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2F7D-2EE3-4E73-B5A7-FDAAC32EFBFD}" type="datetimeFigureOut">
              <a:rPr lang="en-US" smtClean="0"/>
              <a:pPr/>
              <a:t>6/28/2014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37F8-F85E-4F54-AB56-2B98D1F045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2F7D-2EE3-4E73-B5A7-FDAAC32EFBFD}" type="datetimeFigureOut">
              <a:rPr lang="en-US" smtClean="0"/>
              <a:pPr/>
              <a:t>6/28/2014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37F8-F85E-4F54-AB56-2B98D1F045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DC2F7D-2EE3-4E73-B5A7-FDAAC32EFBFD}" type="datetimeFigureOut">
              <a:rPr lang="en-US" smtClean="0"/>
              <a:pPr/>
              <a:t>6/28/2014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AC37F8-F85E-4F54-AB56-2B98D1F045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2F7D-2EE3-4E73-B5A7-FDAAC32EFBFD}" type="datetimeFigureOut">
              <a:rPr lang="en-US" smtClean="0"/>
              <a:pPr/>
              <a:t>6/28/2014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37F8-F85E-4F54-AB56-2B98D1F04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3DC2F7D-2EE3-4E73-B5A7-FDAAC32EFBFD}" type="datetimeFigureOut">
              <a:rPr lang="en-US" smtClean="0"/>
              <a:pPr/>
              <a:t>6/28/2014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AC37F8-F85E-4F54-AB56-2B98D1F045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DC2F7D-2EE3-4E73-B5A7-FDAAC32EFBFD}" type="datetimeFigureOut">
              <a:rPr lang="en-US" smtClean="0"/>
              <a:pPr/>
              <a:t>6/28/2014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AC37F8-F85E-4F54-AB56-2B98D1F045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3DC2F7D-2EE3-4E73-B5A7-FDAAC32EFBFD}" type="datetimeFigureOut">
              <a:rPr lang="en-US" smtClean="0"/>
              <a:pPr/>
              <a:t>6/28/2014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8AC37F8-F85E-4F54-AB56-2B98D1F04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108" y="500042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en-US" sz="3100" dirty="0">
                <a:solidFill>
                  <a:srgbClr val="FF0000"/>
                </a:solidFill>
                <a:cs typeface="B Nazanin" pitchFamily="2" charset="-78"/>
              </a:rPr>
              <a:t>Solid waste management</a:t>
            </a:r>
            <a:r>
              <a:rPr lang="en-US" sz="4800" dirty="0">
                <a:solidFill>
                  <a:srgbClr val="FF0000"/>
                </a:solidFill>
                <a:cs typeface="B Nazanin" pitchFamily="2" charset="-78"/>
              </a:rPr>
              <a:t/>
            </a:r>
            <a:br>
              <a:rPr lang="en-US" sz="4800" dirty="0">
                <a:solidFill>
                  <a:srgbClr val="FF0000"/>
                </a:solidFill>
                <a:cs typeface="B Nazanin" pitchFamily="2" charset="-78"/>
              </a:rPr>
            </a:br>
            <a:r>
              <a:rPr lang="fa-IR" sz="5400" dirty="0" smtClean="0">
                <a:solidFill>
                  <a:schemeClr val="accent2">
                    <a:lumMod val="75000"/>
                  </a:schemeClr>
                </a:solidFill>
                <a:latin typeface="B zar"/>
                <a:cs typeface="B Nazanin" pitchFamily="2" charset="-78"/>
              </a:rPr>
              <a:t>تصفیه </a:t>
            </a:r>
            <a:r>
              <a:rPr lang="fa-IR" sz="5400" dirty="0" smtClean="0">
                <a:solidFill>
                  <a:schemeClr val="accent2">
                    <a:lumMod val="75000"/>
                  </a:schemeClr>
                </a:solidFill>
                <a:latin typeface="B zar"/>
                <a:cs typeface="B Nazanin" pitchFamily="2" charset="-78"/>
              </a:rPr>
              <a:t>شیرابه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B zar"/>
              <a:cs typeface="B Nazanin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cs typeface="B Nazanin" pitchFamily="2" charset="-78"/>
              </a:rPr>
              <a:t>hcvhvvv</a:t>
            </a:r>
            <a:endParaRPr lang="en-US" dirty="0">
              <a:solidFill>
                <a:srgbClr val="FF0000"/>
              </a:solidFill>
              <a:cs typeface="B Nazanin" pitchFamily="2" charset="-78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2548880"/>
            <a:ext cx="6120680" cy="414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7988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cs typeface="B Nazanin" pitchFamily="2" charset="-78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44" y="0"/>
            <a:ext cx="76328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1655022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cs typeface="B Nazanin" pitchFamily="2" charset="-78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504" y="0"/>
            <a:ext cx="85689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3523794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cs typeface="B Nazanin" pitchFamily="2" charset="-78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5536" y="692696"/>
            <a:ext cx="698477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71225346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Nazanin" pitchFamily="2" charset="-78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631" y="500042"/>
            <a:ext cx="8462712" cy="576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Nazanin" pitchFamily="2" charset="-78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201" y="357166"/>
            <a:ext cx="8829314" cy="585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تقسيم بندي كلي روش هاي مديريت و تصفيه شيرابه در محل هاي دفن زباله شهري</a:t>
            </a:r>
            <a:endParaRPr lang="en-US" b="1" dirty="0">
              <a:solidFill>
                <a:schemeClr val="accent2">
                  <a:lumMod val="75000"/>
                </a:schemeClr>
              </a:solidFill>
              <a:cs typeface="B Nazanin" pitchFamily="2" charset="-78"/>
            </a:endParaRPr>
          </a:p>
        </p:txBody>
      </p:sp>
      <p:pic>
        <p:nvPicPr>
          <p:cNvPr id="4" name="Content Placeholder 3" descr="C:\Users\Se7en\Desktop\Untitled.pn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54" y="1600200"/>
            <a:ext cx="7026629" cy="5141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86367343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انتقال شیرابه به تصفیه خانه فاضلاب شهری در اولویت اول قرار دارد.</a:t>
            </a: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اما چنان چه امکان انتقال وجود نداشت از روش های زیر جهت تصفیه می توان بهره برد:</a:t>
            </a:r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marL="457200" indent="-457200" algn="r" rtl="1">
              <a:buNone/>
            </a:pPr>
            <a:r>
              <a:rPr lang="fa-IR" b="1" dirty="0" smtClean="0">
                <a:cs typeface="B Nazanin" pitchFamily="2" charset="-78"/>
              </a:rPr>
              <a:t>روش های تصفیه شیرابه را به 4 دسته کلی می توان تقسیم کرد:(</a:t>
            </a:r>
            <a:r>
              <a:rPr lang="en-US" b="1" dirty="0" smtClean="0">
                <a:cs typeface="B Nazanin" pitchFamily="2" charset="-78"/>
              </a:rPr>
              <a:t>EPA</a:t>
            </a:r>
            <a:r>
              <a:rPr lang="fa-IR" b="1" dirty="0" smtClean="0">
                <a:cs typeface="B Nazanin" pitchFamily="2" charset="-78"/>
              </a:rPr>
              <a:t>)</a:t>
            </a: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1-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پیش تصفیه فیزیکی – شیمیایی</a:t>
            </a: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2-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 تصفیه بیولوژیکی</a:t>
            </a: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3-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 ترکیت روش اول و دوم در یک سیستم</a:t>
            </a: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4-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 تصفیه پیشرفته</a:t>
            </a:r>
            <a:endParaRPr lang="en-US" dirty="0">
              <a:solidFill>
                <a:srgbClr val="FF0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683695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 rtl="1"/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پیش تصفیه فیزیکی - شیمیایی</a:t>
            </a:r>
            <a:endParaRPr lang="en-US" b="1" dirty="0">
              <a:solidFill>
                <a:schemeClr val="accent2">
                  <a:lumMod val="75000"/>
                </a:schemeClr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این روش برای تصفیه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شیرابه کهنه </a:t>
            </a:r>
            <a:r>
              <a:rPr lang="fa-IR" dirty="0" smtClean="0">
                <a:cs typeface="B Nazanin" pitchFamily="2" charset="-78"/>
              </a:rPr>
              <a:t>و لند فیل های بسته شده که مواد آلی غیر قابل تجزیه زیادی دارند یا بعنوان یک فرایند کمکی برای تصفیه بیولوژیکی مناسب است و شامل: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b="1" dirty="0" smtClean="0">
                <a:cs typeface="B Nazanin" pitchFamily="2" charset="-78"/>
              </a:rPr>
              <a:t>1- هوادهی جهت حذف متان 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برای تخلیه به سیستم فاضلاب شهری حذف متان لازم است.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در مطالعه انجام شده در انگلیس با استفاده از حوضچه های بافل دار در زمان 40 دقیقه موفق به حذف 99 درصد متان از شیرابه شدند.</a:t>
            </a:r>
          </a:p>
        </p:txBody>
      </p:sp>
    </p:spTree>
    <p:extLst>
      <p:ext uri="{BB962C8B-B14F-4D97-AF65-F5344CB8AC3E}">
        <p14:creationId xmlns="" xmlns:p14="http://schemas.microsoft.com/office/powerpoint/2010/main" val="392413137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467600" cy="5973910"/>
          </a:xfrm>
        </p:spPr>
        <p:txBody>
          <a:bodyPr/>
          <a:lstStyle/>
          <a:p>
            <a:pPr algn="r" rtl="1"/>
            <a:r>
              <a:rPr lang="fa-IR" b="1" dirty="0" smtClean="0">
                <a:cs typeface="B Nazanin" pitchFamily="2" charset="-78"/>
              </a:rPr>
              <a:t>2- هوادهی جهت حذف آمونیاک</a:t>
            </a:r>
          </a:p>
          <a:p>
            <a:pPr algn="r" rtl="1"/>
            <a:endParaRPr lang="fa-IR" b="1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در شیرابه گاهی نسبت </a:t>
            </a:r>
            <a:r>
              <a:rPr lang="en-US" dirty="0" smtClean="0">
                <a:cs typeface="B Nazanin" pitchFamily="2" charset="-78"/>
              </a:rPr>
              <a:t>BOD/N</a:t>
            </a:r>
            <a:r>
              <a:rPr lang="fa-IR" dirty="0" smtClean="0">
                <a:cs typeface="B Nazanin" pitchFamily="2" charset="-78"/>
              </a:rPr>
              <a:t> 100/100 است و برای تصفیه بیولوژیکی با این نسبت به 100/5 برسد.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برای خروج آمونیاک از شیرابه باید </a:t>
            </a:r>
            <a:r>
              <a:rPr lang="en-US" dirty="0" smtClean="0">
                <a:cs typeface="B Nazanin" pitchFamily="2" charset="-78"/>
              </a:rPr>
              <a:t>pH</a:t>
            </a:r>
            <a:r>
              <a:rPr lang="fa-IR" dirty="0" smtClean="0">
                <a:cs typeface="B Nazanin" pitchFamily="2" charset="-78"/>
              </a:rPr>
              <a:t> به بالای 10 برسد که برای این منظور به 0/5 تا 6 </a:t>
            </a:r>
            <a:r>
              <a:rPr lang="en-US" dirty="0" smtClean="0">
                <a:cs typeface="B Nazanin" pitchFamily="2" charset="-78"/>
              </a:rPr>
              <a:t>kg/m3</a:t>
            </a:r>
            <a:r>
              <a:rPr lang="fa-IR" dirty="0" smtClean="0">
                <a:cs typeface="B Nazanin" pitchFamily="2" charset="-78"/>
              </a:rPr>
              <a:t> آهک نیاز است.</a:t>
            </a:r>
            <a:endParaRPr lang="en-US" dirty="0" smtClean="0">
              <a:cs typeface="B Nazanin" pitchFamily="2" charset="-78"/>
            </a:endParaRPr>
          </a:p>
          <a:p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827069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/>
          <a:lstStyle/>
          <a:p>
            <a:pPr algn="r" rtl="1"/>
            <a:r>
              <a:rPr lang="fa-IR" b="1" dirty="0" smtClean="0">
                <a:cs typeface="B Nazanin" pitchFamily="2" charset="-78"/>
              </a:rPr>
              <a:t>3- روسوب دهی و لخته سازی</a:t>
            </a:r>
          </a:p>
          <a:p>
            <a:pPr algn="r" rtl="1"/>
            <a:endParaRPr lang="fa-IR" b="1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مزایای این روش: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حذف مواد معلق از طریق ایجاد لخته و روسوب دهی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روسوب دهی آهن ، منگنز ، فلزات سنگین سایر ترکیبات سمی قبل تصفیه بیولوژیکی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حذف رنگ و کدورت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حذف قسمتی از بار آلی ورودی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حذف کربن فعال پودری در طی تصفیه ثالثیه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 مطالعه صمدی و همکاران – با بررسی منعقد کننده های مختلف روی شیرابه محل دفن همدان ، سولفات فرو را به عنوان بهترین گزینه معرفی کردند.</a:t>
            </a:r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946844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868958"/>
          </a:xfrm>
        </p:spPr>
        <p:txBody>
          <a:bodyPr>
            <a:noAutofit/>
          </a:bodyPr>
          <a:lstStyle/>
          <a:p>
            <a:pPr algn="ctr" rtl="1"/>
            <a:r>
              <a:rPr lang="fa-IR" sz="5400" b="1" dirty="0" smtClean="0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مقدمه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>
              <a:buFont typeface="Wingdings" pitchFamily="2" charset="2"/>
              <a:buChar char="v"/>
            </a:pPr>
            <a:r>
              <a:rPr lang="ar-SA" dirty="0" smtClean="0">
                <a:cs typeface="B Nazanin" pitchFamily="2" charset="-78"/>
              </a:rPr>
              <a:t>يكي </a:t>
            </a:r>
            <a:r>
              <a:rPr lang="ar-SA" dirty="0">
                <a:cs typeface="B Nazanin" pitchFamily="2" charset="-78"/>
              </a:rPr>
              <a:t>از مسائل </a:t>
            </a:r>
            <a:r>
              <a:rPr lang="ar-SA" dirty="0" smtClean="0">
                <a:cs typeface="B Nazanin" pitchFamily="2" charset="-78"/>
              </a:rPr>
              <a:t>عمده</a:t>
            </a:r>
            <a:r>
              <a:rPr lang="fa-IR" dirty="0" smtClean="0">
                <a:cs typeface="B Nazanin" pitchFamily="2" charset="-78"/>
              </a:rPr>
              <a:t> در مدیریت </a:t>
            </a:r>
            <a:r>
              <a:rPr lang="ar-SA" dirty="0" smtClean="0">
                <a:cs typeface="B Nazanin" pitchFamily="2" charset="-78"/>
              </a:rPr>
              <a:t>زباله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ar-SA" dirty="0" smtClean="0">
                <a:cs typeface="B Nazanin" pitchFamily="2" charset="-78"/>
              </a:rPr>
              <a:t>هاي </a:t>
            </a:r>
            <a:r>
              <a:rPr lang="ar-SA" dirty="0">
                <a:cs typeface="B Nazanin" pitchFamily="2" charset="-78"/>
              </a:rPr>
              <a:t>شهري، مديريت </a:t>
            </a:r>
            <a:r>
              <a:rPr lang="ar-SA" dirty="0" smtClean="0">
                <a:cs typeface="B Nazanin" pitchFamily="2" charset="-78"/>
              </a:rPr>
              <a:t>شيرابه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ar-SA" dirty="0" smtClean="0">
                <a:cs typeface="B Nazanin" pitchFamily="2" charset="-78"/>
              </a:rPr>
              <a:t>هايي </a:t>
            </a:r>
            <a:r>
              <a:rPr lang="ar-SA" dirty="0">
                <a:cs typeface="B Nazanin" pitchFamily="2" charset="-78"/>
              </a:rPr>
              <a:t>است كه در مراحل </a:t>
            </a:r>
            <a:r>
              <a:rPr lang="ar-SA" dirty="0" smtClean="0">
                <a:cs typeface="B Nazanin" pitchFamily="2" charset="-78"/>
              </a:rPr>
              <a:t>مختلف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ar-SA" dirty="0" smtClean="0">
                <a:cs typeface="B Nazanin" pitchFamily="2" charset="-78"/>
              </a:rPr>
              <a:t>جمع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ar-SA" dirty="0" smtClean="0">
                <a:cs typeface="B Nazanin" pitchFamily="2" charset="-78"/>
              </a:rPr>
              <a:t>آوري</a:t>
            </a:r>
            <a:r>
              <a:rPr lang="ar-SA" dirty="0">
                <a:cs typeface="B Nazanin" pitchFamily="2" charset="-78"/>
              </a:rPr>
              <a:t>، فراوري و دفع پاياني </a:t>
            </a:r>
            <a:r>
              <a:rPr lang="ar-SA" dirty="0" smtClean="0">
                <a:cs typeface="B Nazanin" pitchFamily="2" charset="-78"/>
              </a:rPr>
              <a:t>به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ar-SA" dirty="0" smtClean="0">
                <a:cs typeface="B Nazanin" pitchFamily="2" charset="-78"/>
              </a:rPr>
              <a:t>وجود مي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ar-SA" dirty="0" smtClean="0">
                <a:cs typeface="B Nazanin" pitchFamily="2" charset="-78"/>
              </a:rPr>
              <a:t>آيند</a:t>
            </a:r>
            <a:r>
              <a:rPr lang="ar-SA" dirty="0">
                <a:cs typeface="B Nazanin" pitchFamily="2" charset="-78"/>
              </a:rPr>
              <a:t>. </a:t>
            </a:r>
            <a:endParaRPr lang="fa-IR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v"/>
            </a:pPr>
            <a:endParaRPr lang="fa-IR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v"/>
            </a:pPr>
            <a:r>
              <a:rPr lang="ar-SA" dirty="0">
                <a:cs typeface="B Nazanin" pitchFamily="2" charset="-78"/>
              </a:rPr>
              <a:t>شيرابه مايعي است كه در بستر محل دفن زباله در اثر خروج رطوبت موجود در زباله و نفوذ </a:t>
            </a:r>
            <a:r>
              <a:rPr lang="ar-SA" dirty="0" smtClean="0">
                <a:cs typeface="B Nazanin" pitchFamily="2" charset="-78"/>
              </a:rPr>
              <a:t>بارش</a:t>
            </a:r>
            <a:r>
              <a:rPr lang="fa-IR" dirty="0" smtClean="0">
                <a:cs typeface="B Nazanin" pitchFamily="2" charset="-78"/>
              </a:rPr>
              <a:t>‌</a:t>
            </a:r>
            <a:r>
              <a:rPr lang="ar-SA" dirty="0" smtClean="0">
                <a:cs typeface="B Nazanin" pitchFamily="2" charset="-78"/>
              </a:rPr>
              <a:t>هاي </a:t>
            </a:r>
            <a:r>
              <a:rPr lang="ar-SA" dirty="0">
                <a:cs typeface="B Nazanin" pitchFamily="2" charset="-78"/>
              </a:rPr>
              <a:t>جوي تشكيل </a:t>
            </a:r>
            <a:r>
              <a:rPr lang="ar-SA" dirty="0" smtClean="0">
                <a:cs typeface="B Nazanin" pitchFamily="2" charset="-78"/>
              </a:rPr>
              <a:t>مي</a:t>
            </a:r>
            <a:r>
              <a:rPr lang="fa-IR" dirty="0" smtClean="0">
                <a:cs typeface="B Nazanin" pitchFamily="2" charset="-78"/>
              </a:rPr>
              <a:t>‌</a:t>
            </a:r>
            <a:r>
              <a:rPr lang="ar-SA" dirty="0" smtClean="0">
                <a:cs typeface="B Nazanin" pitchFamily="2" charset="-78"/>
              </a:rPr>
              <a:t>شود</a:t>
            </a:r>
            <a:r>
              <a:rPr lang="ar-SA" dirty="0">
                <a:cs typeface="B Nazanin" pitchFamily="2" charset="-78"/>
              </a:rPr>
              <a:t>. </a:t>
            </a:r>
            <a:endParaRPr lang="fa-IR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v"/>
            </a:pPr>
            <a:endParaRPr lang="fa-IR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v"/>
            </a:pPr>
            <a:r>
              <a:rPr lang="ar-SA" dirty="0" smtClean="0">
                <a:cs typeface="B Nazanin" pitchFamily="2" charset="-78"/>
              </a:rPr>
              <a:t>ويژگي</a:t>
            </a:r>
            <a:r>
              <a:rPr lang="fa-IR" dirty="0" smtClean="0">
                <a:cs typeface="B Nazanin" pitchFamily="2" charset="-78"/>
              </a:rPr>
              <a:t>‌</a:t>
            </a:r>
            <a:r>
              <a:rPr lang="ar-SA" dirty="0" smtClean="0">
                <a:cs typeface="B Nazanin" pitchFamily="2" charset="-78"/>
              </a:rPr>
              <a:t>هاي شيرابه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ar-SA" dirty="0" smtClean="0">
                <a:cs typeface="B Nazanin" pitchFamily="2" charset="-78"/>
              </a:rPr>
              <a:t>هاي به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ar-SA" dirty="0" smtClean="0">
                <a:cs typeface="B Nazanin" pitchFamily="2" charset="-78"/>
              </a:rPr>
              <a:t>وجودآمده </a:t>
            </a:r>
            <a:r>
              <a:rPr lang="ar-SA" dirty="0">
                <a:cs typeface="B Nazanin" pitchFamily="2" charset="-78"/>
              </a:rPr>
              <a:t>از زباله وابسته به فاكتورهاي مختلفي است ولي، اينگونه </a:t>
            </a:r>
            <a:r>
              <a:rPr lang="ar-SA" dirty="0" smtClean="0">
                <a:cs typeface="B Nazanin" pitchFamily="2" charset="-78"/>
              </a:rPr>
              <a:t>شيرابه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ar-SA" dirty="0" smtClean="0">
                <a:cs typeface="B Nazanin" pitchFamily="2" charset="-78"/>
              </a:rPr>
              <a:t>ها </a:t>
            </a:r>
            <a:r>
              <a:rPr lang="ar-SA" dirty="0">
                <a:cs typeface="B Nazanin" pitchFamily="2" charset="-78"/>
              </a:rPr>
              <a:t>حاوي </a:t>
            </a:r>
            <a:r>
              <a:rPr lang="ar-SA" dirty="0">
                <a:solidFill>
                  <a:srgbClr val="FF0000"/>
                </a:solidFill>
                <a:cs typeface="B Nazanin" pitchFamily="2" charset="-78"/>
              </a:rPr>
              <a:t>مقادير بسيار زيادي مواد آلي، معدني و </a:t>
            </a:r>
            <a:r>
              <a:rPr lang="ar-SA" dirty="0" smtClean="0">
                <a:solidFill>
                  <a:srgbClr val="FF0000"/>
                </a:solidFill>
                <a:cs typeface="B Nazanin" pitchFamily="2" charset="-78"/>
              </a:rPr>
              <a:t>ميكروارگانيسم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ar-SA" dirty="0" smtClean="0">
                <a:solidFill>
                  <a:srgbClr val="FF0000"/>
                </a:solidFill>
                <a:cs typeface="B Nazanin" pitchFamily="2" charset="-78"/>
              </a:rPr>
              <a:t>ه</a:t>
            </a:r>
            <a:r>
              <a:rPr lang="ar-SA" dirty="0" smtClean="0">
                <a:cs typeface="B Nazanin" pitchFamily="2" charset="-78"/>
              </a:rPr>
              <a:t>ايي هستند </a:t>
            </a:r>
            <a:r>
              <a:rPr lang="ar-SA" dirty="0">
                <a:cs typeface="B Nazanin" pitchFamily="2" charset="-78"/>
              </a:rPr>
              <a:t>كه پتانسيل بالايي براي ايجاد </a:t>
            </a:r>
            <a:r>
              <a:rPr lang="ar-SA" dirty="0" smtClean="0">
                <a:cs typeface="B Nazanin" pitchFamily="2" charset="-78"/>
              </a:rPr>
              <a:t>آلودگي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ar-SA" dirty="0" smtClean="0">
                <a:cs typeface="B Nazanin" pitchFamily="2" charset="-78"/>
              </a:rPr>
              <a:t>هاي </a:t>
            </a:r>
            <a:r>
              <a:rPr lang="ar-SA" dirty="0">
                <a:cs typeface="B Nazanin" pitchFamily="2" charset="-78"/>
              </a:rPr>
              <a:t>گوناگون در محيط زيست دارند</a:t>
            </a:r>
            <a:r>
              <a:rPr lang="en-US" dirty="0">
                <a:cs typeface="B Nazanin" pitchFamily="2" charset="-78"/>
              </a:rPr>
              <a:t>.</a:t>
            </a:r>
          </a:p>
          <a:p>
            <a:pPr algn="r" rtl="1">
              <a:buFont typeface="Wingdings" pitchFamily="2" charset="2"/>
              <a:buChar char="v"/>
            </a:pPr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0023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582594"/>
          </a:xfrm>
        </p:spPr>
        <p:txBody>
          <a:bodyPr/>
          <a:lstStyle/>
          <a:p>
            <a:pPr algn="r" rtl="1"/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تصفیه بیولوژیکی شیرابه</a:t>
            </a:r>
            <a:endParaRPr lang="en-US" b="1" dirty="0">
              <a:solidFill>
                <a:schemeClr val="accent2">
                  <a:lumMod val="75000"/>
                </a:schemeClr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467600" cy="5116654"/>
          </a:xfrm>
        </p:spPr>
        <p:txBody>
          <a:bodyPr/>
          <a:lstStyle/>
          <a:p>
            <a:pPr algn="r" rtl="1">
              <a:buNone/>
            </a:pPr>
            <a:r>
              <a:rPr lang="fa-IR" b="1" dirty="0" smtClean="0">
                <a:cs typeface="B Nazanin" pitchFamily="2" charset="-78"/>
              </a:rPr>
              <a:t>تصفیه هوازی شامل</a:t>
            </a:r>
          </a:p>
          <a:p>
            <a:pPr algn="r" rtl="1"/>
            <a:r>
              <a:rPr lang="fa-IR" b="1" dirty="0" smtClean="0">
                <a:cs typeface="B Nazanin" pitchFamily="2" charset="-78"/>
              </a:rPr>
              <a:t>1- لجن فعال</a:t>
            </a:r>
          </a:p>
          <a:p>
            <a:pPr algn="r" rtl="1"/>
            <a:r>
              <a:rPr lang="fa-IR" b="1" dirty="0" smtClean="0">
                <a:cs typeface="B Nazanin" pitchFamily="2" charset="-78"/>
              </a:rPr>
              <a:t>2- راکتور ناپیوسته متوالی (</a:t>
            </a:r>
            <a:r>
              <a:rPr lang="en-US" b="1" dirty="0" smtClean="0">
                <a:cs typeface="B Nazanin" pitchFamily="2" charset="-78"/>
              </a:rPr>
              <a:t>SBR</a:t>
            </a:r>
            <a:r>
              <a:rPr lang="fa-IR" b="1" dirty="0" smtClean="0">
                <a:cs typeface="B Nazanin" pitchFamily="2" charset="-78"/>
              </a:rPr>
              <a:t>)</a:t>
            </a:r>
          </a:p>
          <a:p>
            <a:pPr algn="r" rtl="1"/>
            <a:r>
              <a:rPr lang="fa-IR" b="1" dirty="0" smtClean="0">
                <a:cs typeface="B Nazanin" pitchFamily="2" charset="-78"/>
              </a:rPr>
              <a:t>3- لاگن هوادهی</a:t>
            </a:r>
          </a:p>
          <a:p>
            <a:pPr algn="r" rtl="1"/>
            <a:r>
              <a:rPr lang="fa-IR" b="1" dirty="0" smtClean="0">
                <a:cs typeface="B Nazanin" pitchFamily="2" charset="-78"/>
              </a:rPr>
              <a:t>4- تماس دهنده های بیولوژیکی چرخان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357186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643314"/>
            <a:ext cx="4219585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74078542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>
            <a:normAutofit lnSpcReduction="10000"/>
          </a:bodyPr>
          <a:lstStyle/>
          <a:p>
            <a:pPr algn="r" rtl="1">
              <a:buNone/>
            </a:pPr>
            <a:r>
              <a:rPr lang="fa-IR" b="1" dirty="0" smtClean="0">
                <a:cs typeface="B Nazanin" pitchFamily="2" charset="-78"/>
              </a:rPr>
              <a:t>تصفیه بی هوازی</a:t>
            </a:r>
          </a:p>
          <a:p>
            <a:pPr algn="r" rtl="1"/>
            <a:endParaRPr lang="fa-IR" b="1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بطور کلی برای تصفیه شیرابه در کنار سیستم های هوازی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باید از سیستم های بی هوازی استفاده کرد. </a:t>
            </a:r>
            <a:r>
              <a:rPr lang="fa-IR" dirty="0" smtClean="0">
                <a:cs typeface="B Nazanin" pitchFamily="2" charset="-78"/>
              </a:rPr>
              <a:t>از جمله مزایای آن: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تولید لجن کم تر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نیاز به انرژی کمتر 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تولید متان جهت تولید انرژی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>
              <a:buNone/>
            </a:pPr>
            <a:r>
              <a:rPr lang="fa-IR" b="1" dirty="0" smtClean="0">
                <a:cs typeface="B Nazanin" pitchFamily="2" charset="-78"/>
              </a:rPr>
              <a:t> شامل: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b="1" dirty="0" smtClean="0">
                <a:cs typeface="B Nazanin" pitchFamily="2" charset="-78"/>
              </a:rPr>
              <a:t>1- حذف بیولوژیکی نیتروژن</a:t>
            </a:r>
          </a:p>
          <a:p>
            <a:pPr algn="r" rtl="1"/>
            <a:r>
              <a:rPr lang="fa-IR" b="1" dirty="0" smtClean="0">
                <a:cs typeface="B Nazanin" pitchFamily="2" charset="-78"/>
              </a:rPr>
              <a:t>2- </a:t>
            </a:r>
            <a:r>
              <a:rPr lang="en-US" b="1" dirty="0" smtClean="0">
                <a:cs typeface="B Nazanin" pitchFamily="2" charset="-78"/>
              </a:rPr>
              <a:t>SBR </a:t>
            </a:r>
            <a:r>
              <a:rPr lang="fa-IR" b="1" dirty="0" smtClean="0">
                <a:cs typeface="B Nazanin" pitchFamily="2" charset="-78"/>
              </a:rPr>
              <a:t> بی هوازی</a:t>
            </a:r>
            <a:endParaRPr lang="en-US" b="1" dirty="0" smtClean="0">
              <a:cs typeface="B Nazanin" pitchFamily="2" charset="-78"/>
            </a:endParaRPr>
          </a:p>
          <a:p>
            <a:pPr algn="r" rtl="1"/>
            <a:r>
              <a:rPr lang="fa-IR" b="1" dirty="0" smtClean="0">
                <a:cs typeface="B Nazanin" pitchFamily="2" charset="-78"/>
              </a:rPr>
              <a:t>3- راکتور پتوی لجن بی هوازی با جریال رو به بالا(</a:t>
            </a:r>
            <a:r>
              <a:rPr lang="en-US" b="1" dirty="0" smtClean="0">
                <a:cs typeface="B Nazanin" pitchFamily="2" charset="-78"/>
              </a:rPr>
              <a:t>UASB</a:t>
            </a:r>
            <a:r>
              <a:rPr lang="fa-IR" b="1" dirty="0" smtClean="0">
                <a:cs typeface="B Nazanin" pitchFamily="2" charset="-78"/>
              </a:rPr>
              <a:t>)</a:t>
            </a:r>
          </a:p>
          <a:p>
            <a:pPr algn="r" rtl="1"/>
            <a:r>
              <a:rPr lang="fa-IR" b="1" dirty="0" smtClean="0">
                <a:cs typeface="B Nazanin" pitchFamily="2" charset="-78"/>
              </a:rPr>
              <a:t>4- فیلتر بی هوازی</a:t>
            </a:r>
            <a:endParaRPr lang="en-US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419361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 rtl="1"/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تصفیه فیزیکی- شیمیایی / بیولوژیکی شیرابه</a:t>
            </a:r>
            <a:endParaRPr lang="en-US" b="1" dirty="0">
              <a:solidFill>
                <a:schemeClr val="accent2">
                  <a:lumMod val="75000"/>
                </a:schemeClr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571612"/>
            <a:ext cx="7467600" cy="4873752"/>
          </a:xfrm>
        </p:spPr>
        <p:txBody>
          <a:bodyPr>
            <a:normAutofit/>
          </a:bodyPr>
          <a:lstStyle/>
          <a:p>
            <a:pPr algn="r" rtl="1"/>
            <a:r>
              <a:rPr lang="fa-IR" b="1" dirty="0" smtClean="0">
                <a:cs typeface="B Nazanin" pitchFamily="2" charset="-78"/>
              </a:rPr>
              <a:t>1- بیوراکتور غشایی</a:t>
            </a:r>
            <a:r>
              <a:rPr lang="en-US" b="1" dirty="0" smtClean="0">
                <a:cs typeface="B Nazanin" pitchFamily="2" charset="-78"/>
              </a:rPr>
              <a:t>(MEMBRANE BIOREACTOR) </a:t>
            </a:r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>
              <a:buNone/>
            </a:pPr>
            <a:endParaRPr lang="en-US" dirty="0">
              <a:cs typeface="B Nazanin" pitchFamily="2" charset="-7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000240"/>
            <a:ext cx="464347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77157757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>
            <a:normAutofit/>
          </a:bodyPr>
          <a:lstStyle/>
          <a:p>
            <a:pPr algn="r" rtl="1"/>
            <a:r>
              <a:rPr lang="fa-IR" b="1" dirty="0" smtClean="0">
                <a:cs typeface="B Nazanin" pitchFamily="2" charset="-78"/>
              </a:rPr>
              <a:t>مزایا شامل:</a:t>
            </a:r>
          </a:p>
          <a:p>
            <a:pPr algn="r" rtl="1"/>
            <a:endParaRPr lang="fa-IR" b="1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قابل کارکرد با غلظت بالای بیومس (20-30 </a:t>
            </a:r>
            <a:r>
              <a:rPr lang="en-US" dirty="0" smtClean="0">
                <a:cs typeface="B Nazanin" pitchFamily="2" charset="-78"/>
              </a:rPr>
              <a:t>g/l</a:t>
            </a:r>
            <a:r>
              <a:rPr lang="fa-IR" dirty="0" smtClean="0">
                <a:cs typeface="B Nazanin" pitchFamily="2" charset="-78"/>
              </a:rPr>
              <a:t>) و حجم بالا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>
              <a:buSzPct val="124000"/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 سن بالا و دمای بالای لجن منجر به تجزیه بیشتر و راهبری راحتر لجن</a:t>
            </a: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 می شود. </a:t>
            </a:r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حذف بهتر لجن توسط اولترافیلتراسیون</a:t>
            </a:r>
          </a:p>
        </p:txBody>
      </p:sp>
    </p:spTree>
    <p:extLst>
      <p:ext uri="{BB962C8B-B14F-4D97-AF65-F5344CB8AC3E}">
        <p14:creationId xmlns="" xmlns:p14="http://schemas.microsoft.com/office/powerpoint/2010/main" val="2881975022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473844"/>
          </a:xfrm>
        </p:spPr>
        <p:txBody>
          <a:bodyPr/>
          <a:lstStyle/>
          <a:p>
            <a:pPr algn="r" rtl="1">
              <a:buFont typeface="Courier New" pitchFamily="49" charset="0"/>
              <a:buChar char="o"/>
            </a:pPr>
            <a:endParaRPr lang="fa-IR" dirty="0" smtClean="0">
              <a:cs typeface="B Nazanin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13 مورد از این نوع تصفیه در آلمان وجود دارد که یکی از انها با ظرفیت </a:t>
            </a:r>
            <a:r>
              <a:rPr lang="en-US" dirty="0" smtClean="0">
                <a:cs typeface="B Nazanin" pitchFamily="2" charset="-78"/>
              </a:rPr>
              <a:t>m</a:t>
            </a:r>
            <a:r>
              <a:rPr lang="en-US" sz="2000" dirty="0" smtClean="0">
                <a:cs typeface="B Nazanin" pitchFamily="2" charset="-78"/>
              </a:rPr>
              <a:t>3</a:t>
            </a:r>
            <a:r>
              <a:rPr lang="en-US" dirty="0" smtClean="0">
                <a:cs typeface="B Nazanin" pitchFamily="2" charset="-78"/>
              </a:rPr>
              <a:t>/day</a:t>
            </a:r>
            <a:r>
              <a:rPr lang="fa-IR" dirty="0" smtClean="0">
                <a:cs typeface="B Nazanin" pitchFamily="2" charset="-78"/>
              </a:rPr>
              <a:t>275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کار میکند.</a:t>
            </a:r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در مطالعات پایلت این سیستم منجر به حذف 90٪ </a:t>
            </a:r>
            <a:r>
              <a:rPr lang="en-US" dirty="0" smtClean="0">
                <a:cs typeface="B Nazanin" pitchFamily="2" charset="-78"/>
              </a:rPr>
              <a:t>COD</a:t>
            </a:r>
            <a:r>
              <a:rPr lang="fa-IR" dirty="0" smtClean="0">
                <a:cs typeface="B Nazanin" pitchFamily="2" charset="-78"/>
              </a:rPr>
              <a:t>و 99٪ آمونیاک شده است.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در مطالعه براون و همکاران این سیستم منجر به حذف 99٪</a:t>
            </a:r>
            <a:r>
              <a:rPr lang="en-US" dirty="0" smtClean="0">
                <a:cs typeface="B Nazanin" pitchFamily="2" charset="-78"/>
              </a:rPr>
              <a:t>  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en-US" dirty="0" smtClean="0">
                <a:cs typeface="B Nazanin" pitchFamily="2" charset="-78"/>
              </a:rPr>
              <a:t>COD</a:t>
            </a:r>
            <a:r>
              <a:rPr lang="fa-IR" dirty="0" smtClean="0">
                <a:cs typeface="B Nazanin" pitchFamily="2" charset="-78"/>
              </a:rPr>
              <a:t> شیرابه شد</a:t>
            </a:r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7467600" cy="5831034"/>
          </a:xfrm>
        </p:spPr>
        <p:txBody>
          <a:bodyPr/>
          <a:lstStyle/>
          <a:p>
            <a:pPr algn="r" rtl="1"/>
            <a:r>
              <a:rPr lang="fa-IR" b="1" dirty="0" smtClean="0">
                <a:cs typeface="B Nazanin" pitchFamily="2" charset="-78"/>
              </a:rPr>
              <a:t>2- کربن فعال پودری (بیولوژیکی</a:t>
            </a:r>
            <a:r>
              <a:rPr lang="fa-IR" dirty="0" smtClean="0">
                <a:cs typeface="B Nazanin" pitchFamily="2" charset="-78"/>
              </a:rPr>
              <a:t>)</a:t>
            </a:r>
            <a:endParaRPr lang="en-US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تزریق کربن فعال برای تصفیه شیرابه از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سال 1980 آغاز </a:t>
            </a:r>
            <a:r>
              <a:rPr lang="fa-IR" dirty="0" smtClean="0">
                <a:cs typeface="B Nazanin" pitchFamily="2" charset="-78"/>
              </a:rPr>
              <a:t>شده است.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در این سیستم در واقع به فرایند لجن فعال کربن فعال پودری اضافه می شود و دارای مزایای زیر است: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حذف مواد سخت تجزیه پذیر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افزایش روسوب دهی جامدات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مانعی در برابرشک ناشی مواد سمی و بالا آمدن لخته های بیولوژیکی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مطالعه جرفی و همکاران – با این روش موفق به حذف 90 درصد </a:t>
            </a:r>
            <a:r>
              <a:rPr lang="en-US" dirty="0" smtClean="0">
                <a:cs typeface="B Nazanin" pitchFamily="2" charset="-78"/>
              </a:rPr>
              <a:t>COD </a:t>
            </a:r>
            <a:r>
              <a:rPr lang="fa-IR" dirty="0" smtClean="0">
                <a:cs typeface="B Nazanin" pitchFamily="2" charset="-78"/>
              </a:rPr>
              <a:t> شدند.</a:t>
            </a: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9119387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467600" cy="1143000"/>
          </a:xfrm>
        </p:spPr>
        <p:txBody>
          <a:bodyPr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/>
          <a:lstStyle/>
          <a:p>
            <a:pPr algn="r" rtl="1"/>
            <a:r>
              <a:rPr lang="fa-IR" b="1" dirty="0" smtClean="0">
                <a:cs typeface="B Nazanin" pitchFamily="2" charset="-78"/>
              </a:rPr>
              <a:t>3- فیلتراسیون</a:t>
            </a:r>
          </a:p>
          <a:p>
            <a:pPr algn="r" rtl="1"/>
            <a:endParaRPr lang="fa-IR" b="1" dirty="0" smtClean="0">
              <a:cs typeface="B Nazanin" pitchFamily="2" charset="-78"/>
            </a:endParaRPr>
          </a:p>
          <a:p>
            <a:pPr algn="r" rtl="1">
              <a:buNone/>
            </a:pP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فیلتراسیون شامل عبور شیرابه از یک بستر(معمولا بستر شنی) است که در آن ذرات طی فرایند غربال شدن ، جذب و واکنش های بیولوژیکی حذف می شوند.</a:t>
            </a:r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این سیستم تصفیه را می توان به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عنوان تصفیه ثالثیه  </a:t>
            </a:r>
            <a:r>
              <a:rPr lang="fa-IR" dirty="0" smtClean="0">
                <a:cs typeface="B Nazanin" pitchFamily="2" charset="-78"/>
              </a:rPr>
              <a:t>بعد از </a:t>
            </a:r>
            <a:r>
              <a:rPr lang="en-US" dirty="0" smtClean="0">
                <a:cs typeface="B Nazanin" pitchFamily="2" charset="-78"/>
              </a:rPr>
              <a:t>SBR</a:t>
            </a:r>
            <a:r>
              <a:rPr lang="fa-IR" dirty="0" smtClean="0">
                <a:cs typeface="B Nazanin" pitchFamily="2" charset="-78"/>
              </a:rPr>
              <a:t> یا لاگن هوادهی نیز در نظر گرفت.</a:t>
            </a:r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این سیستم بطور کلی برای تصفیه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شیرابه با مواد آلی کم </a:t>
            </a:r>
            <a:r>
              <a:rPr lang="fa-IR" dirty="0" smtClean="0">
                <a:cs typeface="B Nazanin" pitchFamily="2" charset="-78"/>
              </a:rPr>
              <a:t>کاربرد دارد در غیر این صورت مکررا دچار گرفتگی می شود. </a:t>
            </a:r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4908653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 rtl="1"/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سایر سیستم های تصفیه</a:t>
            </a:r>
            <a:endParaRPr lang="en-US" b="1" dirty="0">
              <a:solidFill>
                <a:schemeClr val="accent2">
                  <a:lumMod val="75000"/>
                </a:schemeClr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5188092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این سیستم ها بیشتر در مقیاس آزمایشگاهی بکار گرفته شده است و شامل سیستم هایی مثل :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استفاده از سیستم تلفیقی </a:t>
            </a:r>
            <a:r>
              <a:rPr lang="en-US" dirty="0" smtClean="0">
                <a:cs typeface="B Nazanin" pitchFamily="2" charset="-78"/>
              </a:rPr>
              <a:t>SBR </a:t>
            </a:r>
            <a:r>
              <a:rPr lang="fa-IR" dirty="0" smtClean="0">
                <a:cs typeface="B Nazanin" pitchFamily="2" charset="-78"/>
              </a:rPr>
              <a:t> ، انعقاد و لخته سازی ، فیلتراسیون تصفیه مواد غیر قابل تجزه بیولوژیکی در شیرابه توسط عبود و همکاران که منجر به حذف 95/5٪ </a:t>
            </a:r>
            <a:r>
              <a:rPr lang="en-US" dirty="0" smtClean="0">
                <a:cs typeface="B Nazanin" pitchFamily="2" charset="-78"/>
              </a:rPr>
              <a:t>COD </a:t>
            </a:r>
            <a:r>
              <a:rPr lang="fa-IR" dirty="0" smtClean="0">
                <a:cs typeface="B Nazanin" pitchFamily="2" charset="-78"/>
              </a:rPr>
              <a:t> شد.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کاربرد انعقاد و لخته سازی و ازن زنی برای تصفیه شیرابه توسط تقی پور و همکاران که منجر به حذف </a:t>
            </a:r>
            <a:r>
              <a:rPr lang="en-US" dirty="0" smtClean="0">
                <a:cs typeface="B Nazanin" pitchFamily="2" charset="-78"/>
              </a:rPr>
              <a:t>COD</a:t>
            </a:r>
            <a:r>
              <a:rPr lang="fa-IR" dirty="0" smtClean="0">
                <a:cs typeface="B Nazanin" pitchFamily="2" charset="-78"/>
              </a:rPr>
              <a:t> بیشتر از 50٪ شد.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 استفاده از نانولوله های کربنی در تصفیه شیرابه توسط کاشی تراش و همکاران که منجر به 58/23٪ </a:t>
            </a:r>
            <a:r>
              <a:rPr lang="en-US" dirty="0" smtClean="0">
                <a:cs typeface="B Nazanin" pitchFamily="2" charset="-78"/>
              </a:rPr>
              <a:t>COD</a:t>
            </a:r>
            <a:r>
              <a:rPr lang="fa-IR" dirty="0" smtClean="0">
                <a:cs typeface="B Nazanin" pitchFamily="2" charset="-78"/>
              </a:rPr>
              <a:t> شد.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2672686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روش های تصفیه پیشرفته</a:t>
            </a:r>
            <a:r>
              <a:rPr lang="fa-IR" dirty="0" smtClean="0">
                <a:cs typeface="B Nazanin" pitchFamily="2" charset="-78"/>
              </a:rPr>
              <a:t/>
            </a:r>
            <a:br>
              <a:rPr lang="fa-IR" dirty="0" smtClean="0">
                <a:cs typeface="B Nazanin" pitchFamily="2" charset="-78"/>
              </a:rPr>
            </a:b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5188092"/>
          </a:xfrm>
        </p:spPr>
        <p:txBody>
          <a:bodyPr/>
          <a:lstStyle/>
          <a:p>
            <a:pPr algn="r" rtl="1"/>
            <a:r>
              <a:rPr lang="fa-IR" b="1" dirty="0" smtClean="0">
                <a:cs typeface="B Nazanin" pitchFamily="2" charset="-78"/>
              </a:rPr>
              <a:t>1- جذب روی کربن فعال</a:t>
            </a:r>
            <a:endParaRPr lang="en-US" b="1" dirty="0">
              <a:cs typeface="B Nazanin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57150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60051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7467600" cy="5688158"/>
          </a:xfrm>
        </p:spPr>
        <p:txBody>
          <a:bodyPr/>
          <a:lstStyle/>
          <a:p>
            <a:pPr algn="r" rtl="1"/>
            <a:r>
              <a:rPr lang="fa-IR" b="1" dirty="0" smtClean="0">
                <a:cs typeface="B Nazanin" pitchFamily="2" charset="-78"/>
              </a:rPr>
              <a:t>کاربرد این فرایند شامل :</a:t>
            </a:r>
          </a:p>
          <a:p>
            <a:pPr algn="r" rtl="1"/>
            <a:endParaRPr lang="fa-IR" b="1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حذف مواد آلی خطرناک از شیرابه زباله های صنعتی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حذف </a:t>
            </a:r>
            <a:r>
              <a:rPr lang="en-US" dirty="0" smtClean="0">
                <a:cs typeface="B Nazanin" pitchFamily="2" charset="-78"/>
              </a:rPr>
              <a:t>AOX </a:t>
            </a:r>
            <a:r>
              <a:rPr lang="fa-IR" dirty="0" smtClean="0">
                <a:cs typeface="B Nazanin" pitchFamily="2" charset="-78"/>
              </a:rPr>
              <a:t> از شیرابه زباله های خانگی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حذف رنگ و مواد آلی مقاوم به تجزیه بیولوژیکی از شیرابه</a:t>
            </a:r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9725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796950"/>
          </a:xfrm>
        </p:spPr>
        <p:txBody>
          <a:bodyPr/>
          <a:lstStyle/>
          <a:p>
            <a:pPr algn="r" rtl="1"/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مراحل مختلف برای طراحی یک پروسه تصفیه شیرابه</a:t>
            </a:r>
            <a:endParaRPr lang="en-US" b="1" dirty="0">
              <a:solidFill>
                <a:schemeClr val="accent2">
                  <a:lumMod val="75000"/>
                </a:schemeClr>
              </a:solidFill>
              <a:cs typeface="B Nazanin" pitchFamily="2" charset="-78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4392488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9744786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/>
          <a:lstStyle/>
          <a:p>
            <a:pPr algn="r" rtl="1"/>
            <a:r>
              <a:rPr lang="fa-IR" b="1" dirty="0" smtClean="0">
                <a:cs typeface="B Nazanin" pitchFamily="2" charset="-78"/>
              </a:rPr>
              <a:t>2- اسمز معکوس</a:t>
            </a: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68927"/>
            <a:ext cx="6758014" cy="598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526150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467600" cy="5973910"/>
          </a:xfrm>
        </p:spPr>
        <p:txBody>
          <a:bodyPr/>
          <a:lstStyle/>
          <a:p>
            <a:pPr algn="r" rtl="1"/>
            <a:r>
              <a:rPr lang="fa-IR" b="1" dirty="0" smtClean="0">
                <a:cs typeface="B Nazanin" pitchFamily="2" charset="-78"/>
              </a:rPr>
              <a:t>کاربرد این فرایند شامل :</a:t>
            </a:r>
          </a:p>
          <a:p>
            <a:pPr algn="r" rtl="1"/>
            <a:endParaRPr lang="fa-IR" b="1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حذف ذرات معلق و کلوییدی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حذف عوامل ایجاد رنگ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حذف نیتروژن آمونیاکی ، فلزات سنگین و اکثر جامدات محلول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حذف </a:t>
            </a:r>
            <a:r>
              <a:rPr lang="en-US" dirty="0" smtClean="0">
                <a:cs typeface="B Nazanin" pitchFamily="2" charset="-78"/>
              </a:rPr>
              <a:t>BOD</a:t>
            </a:r>
            <a:r>
              <a:rPr lang="fa-IR" dirty="0" smtClean="0">
                <a:cs typeface="B Nazanin" pitchFamily="2" charset="-78"/>
              </a:rPr>
              <a:t> و </a:t>
            </a:r>
            <a:r>
              <a:rPr lang="en-US" dirty="0" smtClean="0">
                <a:cs typeface="B Nazanin" pitchFamily="2" charset="-78"/>
              </a:rPr>
              <a:t>COD</a:t>
            </a:r>
            <a:r>
              <a:rPr lang="fa-IR" dirty="0" smtClean="0">
                <a:cs typeface="B Nazanin" pitchFamily="2" charset="-78"/>
              </a:rPr>
              <a:t> 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بطور نمونه وار یک سیستم اسمز معکوس تحت شرایط </a:t>
            </a:r>
            <a:r>
              <a:rPr lang="en-US" dirty="0" smtClean="0">
                <a:cs typeface="B Nazanin" pitchFamily="2" charset="-78"/>
              </a:rPr>
              <a:t>TDS</a:t>
            </a:r>
            <a:r>
              <a:rPr lang="fa-IR" dirty="0" smtClean="0">
                <a:cs typeface="B Nazanin" pitchFamily="2" charset="-78"/>
              </a:rPr>
              <a:t> کمتر از 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   </a:t>
            </a:r>
            <a:r>
              <a:rPr lang="en-US" dirty="0" smtClean="0">
                <a:cs typeface="B Nazanin" pitchFamily="2" charset="-78"/>
              </a:rPr>
              <a:t>g/l</a:t>
            </a:r>
            <a:r>
              <a:rPr lang="fa-IR" dirty="0" smtClean="0">
                <a:cs typeface="B Nazanin" pitchFamily="2" charset="-78"/>
              </a:rPr>
              <a:t>50 و فشار 2000-4000 کیلو پاسکال کار می کند</a:t>
            </a:r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0924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467600" cy="5973910"/>
          </a:xfrm>
        </p:spPr>
        <p:txBody>
          <a:bodyPr/>
          <a:lstStyle/>
          <a:p>
            <a:pPr algn="r" rtl="1"/>
            <a:r>
              <a:rPr lang="fa-IR" b="1" dirty="0" smtClean="0">
                <a:cs typeface="B Nazanin" pitchFamily="2" charset="-78"/>
              </a:rPr>
              <a:t>3- اکسیداسیون شیمیایی</a:t>
            </a:r>
          </a:p>
          <a:p>
            <a:pPr algn="r" rtl="1"/>
            <a:endParaRPr lang="fa-IR" b="1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روشی است که به طور گسترده برای تصفیه ترکیبات مقاوم موجود در شیرابه کاربرد دارد. اخیرا بر رو ی اکسیداسیون پیشرفته(</a:t>
            </a:r>
            <a:r>
              <a:rPr lang="en-US" dirty="0" smtClean="0">
                <a:cs typeface="B Nazanin" pitchFamily="2" charset="-78"/>
              </a:rPr>
              <a:t>AOP</a:t>
            </a:r>
            <a:r>
              <a:rPr lang="fa-IR" dirty="0" smtClean="0">
                <a:cs typeface="B Nazanin" pitchFamily="2" charset="-78"/>
              </a:rPr>
              <a:t>) تمرکز شده است.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مثال هایی از این روش شامل ترکیبی از </a:t>
            </a:r>
            <a:r>
              <a:rPr lang="en-US" dirty="0" smtClean="0">
                <a:cs typeface="B Nazanin" pitchFamily="2" charset="-78"/>
              </a:rPr>
              <a:t>O</a:t>
            </a:r>
            <a:r>
              <a:rPr lang="en-US" sz="2000" dirty="0" smtClean="0">
                <a:cs typeface="B Nazanin" pitchFamily="2" charset="-78"/>
              </a:rPr>
              <a:t>3</a:t>
            </a:r>
            <a:r>
              <a:rPr lang="fa-IR" dirty="0" smtClean="0">
                <a:cs typeface="B Nazanin" pitchFamily="2" charset="-78"/>
              </a:rPr>
              <a:t> و </a:t>
            </a:r>
            <a:r>
              <a:rPr lang="en-US" dirty="0" smtClean="0">
                <a:cs typeface="B Nazanin" pitchFamily="2" charset="-78"/>
              </a:rPr>
              <a:t>H</a:t>
            </a:r>
            <a:r>
              <a:rPr lang="en-US" sz="2000" dirty="0" smtClean="0">
                <a:cs typeface="B Nazanin" pitchFamily="2" charset="-78"/>
              </a:rPr>
              <a:t>2</a:t>
            </a:r>
            <a:r>
              <a:rPr lang="en-US" dirty="0" smtClean="0">
                <a:cs typeface="B Nazanin" pitchFamily="2" charset="-78"/>
              </a:rPr>
              <a:t>O</a:t>
            </a:r>
            <a:r>
              <a:rPr lang="en-US" sz="2000" dirty="0" smtClean="0">
                <a:cs typeface="B Nazanin" pitchFamily="2" charset="-78"/>
              </a:rPr>
              <a:t>2</a:t>
            </a:r>
            <a:r>
              <a:rPr lang="fa-IR" sz="2000" dirty="0" smtClean="0">
                <a:cs typeface="B Nazanin" pitchFamily="2" charset="-78"/>
              </a:rPr>
              <a:t> و یا استفاده از پرتوتابی مثل </a:t>
            </a:r>
            <a:r>
              <a:rPr lang="en-US" sz="2000" dirty="0" smtClean="0">
                <a:cs typeface="B Nazanin" pitchFamily="2" charset="-78"/>
              </a:rPr>
              <a:t>UV</a:t>
            </a:r>
            <a:r>
              <a:rPr lang="fa-IR" sz="2000" dirty="0" smtClean="0">
                <a:cs typeface="B Nazanin" pitchFamily="2" charset="-78"/>
              </a:rPr>
              <a:t> ، التراسونیک، پرتاب الکترون ، یا کاتالیست ها است.</a:t>
            </a:r>
          </a:p>
          <a:p>
            <a:pPr algn="r" rtl="1"/>
            <a:endParaRPr lang="fa-IR" sz="2000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7435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مطالعه سالم و همکاران – استفاده از ازن زنی و پرسولفات جهت تصفیه شیرابه- حذف 72٪ </a:t>
            </a:r>
            <a:r>
              <a:rPr lang="en-US" dirty="0" smtClean="0">
                <a:cs typeface="B Nazanin" pitchFamily="2" charset="-78"/>
              </a:rPr>
              <a:t>COD , </a:t>
            </a:r>
            <a:r>
              <a:rPr lang="fa-IR" dirty="0" smtClean="0">
                <a:cs typeface="B Nazanin" pitchFamily="2" charset="-78"/>
              </a:rPr>
              <a:t> و 96٪ رنگ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مطاله اتماکا- استفاده از </a:t>
            </a:r>
            <a:r>
              <a:rPr lang="en-US" dirty="0" smtClean="0">
                <a:cs typeface="B Nazanin" pitchFamily="2" charset="-78"/>
              </a:rPr>
              <a:t>H2O2</a:t>
            </a:r>
            <a:r>
              <a:rPr lang="fa-IR" dirty="0" smtClean="0">
                <a:cs typeface="B Nazanin" pitchFamily="2" charset="-78"/>
              </a:rPr>
              <a:t> و الکترو فنتون جهت تصفیه شیرابه- حذف 72٪ </a:t>
            </a:r>
            <a:r>
              <a:rPr lang="en-US" dirty="0" smtClean="0">
                <a:cs typeface="B Nazanin" pitchFamily="2" charset="-78"/>
              </a:rPr>
              <a:t>COD , </a:t>
            </a:r>
            <a:r>
              <a:rPr lang="fa-IR" dirty="0" smtClean="0">
                <a:cs typeface="B Nazanin" pitchFamily="2" charset="-78"/>
              </a:rPr>
              <a:t> و 90٪ رنگ</a:t>
            </a:r>
            <a:endParaRPr lang="en-US" dirty="0" smtClean="0">
              <a:cs typeface="B Nazanin" pitchFamily="2" charset="-78"/>
            </a:endParaRPr>
          </a:p>
          <a:p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467600" cy="597391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b="1" dirty="0" smtClean="0">
                <a:cs typeface="B Nazanin" pitchFamily="2" charset="-78"/>
              </a:rPr>
              <a:t>4- تبخیر</a:t>
            </a:r>
          </a:p>
          <a:p>
            <a:pPr algn="r" rtl="1"/>
            <a:endParaRPr lang="fa-IR" b="1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این روش شامل 4 مرحله به شرح زیر است: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1- پیش تصفیه شیرابه با اضافه کردن اسید بمنظور کاهش </a:t>
            </a:r>
            <a:r>
              <a:rPr lang="en-US" dirty="0" smtClean="0">
                <a:cs typeface="B Nazanin" pitchFamily="2" charset="-78"/>
              </a:rPr>
              <a:t>pH</a:t>
            </a:r>
            <a:r>
              <a:rPr lang="fa-IR" dirty="0" smtClean="0">
                <a:cs typeface="B Nazanin" pitchFamily="2" charset="-78"/>
              </a:rPr>
              <a:t> و تبدیل آمونیاک فرار به محلول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2- شیرابه به دو بخش بخار و مواد ته نشین شده تبدیل می شود.شیرابه تبخیر شده به آرامی خنک ،و به دو بخش بخار و مواد تغلیظ شده تبدیل می شود.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3- مواد تبخیر شده ممکن است قبل از تخلیه نیاز به تصفیه بیشتربه دلیل وجود مواد فرار داشته باشند.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4- مواد تغلیظ شده می تواند دوباره به بخار و لجن تبدیل شوند. لجن موجود نیاز به تصفیه گرمایی یا دفن در لندفیل دارد.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6628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cs typeface="B Nazanin" pitchFamily="2" charset="-78"/>
              </a:rPr>
              <a:t>معایب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این فرایند مثل اسمز معکوس پر هزینه است.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مواد آلاینده تغلیظ شده ایجاد می کند که دوباره نیاز به راهبری و دفع دارد</a:t>
            </a:r>
          </a:p>
          <a:p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5- تصفیه با بستر نی </a:t>
            </a:r>
            <a:r>
              <a:rPr lang="en-US" sz="2400" b="1" dirty="0" smtClean="0">
                <a:solidFill>
                  <a:schemeClr val="tx1"/>
                </a:solidFill>
                <a:cs typeface="B Nazanin" pitchFamily="2" charset="-78"/>
              </a:rPr>
              <a:t>(REED BED TREATMENT)</a:t>
            </a:r>
            <a:endParaRPr lang="en-US" sz="24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8858" y="1571612"/>
            <a:ext cx="8131626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75165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7467600" cy="5831034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این سیستم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توانایی بالایی در حذف مواد معلق ، </a:t>
            </a:r>
            <a:r>
              <a:rPr lang="en-US" dirty="0" smtClean="0">
                <a:solidFill>
                  <a:srgbClr val="FF0000"/>
                </a:solidFill>
                <a:cs typeface="B Nazanin" pitchFamily="2" charset="-78"/>
              </a:rPr>
              <a:t>BOD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‌ و</a:t>
            </a:r>
            <a:r>
              <a:rPr lang="en-US" dirty="0" smtClean="0">
                <a:solidFill>
                  <a:srgbClr val="FF0000"/>
                </a:solidFill>
                <a:cs typeface="B Nazanin" pitchFamily="2" charset="-78"/>
              </a:rPr>
              <a:t>COD</a:t>
            </a:r>
            <a:r>
              <a:rPr lang="fa-IR" dirty="0" smtClean="0">
                <a:cs typeface="B Nazanin" pitchFamily="2" charset="-78"/>
              </a:rPr>
              <a:t> دارد و مقداری دنیتریفیکاسیون در آن اتفاق می افتد اما در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حذف نیتروژن آمونیاکی ضعیف</a:t>
            </a:r>
            <a:r>
              <a:rPr lang="fa-IR" dirty="0" smtClean="0">
                <a:cs typeface="B Nazanin" pitchFamily="2" charset="-78"/>
              </a:rPr>
              <a:t> عمل می کند.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این سیستم در تصفیه شیرابه خام محدودیت دارد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از این سیستم می توان برای تصفیه شیرابه های با سن بیشتر و رقیق شده یا به عنوان تصفیه ثالثه جهت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تخلیه پسابها به رواناب های سطحی </a:t>
            </a:r>
            <a:r>
              <a:rPr lang="fa-IR" dirty="0" smtClean="0">
                <a:cs typeface="B Nazanin" pitchFamily="2" charset="-78"/>
              </a:rPr>
              <a:t>استفاده کرد.</a:t>
            </a:r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5757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/>
          <a:lstStyle/>
          <a:p>
            <a:pPr algn="r" rtl="1"/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 روش های موجود تصفیه شیرابه در کشور های مختلف</a:t>
            </a:r>
            <a:endParaRPr lang="en-US" b="1" dirty="0">
              <a:solidFill>
                <a:schemeClr val="accent2">
                  <a:lumMod val="75000"/>
                </a:schemeClr>
              </a:solidFill>
              <a:cs typeface="B Nazanin" pitchFamily="2" charset="-78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7715304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39473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cs typeface="B Nazanin" pitchFamily="2" charset="-78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00105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27267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ادامه...</a:t>
            </a:r>
            <a:endParaRPr lang="en-US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>
              <a:cs typeface="B Nazanin" pitchFamily="2" charset="-78"/>
            </a:endParaRPr>
          </a:p>
          <a:p>
            <a:endParaRPr lang="en-US" dirty="0">
              <a:cs typeface="B Nazanin" pitchFamily="2" charset="-78"/>
            </a:endParaRPr>
          </a:p>
          <a:p>
            <a:pPr marL="0" indent="0">
              <a:buNone/>
            </a:pPr>
            <a:endParaRPr lang="en-US" dirty="0">
              <a:cs typeface="B Nazanin" pitchFamily="2" charset="-78"/>
            </a:endParaRPr>
          </a:p>
          <a:p>
            <a:endParaRPr lang="en-US" dirty="0">
              <a:cs typeface="B Nazanin" pitchFamily="2" charset="-78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846"/>
            <a:ext cx="4426709" cy="653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5157136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7467600" cy="1143000"/>
          </a:xfrm>
        </p:spPr>
        <p:txBody>
          <a:bodyPr/>
          <a:lstStyle/>
          <a:p>
            <a:pPr algn="r" rtl="1"/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کدام فرایند؟</a:t>
            </a:r>
            <a:endParaRPr lang="en-US" b="1" dirty="0">
              <a:solidFill>
                <a:schemeClr val="accent2">
                  <a:lumMod val="75000"/>
                </a:schemeClr>
              </a:solidFill>
              <a:cs typeface="B Nazanin" pitchFamily="2" charset="-78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294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4508789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0"/>
            <a:ext cx="7467600" cy="500042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مقایسه بین روش های مختلف از لحاظ کارایی در حذف مواد</a:t>
            </a:r>
            <a:endParaRPr lang="en-US" b="1" dirty="0">
              <a:solidFill>
                <a:schemeClr val="accent2">
                  <a:lumMod val="75000"/>
                </a:schemeClr>
              </a:solidFill>
              <a:cs typeface="B Nazanin" pitchFamily="2" charset="-78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0" y="534346"/>
          <a:ext cx="8715448" cy="6323654"/>
        </p:xfrm>
        <a:graphic>
          <a:graphicData uri="http://schemas.openxmlformats.org/drawingml/2006/table">
            <a:tbl>
              <a:tblPr rtl="1" firstRow="1" bandRow="1">
                <a:tableStyleId>{775DCB02-9BB8-47FD-8907-85C794F793BA}</a:tableStyleId>
              </a:tblPr>
              <a:tblGrid>
                <a:gridCol w="1400227"/>
                <a:gridCol w="1085843"/>
                <a:gridCol w="1443027"/>
                <a:gridCol w="1514464"/>
                <a:gridCol w="1057268"/>
                <a:gridCol w="1028693"/>
                <a:gridCol w="1185926"/>
              </a:tblGrid>
              <a:tr h="928694">
                <a:tc>
                  <a:txBody>
                    <a:bodyPr/>
                    <a:lstStyle/>
                    <a:p>
                      <a:pPr algn="r" rtl="1"/>
                      <a:r>
                        <a:rPr lang="fa-IR" b="1" dirty="0" smtClean="0">
                          <a:solidFill>
                            <a:srgbClr val="FF0000"/>
                          </a:solidFill>
                        </a:rPr>
                        <a:t>فرایند تصفیه</a:t>
                      </a:r>
                      <a:endParaRPr lang="fa-I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rgbClr val="FF0000"/>
                          </a:solidFill>
                        </a:rPr>
                        <a:t>موائ آلی جوان</a:t>
                      </a:r>
                      <a:r>
                        <a:rPr lang="fa-IR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&gt;</a:t>
                      </a:r>
                      <a:r>
                        <a:rPr lang="fa-IR" b="1" baseline="0" dirty="0" smtClean="0">
                          <a:solidFill>
                            <a:srgbClr val="FF0000"/>
                          </a:solidFill>
                        </a:rPr>
                        <a:t> 5 سال</a:t>
                      </a:r>
                      <a:endParaRPr lang="fa-I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rgbClr val="FF0000"/>
                          </a:solidFill>
                        </a:rPr>
                        <a:t>موائ آلی متوسط </a:t>
                      </a:r>
                      <a:r>
                        <a:rPr lang="fa-IR" b="1" baseline="0" dirty="0" smtClean="0">
                          <a:solidFill>
                            <a:srgbClr val="FF0000"/>
                          </a:solidFill>
                        </a:rPr>
                        <a:t>( 10-5) سال</a:t>
                      </a:r>
                      <a:endParaRPr lang="fa-I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rgbClr val="FF0000"/>
                          </a:solidFill>
                        </a:rPr>
                        <a:t>موائ آلی کهنه</a:t>
                      </a:r>
                      <a:r>
                        <a:rPr lang="fa-IR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&lt;</a:t>
                      </a:r>
                      <a:r>
                        <a:rPr lang="fa-IR" b="1" baseline="0" dirty="0" smtClean="0">
                          <a:solidFill>
                            <a:srgbClr val="FF0000"/>
                          </a:solidFill>
                        </a:rPr>
                        <a:t> 12 سال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rgbClr val="FF0000"/>
                          </a:solidFill>
                        </a:rPr>
                        <a:t>فلزات</a:t>
                      </a:r>
                      <a:endParaRPr lang="fa-I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VOCs</a:t>
                      </a:r>
                      <a:endParaRPr lang="fa-I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rgbClr val="FF0000"/>
                          </a:solidFill>
                        </a:rPr>
                        <a:t>نیتروژن</a:t>
                      </a:r>
                      <a:endParaRPr lang="fa-I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4603">
                <a:tc>
                  <a:txBody>
                    <a:bodyPr/>
                    <a:lstStyle/>
                    <a:p>
                      <a:pPr algn="r" rtl="1"/>
                      <a:r>
                        <a:rPr lang="fa-IR" b="1" dirty="0" smtClean="0"/>
                        <a:t>فیزیکی شیمیایی</a:t>
                      </a:r>
                      <a:endParaRPr lang="fa-IR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endParaRPr lang="fa-IR" dirty="0" smtClean="0"/>
                    </a:p>
                    <a:p>
                      <a:pPr algn="ctr" rtl="1"/>
                      <a:r>
                        <a:rPr lang="en-US" dirty="0" smtClean="0"/>
                        <a:t>NA</a:t>
                      </a:r>
                      <a:endParaRPr lang="fa-IR" dirty="0" smtClean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endParaRPr lang="fa-IR" dirty="0" smtClean="0"/>
                    </a:p>
                    <a:p>
                      <a:pPr algn="ctr" rtl="1"/>
                      <a:r>
                        <a:rPr lang="en-US" dirty="0" smtClean="0"/>
                        <a:t>NA</a:t>
                      </a:r>
                      <a:endParaRPr lang="fa-IR" dirty="0" smtClean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dirty="0" smtClean="0"/>
                    </a:p>
                    <a:p>
                      <a:pPr algn="ctr" rtl="1"/>
                      <a:r>
                        <a:rPr lang="en-US" dirty="0" smtClean="0"/>
                        <a:t>NA</a:t>
                      </a:r>
                      <a:endParaRPr lang="fa-IR" dirty="0" smtClean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endParaRPr lang="fa-IR" dirty="0" smtClean="0"/>
                    </a:p>
                    <a:p>
                      <a:pPr algn="ctr" rtl="1"/>
                      <a:r>
                        <a:rPr lang="en-US" dirty="0" smtClean="0"/>
                        <a:t>NA</a:t>
                      </a:r>
                      <a:endParaRPr lang="fa-IR" dirty="0" smtClean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dirty="0" smtClean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/>
                        <a:t> خوب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endParaRPr lang="fa-IR" dirty="0" smtClean="0"/>
                    </a:p>
                    <a:p>
                      <a:pPr algn="ctr" rtl="1"/>
                      <a:r>
                        <a:rPr lang="fa-IR" dirty="0" smtClean="0"/>
                        <a:t>خوب</a:t>
                      </a:r>
                      <a:endParaRPr lang="fa-IR" dirty="0"/>
                    </a:p>
                  </a:txBody>
                  <a:tcPr/>
                </a:tc>
              </a:tr>
              <a:tr h="270117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هوادهی</a:t>
                      </a:r>
                      <a:endParaRPr lang="fa-I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472704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لخته سازی و رسوب دهی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ضعیف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/>
                        <a:t>نسبتا خوب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ضعیف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خوب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</a:t>
                      </a:r>
                      <a:endParaRPr lang="fa-I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ضعیف</a:t>
                      </a:r>
                      <a:endParaRPr lang="fa-IR" dirty="0"/>
                    </a:p>
                  </a:txBody>
                  <a:tcPr/>
                </a:tc>
              </a:tr>
              <a:tr h="27011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 smtClean="0"/>
                        <a:t>بیولوژیکی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endParaRPr lang="fa-IR" dirty="0" smtClean="0"/>
                    </a:p>
                    <a:p>
                      <a:pPr algn="ctr" rtl="1"/>
                      <a:endParaRPr lang="fa-IR" dirty="0" smtClean="0"/>
                    </a:p>
                    <a:p>
                      <a:pPr algn="ctr" rtl="1"/>
                      <a:r>
                        <a:rPr lang="fa-IR" dirty="0" smtClean="0"/>
                        <a:t>خوب</a:t>
                      </a:r>
                      <a:endParaRPr lang="fa-I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endParaRPr lang="fa-IR" dirty="0" smtClean="0"/>
                    </a:p>
                    <a:p>
                      <a:pPr rtl="1"/>
                      <a:endParaRPr lang="fa-IR" dirty="0" smtClean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/>
                        <a:t>نسبتا خوب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dirty="0" smtClean="0"/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dirty="0" smtClean="0"/>
                    </a:p>
                    <a:p>
                      <a:pPr algn="ctr" rtl="1"/>
                      <a:r>
                        <a:rPr lang="fa-IR" dirty="0" smtClean="0"/>
                        <a:t>ضعیف</a:t>
                      </a:r>
                      <a:endParaRPr lang="fa-I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endParaRPr lang="fa-IR" dirty="0" smtClean="0"/>
                    </a:p>
                    <a:p>
                      <a:pPr rtl="1"/>
                      <a:endParaRPr lang="fa-IR" dirty="0" smtClean="0"/>
                    </a:p>
                    <a:p>
                      <a:pPr algn="ctr" rtl="1"/>
                      <a:r>
                        <a:rPr lang="fa-IR" dirty="0" smtClean="0"/>
                        <a:t>خوب</a:t>
                      </a:r>
                      <a:endParaRPr lang="fa-I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endParaRPr lang="fa-IR" dirty="0" smtClean="0"/>
                    </a:p>
                    <a:p>
                      <a:pPr rtl="1"/>
                      <a:endParaRPr lang="fa-IR" dirty="0" smtClean="0"/>
                    </a:p>
                    <a:p>
                      <a:pPr algn="ctr" rtl="1"/>
                      <a:r>
                        <a:rPr lang="fa-IR" dirty="0" smtClean="0"/>
                        <a:t>خوب</a:t>
                      </a:r>
                      <a:endParaRPr lang="fa-I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endParaRPr lang="fa-IR" dirty="0" smtClean="0"/>
                    </a:p>
                    <a:p>
                      <a:pPr rtl="1"/>
                      <a:endParaRPr lang="fa-IR" dirty="0" smtClean="0"/>
                    </a:p>
                    <a:p>
                      <a:pPr algn="ctr" rtl="1"/>
                      <a:r>
                        <a:rPr lang="fa-IR" dirty="0" smtClean="0"/>
                        <a:t>نسبتا خوب</a:t>
                      </a:r>
                      <a:endParaRPr lang="fa-IR" dirty="0"/>
                    </a:p>
                  </a:txBody>
                  <a:tcPr/>
                </a:tc>
              </a:tr>
              <a:tr h="472704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/>
                        <a:t>رشد معلق هوازی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472704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بستر</a:t>
                      </a:r>
                      <a:r>
                        <a:rPr lang="fa-IR" baseline="0" dirty="0" smtClean="0"/>
                        <a:t> ثابت هوازی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خوب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/>
                        <a:t>نسبتا خوب</a:t>
                      </a:r>
                    </a:p>
                    <a:p>
                      <a:pPr algn="ctr"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ضعیف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خوب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خوب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/>
                        <a:t>نسبتا خوب</a:t>
                      </a:r>
                    </a:p>
                  </a:txBody>
                  <a:tcPr/>
                </a:tc>
              </a:tr>
              <a:tr h="472704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بی هوازی (</a:t>
                      </a:r>
                      <a:r>
                        <a:rPr lang="en-US" dirty="0" smtClean="0"/>
                        <a:t>UASB</a:t>
                      </a:r>
                      <a:r>
                        <a:rPr lang="fa-IR" dirty="0" smtClean="0"/>
                        <a:t>)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خوب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/>
                        <a:t>نسبتا خوب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ضعیف</a:t>
                      </a:r>
                    </a:p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خوب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/>
                        <a:t>خوب</a:t>
                      </a:r>
                    </a:p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ضعیف</a:t>
                      </a:r>
                      <a:endParaRPr lang="fa-IR" dirty="0"/>
                    </a:p>
                  </a:txBody>
                  <a:tcPr/>
                </a:tc>
              </a:tr>
              <a:tr h="270117">
                <a:tc>
                  <a:txBody>
                    <a:bodyPr/>
                    <a:lstStyle/>
                    <a:p>
                      <a:pPr algn="r" rtl="1"/>
                      <a:r>
                        <a:rPr lang="fa-IR" b="1" dirty="0" smtClean="0"/>
                        <a:t>پیشرفته/ثالثیه</a:t>
                      </a:r>
                      <a:endParaRPr lang="fa-IR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endParaRPr lang="fa-IR" dirty="0" smtClean="0"/>
                    </a:p>
                    <a:p>
                      <a:pPr algn="ctr" rtl="1"/>
                      <a:r>
                        <a:rPr lang="fa-IR" dirty="0" smtClean="0"/>
                        <a:t>ضعیف</a:t>
                      </a:r>
                      <a:endParaRPr lang="fa-I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/>
                        <a:t>نسبتا خوب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خوب</a:t>
                      </a:r>
                      <a:endParaRPr lang="fa-I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NA</a:t>
                      </a:r>
                      <a:endParaRPr lang="fa-I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/>
                        <a:t>خوب</a:t>
                      </a:r>
                    </a:p>
                    <a:p>
                      <a:pPr rtl="1"/>
                      <a:endParaRPr lang="fa-I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NA</a:t>
                      </a:r>
                      <a:endParaRPr lang="fa-IR" dirty="0"/>
                    </a:p>
                  </a:txBody>
                  <a:tcPr/>
                </a:tc>
              </a:tr>
              <a:tr h="270117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جذب با کربن</a:t>
                      </a:r>
                      <a:endParaRPr lang="fa-I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270117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فرایند</a:t>
                      </a:r>
                      <a:r>
                        <a:rPr lang="fa-IR" baseline="0" dirty="0" smtClean="0"/>
                        <a:t> غشایی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خوب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خوب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خوب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خوب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/>
                        <a:t>نسبتا خوب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خوب</a:t>
                      </a:r>
                      <a:endParaRPr lang="fa-IR" dirty="0"/>
                    </a:p>
                  </a:txBody>
                  <a:tcPr/>
                </a:tc>
              </a:tr>
              <a:tr h="472704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اکسیداسیون شیمیایی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ضعیف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/>
                        <a:t>نسبتا خوب</a:t>
                      </a:r>
                    </a:p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نسبتا خوب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NA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نسبتا خوب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</a:t>
                      </a:r>
                      <a:endParaRPr lang="fa-IR" dirty="0" smtClean="0"/>
                    </a:p>
                    <a:p>
                      <a:pPr rtl="1"/>
                      <a:endParaRPr lang="fa-I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65994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0"/>
            <a:ext cx="7467600" cy="500042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مقایسه بین روش های مختلف از لحاظ راهبری</a:t>
            </a:r>
            <a:endParaRPr lang="en-US" b="1" dirty="0">
              <a:solidFill>
                <a:schemeClr val="accent2">
                  <a:lumMod val="75000"/>
                </a:schemeClr>
              </a:solidFill>
              <a:cs typeface="B Nazanin" pitchFamily="2" charset="-78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0" y="534346"/>
          <a:ext cx="8715448" cy="6323654"/>
        </p:xfrm>
        <a:graphic>
          <a:graphicData uri="http://schemas.openxmlformats.org/drawingml/2006/table">
            <a:tbl>
              <a:tblPr rtl="1" firstRow="1" bandRow="1">
                <a:tableStyleId>{775DCB02-9BB8-47FD-8907-85C794F793BA}</a:tableStyleId>
              </a:tblPr>
              <a:tblGrid>
                <a:gridCol w="1400227"/>
                <a:gridCol w="1085843"/>
                <a:gridCol w="1443027"/>
                <a:gridCol w="1514464"/>
                <a:gridCol w="1057268"/>
                <a:gridCol w="1028693"/>
                <a:gridCol w="1185926"/>
              </a:tblGrid>
              <a:tr h="928694">
                <a:tc>
                  <a:txBody>
                    <a:bodyPr/>
                    <a:lstStyle/>
                    <a:p>
                      <a:pPr algn="r" rtl="1"/>
                      <a:r>
                        <a:rPr lang="fa-IR" b="1" dirty="0" smtClean="0">
                          <a:solidFill>
                            <a:srgbClr val="FF0000"/>
                          </a:solidFill>
                        </a:rPr>
                        <a:t>فرایند تصفیه</a:t>
                      </a:r>
                      <a:endParaRPr lang="fa-I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rgbClr val="FF0000"/>
                          </a:solidFill>
                        </a:rPr>
                        <a:t>زمین مورد نیاز</a:t>
                      </a:r>
                      <a:endParaRPr lang="fa-I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rgbClr val="FF0000"/>
                          </a:solidFill>
                        </a:rPr>
                        <a:t>انعطاف</a:t>
                      </a:r>
                      <a:r>
                        <a:rPr lang="fa-IR" b="1" baseline="0" dirty="0" smtClean="0">
                          <a:solidFill>
                            <a:srgbClr val="FF0000"/>
                          </a:solidFill>
                        </a:rPr>
                        <a:t> پذیری در تغییرات کمی</a:t>
                      </a:r>
                      <a:endParaRPr lang="fa-I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 smtClean="0">
                          <a:solidFill>
                            <a:srgbClr val="FF0000"/>
                          </a:solidFill>
                        </a:rPr>
                        <a:t>انعطاف</a:t>
                      </a:r>
                      <a:r>
                        <a:rPr lang="fa-IR" b="1" baseline="0" dirty="0" smtClean="0">
                          <a:solidFill>
                            <a:srgbClr val="FF0000"/>
                          </a:solidFill>
                        </a:rPr>
                        <a:t> پذیری در تغییرات کیفیت </a:t>
                      </a:r>
                      <a:endParaRPr lang="fa-IR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rgbClr val="FF0000"/>
                          </a:solidFill>
                        </a:rPr>
                        <a:t>قابلیت اطمینان فرایند</a:t>
                      </a:r>
                      <a:endParaRPr lang="fa-I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rgbClr val="FF0000"/>
                          </a:solidFill>
                        </a:rPr>
                        <a:t>سهولت بهره برداری</a:t>
                      </a:r>
                      <a:endParaRPr lang="fa-I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rgbClr val="FF0000"/>
                          </a:solidFill>
                        </a:rPr>
                        <a:t>سهولت بروز</a:t>
                      </a:r>
                      <a:r>
                        <a:rPr lang="fa-IR" b="1" baseline="0" dirty="0" smtClean="0">
                          <a:solidFill>
                            <a:srgbClr val="FF0000"/>
                          </a:solidFill>
                        </a:rPr>
                        <a:t> رسانی</a:t>
                      </a:r>
                      <a:endParaRPr lang="fa-I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4603">
                <a:tc>
                  <a:txBody>
                    <a:bodyPr/>
                    <a:lstStyle/>
                    <a:p>
                      <a:pPr algn="r" rtl="1"/>
                      <a:r>
                        <a:rPr lang="fa-IR" b="1" dirty="0" smtClean="0"/>
                        <a:t>فیزیکی شیمیایی</a:t>
                      </a:r>
                      <a:endParaRPr lang="fa-IR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endParaRPr lang="fa-IR" dirty="0" smtClean="0"/>
                    </a:p>
                    <a:p>
                      <a:pPr algn="ctr" rtl="1"/>
                      <a:r>
                        <a:rPr lang="fa-IR" dirty="0" smtClean="0"/>
                        <a:t>کم</a:t>
                      </a:r>
                      <a:endParaRPr lang="fa-I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endParaRPr lang="fa-IR" dirty="0" smtClean="0"/>
                    </a:p>
                    <a:p>
                      <a:pPr algn="ctr" rtl="1"/>
                      <a:r>
                        <a:rPr lang="fa-IR" dirty="0" smtClean="0"/>
                        <a:t>نسبتا خوب</a:t>
                      </a:r>
                      <a:endParaRPr lang="fa-I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dirty="0" smtClean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/>
                        <a:t>نسبتا خوب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endParaRPr lang="fa-IR" dirty="0" smtClean="0"/>
                    </a:p>
                    <a:p>
                      <a:pPr algn="ctr" rtl="1"/>
                      <a:r>
                        <a:rPr lang="fa-IR" dirty="0" smtClean="0"/>
                        <a:t>خوب</a:t>
                      </a:r>
                      <a:endParaRPr lang="fa-I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dirty="0" smtClean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/>
                        <a:t>نسبتا خوب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endParaRPr lang="fa-IR" dirty="0" smtClean="0"/>
                    </a:p>
                    <a:p>
                      <a:pPr algn="ctr" rtl="1"/>
                      <a:r>
                        <a:rPr lang="fa-IR" dirty="0" smtClean="0"/>
                        <a:t>ضعیف</a:t>
                      </a:r>
                      <a:endParaRPr lang="fa-IR" dirty="0"/>
                    </a:p>
                  </a:txBody>
                  <a:tcPr/>
                </a:tc>
              </a:tr>
              <a:tr h="270117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هوادهی</a:t>
                      </a:r>
                      <a:endParaRPr lang="fa-I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472704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لخته سازی و رسوب دهی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متوسط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خوب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خوب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خوب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/>
                        <a:t>نسبتا خوب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خوب</a:t>
                      </a:r>
                      <a:endParaRPr lang="fa-IR" dirty="0"/>
                    </a:p>
                  </a:txBody>
                  <a:tcPr/>
                </a:tc>
              </a:tr>
              <a:tr h="27011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 smtClean="0"/>
                        <a:t>بیولوژیکی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endParaRPr lang="fa-IR" dirty="0" smtClean="0"/>
                    </a:p>
                    <a:p>
                      <a:pPr algn="ctr" rtl="1"/>
                      <a:endParaRPr lang="fa-IR" dirty="0" smtClean="0"/>
                    </a:p>
                    <a:p>
                      <a:pPr algn="ctr" rtl="1"/>
                      <a:r>
                        <a:rPr lang="fa-IR" dirty="0" smtClean="0"/>
                        <a:t>زیاد</a:t>
                      </a:r>
                      <a:endParaRPr lang="fa-I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endParaRPr lang="fa-IR" dirty="0" smtClean="0"/>
                    </a:p>
                    <a:p>
                      <a:pPr rtl="1"/>
                      <a:endParaRPr lang="fa-IR" dirty="0" smtClean="0"/>
                    </a:p>
                    <a:p>
                      <a:pPr algn="ctr" rtl="1"/>
                      <a:r>
                        <a:rPr lang="fa-IR" dirty="0" smtClean="0"/>
                        <a:t>خوب</a:t>
                      </a:r>
                      <a:endParaRPr lang="fa-I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dirty="0" smtClean="0"/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dirty="0" smtClean="0"/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/>
                        <a:t>نسبتا خوب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endParaRPr lang="fa-IR" dirty="0" smtClean="0"/>
                    </a:p>
                    <a:p>
                      <a:pPr rtl="1"/>
                      <a:endParaRPr lang="fa-IR" dirty="0" smtClean="0"/>
                    </a:p>
                    <a:p>
                      <a:pPr algn="ctr" rtl="1"/>
                      <a:r>
                        <a:rPr lang="fa-IR" dirty="0" smtClean="0"/>
                        <a:t>خوب</a:t>
                      </a:r>
                      <a:endParaRPr lang="fa-I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endParaRPr lang="fa-IR" dirty="0" smtClean="0"/>
                    </a:p>
                    <a:p>
                      <a:pPr rtl="1"/>
                      <a:endParaRPr lang="fa-IR" dirty="0" smtClean="0"/>
                    </a:p>
                    <a:p>
                      <a:pPr algn="ctr" rtl="1"/>
                      <a:r>
                        <a:rPr lang="fa-IR" dirty="0" smtClean="0"/>
                        <a:t>خوب</a:t>
                      </a:r>
                      <a:endParaRPr lang="fa-I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endParaRPr lang="fa-IR" dirty="0" smtClean="0"/>
                    </a:p>
                    <a:p>
                      <a:pPr rtl="1"/>
                      <a:endParaRPr lang="fa-IR" dirty="0" smtClean="0"/>
                    </a:p>
                    <a:p>
                      <a:pPr algn="ctr" rtl="1"/>
                      <a:r>
                        <a:rPr lang="fa-IR" dirty="0" smtClean="0"/>
                        <a:t>خوب</a:t>
                      </a:r>
                      <a:endParaRPr lang="fa-IR" dirty="0"/>
                    </a:p>
                  </a:txBody>
                  <a:tcPr/>
                </a:tc>
              </a:tr>
              <a:tr h="472704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/>
                        <a:t>رشد معلق هوازی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472704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بستر</a:t>
                      </a:r>
                      <a:r>
                        <a:rPr lang="fa-IR" baseline="0" dirty="0" smtClean="0"/>
                        <a:t> ثابت هوازی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زیاد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/>
                        <a:t>نسبتا خوب</a:t>
                      </a:r>
                    </a:p>
                    <a:p>
                      <a:pPr algn="ctr"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خوب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خوب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خوب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ضعیف</a:t>
                      </a:r>
                      <a:endParaRPr lang="fa-IR" dirty="0"/>
                    </a:p>
                  </a:txBody>
                  <a:tcPr/>
                </a:tc>
              </a:tr>
              <a:tr h="472704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بی هوازی (</a:t>
                      </a:r>
                      <a:r>
                        <a:rPr lang="en-US" dirty="0" smtClean="0"/>
                        <a:t>UASB</a:t>
                      </a:r>
                      <a:r>
                        <a:rPr lang="fa-IR" dirty="0" smtClean="0"/>
                        <a:t>)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متوسط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خوب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/>
                        <a:t>نسبتا خوب</a:t>
                      </a:r>
                    </a:p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خوب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/>
                        <a:t>نسبتا خوب</a:t>
                      </a:r>
                    </a:p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/>
                        <a:t>نسبتا خوب</a:t>
                      </a:r>
                    </a:p>
                    <a:p>
                      <a:pPr rtl="1"/>
                      <a:endParaRPr lang="fa-IR" dirty="0"/>
                    </a:p>
                  </a:txBody>
                  <a:tcPr/>
                </a:tc>
              </a:tr>
              <a:tr h="270117">
                <a:tc>
                  <a:txBody>
                    <a:bodyPr/>
                    <a:lstStyle/>
                    <a:p>
                      <a:pPr algn="r" rtl="1"/>
                      <a:r>
                        <a:rPr lang="fa-IR" b="1" dirty="0" smtClean="0"/>
                        <a:t>پیشرفته/ثالثیه</a:t>
                      </a:r>
                      <a:endParaRPr lang="fa-IR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endParaRPr lang="fa-IR" dirty="0" smtClean="0"/>
                    </a:p>
                    <a:p>
                      <a:pPr algn="ctr" rtl="1"/>
                      <a:r>
                        <a:rPr lang="fa-IR" dirty="0" smtClean="0"/>
                        <a:t>کم</a:t>
                      </a:r>
                      <a:endParaRPr lang="fa-I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ضعیف</a:t>
                      </a:r>
                      <a:endParaRPr lang="fa-I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ضعیف</a:t>
                      </a:r>
                      <a:endParaRPr lang="fa-I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خوب</a:t>
                      </a:r>
                      <a:endParaRPr lang="fa-I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/>
                        <a:t>نسبتا خوب</a:t>
                      </a:r>
                    </a:p>
                    <a:p>
                      <a:pPr rtl="1"/>
                      <a:endParaRPr lang="fa-I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نسبتا خوب</a:t>
                      </a:r>
                      <a:endParaRPr lang="fa-IR" dirty="0"/>
                    </a:p>
                  </a:txBody>
                  <a:tcPr/>
                </a:tc>
              </a:tr>
              <a:tr h="270117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جذب با کربن</a:t>
                      </a:r>
                      <a:endParaRPr lang="fa-I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270117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فرایند</a:t>
                      </a:r>
                      <a:r>
                        <a:rPr lang="fa-IR" baseline="0" dirty="0" smtClean="0"/>
                        <a:t> غشایی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کم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ضعیف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خوب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خوب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/>
                        <a:t>نسبتا خوب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نسبتا خوب</a:t>
                      </a:r>
                      <a:endParaRPr lang="fa-IR" dirty="0"/>
                    </a:p>
                  </a:txBody>
                  <a:tcPr/>
                </a:tc>
              </a:tr>
              <a:tr h="472704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اکسیداسیون شیمیایی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کم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/>
                        <a:t>نسبتا خوب</a:t>
                      </a:r>
                    </a:p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نسبتا خوب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نسبتا خوب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ضعیف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/>
                        <a:t>نسبتا خوب</a:t>
                      </a:r>
                    </a:p>
                    <a:p>
                      <a:pPr rtl="1"/>
                      <a:endParaRPr lang="fa-I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65994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 rtl="1"/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نتیجه گیری کلی</a:t>
            </a:r>
            <a:endParaRPr lang="en-US" b="1" dirty="0">
              <a:solidFill>
                <a:schemeClr val="accent2">
                  <a:lumMod val="75000"/>
                </a:schemeClr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7467600" cy="5045216"/>
          </a:xfrm>
        </p:spPr>
        <p:txBody>
          <a:bodyPr/>
          <a:lstStyle/>
          <a:p>
            <a:pPr algn="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به دلیل تنوع مواد </a:t>
            </a:r>
            <a:r>
              <a:rPr lang="fa-IR" b="1" dirty="0" smtClean="0">
                <a:cs typeface="B Nazanin" pitchFamily="2" charset="-78"/>
              </a:rPr>
              <a:t>در شیرابه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هیچ گزینه ای به تنهایی نمی تواند </a:t>
            </a:r>
          </a:p>
          <a:p>
            <a:pPr algn="r" rtl="1"/>
            <a:endParaRPr lang="fa-IR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buNone/>
            </a:pPr>
            <a:r>
              <a:rPr lang="fa-IR" b="1" dirty="0" smtClean="0">
                <a:cs typeface="B Nazanin" pitchFamily="2" charset="-78"/>
              </a:rPr>
              <a:t>در تصفیه شیرابه موثر باشد بلکه باید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ترکیبی از روش های ذکر شده </a:t>
            </a:r>
            <a:r>
              <a:rPr lang="fa-IR" b="1" dirty="0" smtClean="0">
                <a:cs typeface="B Nazanin" pitchFamily="2" charset="-78"/>
              </a:rPr>
              <a:t>را </a:t>
            </a:r>
            <a:r>
              <a:rPr lang="fa-IR" b="1" smtClean="0">
                <a:cs typeface="B Nazanin" pitchFamily="2" charset="-78"/>
              </a:rPr>
              <a:t>بکار گرفت، تا </a:t>
            </a:r>
            <a:r>
              <a:rPr lang="fa-IR" b="1" dirty="0" smtClean="0">
                <a:cs typeface="B Nazanin" pitchFamily="2" charset="-78"/>
              </a:rPr>
              <a:t>هر مورد بتواند قسمتی از آلاینده ها را حذف </a:t>
            </a:r>
            <a:r>
              <a:rPr lang="fa-IR" b="1" smtClean="0">
                <a:cs typeface="B Nazanin" pitchFamily="2" charset="-78"/>
              </a:rPr>
              <a:t>کند .</a:t>
            </a:r>
            <a:endParaRPr lang="fa-IR" b="1" dirty="0" smtClean="0">
              <a:cs typeface="B Nazanin" pitchFamily="2" charset="-78"/>
            </a:endParaRPr>
          </a:p>
          <a:p>
            <a:pPr algn="r" rtl="1">
              <a:buNone/>
            </a:pPr>
            <a:endParaRPr lang="fa-IR" b="1" dirty="0" smtClean="0">
              <a:cs typeface="B Nazanin" pitchFamily="2" charset="-78"/>
            </a:endParaRPr>
          </a:p>
          <a:p>
            <a:pPr algn="r" rtl="1">
              <a:buNone/>
            </a:pPr>
            <a:r>
              <a:rPr lang="fa-IR" b="1" dirty="0" smtClean="0">
                <a:cs typeface="B Nazanin" pitchFamily="2" charset="-78"/>
              </a:rPr>
              <a:t> </a:t>
            </a:r>
            <a:r>
              <a:rPr lang="fa-IR" sz="2800" b="1" dirty="0" smtClean="0">
                <a:cs typeface="B Nazanin" pitchFamily="2" charset="-78"/>
              </a:rPr>
              <a:t>آنچه باید مد نظر قرار گیرد </a:t>
            </a: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محدودیت های دفع پساب </a:t>
            </a:r>
            <a:r>
              <a:rPr lang="fa-IR" sz="2800" b="1" dirty="0" smtClean="0">
                <a:cs typeface="B Nazanin" pitchFamily="2" charset="-78"/>
              </a:rPr>
              <a:t>است.</a:t>
            </a:r>
            <a:endParaRPr lang="en-US" sz="28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810716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2967334"/>
            <a:ext cx="75724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تشکر از توجه شما عزیزان</a:t>
            </a:r>
            <a:endParaRPr lang="fa-I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3921310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محاسبه حجم شیرابه</a:t>
            </a:r>
            <a:endParaRPr lang="en-US" b="1" dirty="0">
              <a:solidFill>
                <a:schemeClr val="accent2">
                  <a:lumMod val="75000"/>
                </a:schemeClr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a-IR" dirty="0" smtClean="0">
              <a:cs typeface="B Nazanin" pitchFamily="2" charset="-78"/>
            </a:endParaRPr>
          </a:p>
          <a:p>
            <a:endParaRPr lang="fa-IR" dirty="0">
              <a:cs typeface="B Nazanin" pitchFamily="2" charset="-78"/>
            </a:endParaRPr>
          </a:p>
          <a:p>
            <a:pPr algn="r" rtl="1"/>
            <a:r>
              <a:rPr lang="en-US" dirty="0" smtClean="0">
                <a:cs typeface="B Nazanin" pitchFamily="2" charset="-78"/>
              </a:rPr>
              <a:t>:</a:t>
            </a:r>
            <a:r>
              <a:rPr lang="en-US" dirty="0">
                <a:cs typeface="B Nazanin" pitchFamily="2" charset="-78"/>
              </a:rPr>
              <a:t> Lo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شیرابه تولید شده</a:t>
            </a:r>
            <a:r>
              <a:rPr lang="en-US" dirty="0">
                <a:cs typeface="B Nazanin" pitchFamily="2" charset="-78"/>
              </a:rPr>
              <a:t> (m</a:t>
            </a:r>
            <a:r>
              <a:rPr lang="en-US" sz="1800" dirty="0">
                <a:cs typeface="B Nazanin" pitchFamily="2" charset="-78"/>
              </a:rPr>
              <a:t>3</a:t>
            </a:r>
            <a:r>
              <a:rPr lang="en-US" dirty="0">
                <a:cs typeface="B Nazanin" pitchFamily="2" charset="-78"/>
              </a:rPr>
              <a:t>)</a:t>
            </a:r>
            <a:r>
              <a:rPr lang="en-US" dirty="0" smtClean="0">
                <a:cs typeface="B Nazanin" pitchFamily="2" charset="-78"/>
              </a:rPr>
              <a:t> </a:t>
            </a:r>
          </a:p>
          <a:p>
            <a:pPr algn="r" rtl="1"/>
            <a:r>
              <a:rPr lang="en-US" dirty="0" smtClean="0">
                <a:cs typeface="B Nazanin" pitchFamily="2" charset="-78"/>
              </a:rPr>
              <a:t>:ER</a:t>
            </a:r>
            <a:r>
              <a:rPr lang="fa-IR" dirty="0" smtClean="0">
                <a:cs typeface="B Nazanin" pitchFamily="2" charset="-78"/>
              </a:rPr>
              <a:t>بارش موثر(بارش حقیقی برای سلول فعال)</a:t>
            </a:r>
            <a:r>
              <a:rPr lang="en-US" dirty="0" smtClean="0">
                <a:cs typeface="B Nazanin" pitchFamily="2" charset="-78"/>
              </a:rPr>
              <a:t> (</a:t>
            </a:r>
            <a:r>
              <a:rPr lang="en-US" dirty="0">
                <a:cs typeface="B Nazanin" pitchFamily="2" charset="-78"/>
              </a:rPr>
              <a:t>m) </a:t>
            </a:r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en-US" dirty="0" smtClean="0">
                <a:cs typeface="B Nazanin" pitchFamily="2" charset="-78"/>
              </a:rPr>
              <a:t>A</a:t>
            </a:r>
            <a:r>
              <a:rPr lang="fa-IR" dirty="0" smtClean="0">
                <a:cs typeface="B Nazanin" pitchFamily="2" charset="-78"/>
              </a:rPr>
              <a:t>: سطح سلول </a:t>
            </a:r>
            <a:r>
              <a:rPr lang="en-US" dirty="0" smtClean="0">
                <a:cs typeface="B Nazanin" pitchFamily="2" charset="-78"/>
              </a:rPr>
              <a:t>(m</a:t>
            </a:r>
            <a:r>
              <a:rPr lang="en-US" sz="2000" dirty="0" smtClean="0">
                <a:cs typeface="B Nazanin" pitchFamily="2" charset="-78"/>
              </a:rPr>
              <a:t>2</a:t>
            </a:r>
            <a:r>
              <a:rPr lang="en-US" dirty="0" smtClean="0">
                <a:cs typeface="B Nazanin" pitchFamily="2" charset="-78"/>
              </a:rPr>
              <a:t>)</a:t>
            </a:r>
          </a:p>
          <a:p>
            <a:pPr algn="r" rtl="1"/>
            <a:r>
              <a:rPr lang="en-US" dirty="0" smtClean="0">
                <a:cs typeface="B Nazanin" pitchFamily="2" charset="-78"/>
              </a:rPr>
              <a:t>LW</a:t>
            </a:r>
            <a:r>
              <a:rPr lang="fa-IR" dirty="0" smtClean="0">
                <a:cs typeface="B Nazanin" pitchFamily="2" charset="-78"/>
              </a:rPr>
              <a:t>: آب موجود در زایدات( همچنین شامل آب موجود در لجن دفعی)(</a:t>
            </a:r>
            <a:r>
              <a:rPr lang="en-US" dirty="0" smtClean="0">
                <a:cs typeface="B Nazanin" pitchFamily="2" charset="-78"/>
              </a:rPr>
              <a:t>m</a:t>
            </a:r>
            <a:r>
              <a:rPr lang="en-US" sz="2000" dirty="0" smtClean="0">
                <a:cs typeface="B Nazanin" pitchFamily="2" charset="-78"/>
              </a:rPr>
              <a:t>3</a:t>
            </a:r>
            <a:r>
              <a:rPr lang="fa-IR" dirty="0" smtClean="0">
                <a:cs typeface="B Nazanin" pitchFamily="2" charset="-78"/>
              </a:rPr>
              <a:t>)</a:t>
            </a:r>
          </a:p>
          <a:p>
            <a:pPr algn="r" rtl="1"/>
            <a:r>
              <a:rPr lang="en-US" dirty="0" smtClean="0">
                <a:cs typeface="B Nazanin" pitchFamily="2" charset="-78"/>
              </a:rPr>
              <a:t>IRCA</a:t>
            </a:r>
            <a:r>
              <a:rPr lang="fa-IR" dirty="0" smtClean="0">
                <a:cs typeface="B Nazanin" pitchFamily="2" charset="-78"/>
              </a:rPr>
              <a:t>:  آب نفوذی (</a:t>
            </a:r>
            <a:r>
              <a:rPr lang="en-US" dirty="0" smtClean="0">
                <a:cs typeface="B Nazanin" pitchFamily="2" charset="-78"/>
              </a:rPr>
              <a:t>m</a:t>
            </a:r>
            <a:r>
              <a:rPr lang="fa-IR" dirty="0" smtClean="0">
                <a:cs typeface="B Nazanin" pitchFamily="2" charset="-78"/>
              </a:rPr>
              <a:t>)</a:t>
            </a:r>
          </a:p>
          <a:p>
            <a:pPr algn="r" rtl="1"/>
            <a:r>
              <a:rPr lang="en-US" dirty="0" smtClean="0">
                <a:cs typeface="B Nazanin" pitchFamily="2" charset="-78"/>
              </a:rPr>
              <a:t>L </a:t>
            </a:r>
            <a:r>
              <a:rPr lang="fa-IR" dirty="0" smtClean="0">
                <a:cs typeface="B Nazanin" pitchFamily="2" charset="-78"/>
              </a:rPr>
              <a:t>: مساحت سطح لاگن ها (</a:t>
            </a:r>
            <a:r>
              <a:rPr lang="en-US" dirty="0" smtClean="0">
                <a:cs typeface="B Nazanin" pitchFamily="2" charset="-78"/>
              </a:rPr>
              <a:t>m</a:t>
            </a:r>
            <a:r>
              <a:rPr lang="en-US" sz="2000" dirty="0" smtClean="0">
                <a:cs typeface="B Nazanin" pitchFamily="2" charset="-78"/>
              </a:rPr>
              <a:t>2</a:t>
            </a:r>
            <a:r>
              <a:rPr lang="fa-IR" dirty="0" smtClean="0">
                <a:cs typeface="B Nazanin" pitchFamily="2" charset="-78"/>
              </a:rPr>
              <a:t>)</a:t>
            </a:r>
          </a:p>
          <a:p>
            <a:pPr algn="r" rtl="1"/>
            <a:r>
              <a:rPr lang="en-US" dirty="0" smtClean="0">
                <a:cs typeface="B Nazanin" pitchFamily="2" charset="-78"/>
              </a:rPr>
              <a:t>a</a:t>
            </a:r>
            <a:r>
              <a:rPr lang="fa-IR" dirty="0" smtClean="0">
                <a:cs typeface="B Nazanin" pitchFamily="2" charset="-78"/>
              </a:rPr>
              <a:t>: ظرفیت جذب زائدات (</a:t>
            </a:r>
            <a:r>
              <a:rPr lang="en-US" dirty="0" smtClean="0">
                <a:cs typeface="B Nazanin" pitchFamily="2" charset="-78"/>
              </a:rPr>
              <a:t>m</a:t>
            </a:r>
            <a:r>
              <a:rPr lang="en-US" sz="2000" dirty="0" smtClean="0">
                <a:cs typeface="B Nazanin" pitchFamily="2" charset="-78"/>
              </a:rPr>
              <a:t>3</a:t>
            </a:r>
            <a:r>
              <a:rPr lang="en-US" dirty="0" smtClean="0">
                <a:cs typeface="B Nazanin" pitchFamily="2" charset="-78"/>
              </a:rPr>
              <a:t>/t</a:t>
            </a:r>
            <a:r>
              <a:rPr lang="fa-IR" dirty="0" smtClean="0">
                <a:cs typeface="B Nazanin" pitchFamily="2" charset="-78"/>
              </a:rPr>
              <a:t>)</a:t>
            </a:r>
          </a:p>
          <a:p>
            <a:pPr algn="r" rtl="1"/>
            <a:r>
              <a:rPr lang="en-US" dirty="0" smtClean="0">
                <a:cs typeface="B Nazanin" pitchFamily="2" charset="-78"/>
              </a:rPr>
              <a:t>W</a:t>
            </a:r>
            <a:r>
              <a:rPr lang="fa-IR" dirty="0" smtClean="0">
                <a:cs typeface="B Nazanin" pitchFamily="2" charset="-78"/>
              </a:rPr>
              <a:t>: وزن زائدات دفع شده (</a:t>
            </a:r>
            <a:r>
              <a:rPr lang="en-US" dirty="0" smtClean="0">
                <a:cs typeface="B Nazanin" pitchFamily="2" charset="-78"/>
              </a:rPr>
              <a:t>t/a</a:t>
            </a:r>
            <a:r>
              <a:rPr lang="fa-IR" dirty="0" smtClean="0">
                <a:cs typeface="B Nazanin" pitchFamily="2" charset="-78"/>
              </a:rPr>
              <a:t>)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71611"/>
            <a:ext cx="492854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63564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itchFamily="2" charset="-78"/>
              </a:rPr>
              <a:t/>
            </a:r>
            <a:br>
              <a:rPr lang="fa-IR" dirty="0">
                <a:cs typeface="B Nazanin" pitchFamily="2" charset="-78"/>
              </a:rPr>
            </a:b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467600" cy="5616720"/>
          </a:xfrm>
        </p:spPr>
        <p:txBody>
          <a:bodyPr/>
          <a:lstStyle/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موارد استفاده از فرمول موازنه آب شامل :</a:t>
            </a:r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1- طراحی سیستم جمع آوری و تصفیه شیرابه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2- طراحی اندازه سلول های دفن</a:t>
            </a:r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166853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 rtl="1"/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تعیین خصوصیات شیرابه</a:t>
            </a:r>
            <a:endParaRPr lang="fa-IR" b="1" dirty="0">
              <a:solidFill>
                <a:schemeClr val="accent2">
                  <a:lumMod val="75000"/>
                </a:schemeClr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1- شيرابه جوان متعلق به زمين دفن با عمر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 كمتر از ۱ تا ۲ سال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ویِِژگی مهم این نوع شیرابه بالابودن</a:t>
            </a:r>
            <a:r>
              <a:rPr lang="en-US" dirty="0" smtClean="0">
                <a:cs typeface="B Nazanin" pitchFamily="2" charset="-78"/>
              </a:rPr>
              <a:t>COD</a:t>
            </a:r>
            <a:r>
              <a:rPr lang="fa-IR" dirty="0" smtClean="0">
                <a:cs typeface="B Nazanin" pitchFamily="2" charset="-78"/>
              </a:rPr>
              <a:t> و نسبت </a:t>
            </a:r>
            <a:r>
              <a:rPr lang="en-US" dirty="0" smtClean="0">
                <a:cs typeface="B Nazanin" pitchFamily="2" charset="-78"/>
              </a:rPr>
              <a:t>BOD5/COD</a:t>
            </a:r>
            <a:r>
              <a:rPr lang="fa-IR" dirty="0" smtClean="0">
                <a:cs typeface="B Nazanin" pitchFamily="2" charset="-78"/>
              </a:rPr>
              <a:t> است.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2- شيرابه كهنه متعلق به زمين دفن با عمر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بيش از ۵ تا ۱۰ سال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در شیرابه کهنه </a:t>
            </a:r>
            <a:r>
              <a:rPr lang="en-US" dirty="0" smtClean="0">
                <a:cs typeface="B Nazanin" pitchFamily="2" charset="-78"/>
              </a:rPr>
              <a:t>COD</a:t>
            </a:r>
            <a:r>
              <a:rPr lang="fa-IR" dirty="0" smtClean="0">
                <a:cs typeface="B Nazanin" pitchFamily="2" charset="-78"/>
              </a:rPr>
              <a:t> و نسبت </a:t>
            </a:r>
            <a:r>
              <a:rPr lang="en-US" dirty="0" smtClean="0">
                <a:cs typeface="B Nazanin" pitchFamily="2" charset="-78"/>
              </a:rPr>
              <a:t>BOD5/COD</a:t>
            </a:r>
            <a:r>
              <a:rPr lang="fa-IR" dirty="0" smtClean="0">
                <a:cs typeface="B Nazanin" pitchFamily="2" charset="-78"/>
              </a:rPr>
              <a:t> پایین است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648072"/>
          </a:xfrm>
        </p:spPr>
        <p:txBody>
          <a:bodyPr>
            <a:normAutofit/>
          </a:bodyPr>
          <a:lstStyle/>
          <a:p>
            <a:pPr algn="r" rtl="1"/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66008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17522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cs typeface="B Nazanin" pitchFamily="2" charset="-78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0"/>
            <a:ext cx="78488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765527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1046</TotalTime>
  <Words>1754</Words>
  <Application>Microsoft Office PowerPoint</Application>
  <PresentationFormat>On-screen Show (4:3)</PresentationFormat>
  <Paragraphs>362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Oriel</vt:lpstr>
      <vt:lpstr>Solid waste management تصفیه شیرابه</vt:lpstr>
      <vt:lpstr>مقدمه</vt:lpstr>
      <vt:lpstr>مراحل مختلف برای طراحی یک پروسه تصفیه شیرابه</vt:lpstr>
      <vt:lpstr>ادامه...</vt:lpstr>
      <vt:lpstr>محاسبه حجم شیرابه</vt:lpstr>
      <vt:lpstr> </vt:lpstr>
      <vt:lpstr>تعیین خصوصیات شیرابه</vt:lpstr>
      <vt:lpstr>Slide 8</vt:lpstr>
      <vt:lpstr>Slide 9</vt:lpstr>
      <vt:lpstr>Slide 10</vt:lpstr>
      <vt:lpstr>Slide 11</vt:lpstr>
      <vt:lpstr>Slide 12</vt:lpstr>
      <vt:lpstr>Slide 13</vt:lpstr>
      <vt:lpstr>Slide 14</vt:lpstr>
      <vt:lpstr>تقسيم بندي كلي روش هاي مديريت و تصفيه شيرابه در محل هاي دفن زباله شهري</vt:lpstr>
      <vt:lpstr>Slide 16</vt:lpstr>
      <vt:lpstr>پیش تصفیه فیزیکی - شیمیایی</vt:lpstr>
      <vt:lpstr>Slide 18</vt:lpstr>
      <vt:lpstr>Slide 19</vt:lpstr>
      <vt:lpstr>تصفیه بیولوژیکی شیرابه</vt:lpstr>
      <vt:lpstr>Slide 21</vt:lpstr>
      <vt:lpstr>تصفیه فیزیکی- شیمیایی / بیولوژیکی شیرابه</vt:lpstr>
      <vt:lpstr>Slide 23</vt:lpstr>
      <vt:lpstr>Slide 24</vt:lpstr>
      <vt:lpstr>Slide 25</vt:lpstr>
      <vt:lpstr>Slide 26</vt:lpstr>
      <vt:lpstr>سایر سیستم های تصفیه</vt:lpstr>
      <vt:lpstr>روش های تصفیه پیشرفته 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5- تصفیه با بستر نی (REED BED TREATMENT)</vt:lpstr>
      <vt:lpstr>Slide 37</vt:lpstr>
      <vt:lpstr> روش های موجود تصفیه شیرابه در کشور های مختلف</vt:lpstr>
      <vt:lpstr>Slide 39</vt:lpstr>
      <vt:lpstr>کدام فرایند؟</vt:lpstr>
      <vt:lpstr>مقایسه بین روش های مختلف از لحاظ کارایی در حذف مواد</vt:lpstr>
      <vt:lpstr>مقایسه بین روش های مختلف از لحاظ راهبری</vt:lpstr>
      <vt:lpstr>نتیجه گیری کلی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روش های موجود و جدید تصفیه شیرابه</dc:title>
  <dc:creator>Se7en</dc:creator>
  <cp:lastModifiedBy>agc</cp:lastModifiedBy>
  <cp:revision>99</cp:revision>
  <dcterms:created xsi:type="dcterms:W3CDTF">2014-04-26T12:11:14Z</dcterms:created>
  <dcterms:modified xsi:type="dcterms:W3CDTF">2014-06-28T06:19:49Z</dcterms:modified>
</cp:coreProperties>
</file>