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211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794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fld id="{3F8A2FED-E53C-4BDB-BF68-AD2ED1E2C507}" type="datetimeFigureOut">
              <a:rPr lang="en-US" smtClean="0"/>
              <a:pPr/>
              <a:t>1/26/2014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66D0A67-D754-400E-8B9D-203277349A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sz="5400" dirty="0" smtClean="0">
                <a:solidFill>
                  <a:schemeClr val="tx1"/>
                </a:solidFill>
                <a:cs typeface="B Titr" pitchFamily="2" charset="-78"/>
              </a:rPr>
              <a:t>بهداشت </a:t>
            </a:r>
            <a:r>
              <a:rPr lang="fa-IR" sz="5400" dirty="0" err="1" smtClean="0">
                <a:solidFill>
                  <a:schemeClr val="tx1"/>
                </a:solidFill>
                <a:cs typeface="B Titr" pitchFamily="2" charset="-78"/>
              </a:rPr>
              <a:t>پرتوها</a:t>
            </a:r>
            <a:endParaRPr lang="en-US" sz="54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2800" b="1" dirty="0" smtClean="0">
                <a:cs typeface="B Titr" pitchFamily="2" charset="-78"/>
              </a:rPr>
              <a:t>اثرات بیولوژیکی </a:t>
            </a:r>
            <a:r>
              <a:rPr lang="fa-IR" sz="2800" b="1" dirty="0" err="1" smtClean="0">
                <a:cs typeface="B Titr" pitchFamily="2" charset="-78"/>
              </a:rPr>
              <a:t>پرتوهای</a:t>
            </a:r>
            <a:r>
              <a:rPr lang="fa-IR" sz="2800" b="1" dirty="0" smtClean="0">
                <a:cs typeface="B Titr" pitchFamily="2" charset="-78"/>
              </a:rPr>
              <a:t> </a:t>
            </a:r>
            <a:r>
              <a:rPr lang="fa-IR" sz="2800" b="1" dirty="0" err="1" smtClean="0">
                <a:cs typeface="B Titr" pitchFamily="2" charset="-78"/>
              </a:rPr>
              <a:t>یونساز</a:t>
            </a:r>
            <a:endParaRPr lang="en-US" sz="28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905000"/>
            <a:ext cx="7572428" cy="3886200"/>
          </a:xfrm>
        </p:spPr>
        <p:txBody>
          <a:bodyPr/>
          <a:lstStyle/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این تأثیرات به عوامل زیادی بستگی دارند مثل شدت تابش، مدت زمان تابش، بافت مورد نظر، تابش مداوم یا منقطع، تابش حاد یا مزمن و نیمه عمر تابش.</a:t>
            </a:r>
            <a:endParaRPr lang="en-US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اثرهای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زیست شناختی (ضایعات) تابش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پرتوها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را می توان به دو گروه تقسیم کرد: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اثرات تنی (جسمی – بدنی </a:t>
            </a:r>
            <a:r>
              <a:rPr lang="en-US" sz="2800" dirty="0" smtClean="0">
                <a:solidFill>
                  <a:schemeClr val="tx1"/>
                </a:solidFill>
                <a:cs typeface="B Nazanin" pitchFamily="2" charset="-78"/>
              </a:rPr>
              <a:t>somatic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)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اثرات ژنتیکی</a:t>
            </a:r>
            <a:endParaRPr lang="en-US" sz="2800" dirty="0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905000"/>
            <a:ext cx="7286676" cy="3886200"/>
          </a:xfrm>
        </p:spPr>
        <p:txBody>
          <a:bodyPr/>
          <a:lstStyle/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اثرات بیولوژیکی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پرتوها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دارای دو نوع علایم می باشند:</a:t>
            </a: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1- حاد </a:t>
            </a: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2- مزمن</a:t>
            </a:r>
          </a:p>
          <a:p>
            <a:pPr algn="just" rtl="1">
              <a:buNone/>
            </a:pPr>
            <a:endParaRPr lang="fa-IR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عوارض حاد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تشعشعات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: تب، عفونت، حساسیت های غیر عادی، ریزش مو، خونریزی، اسهال که در صورت معالجه در آخر هفته ششم به تدریج بیمار رو به بهبودی می رود.</a:t>
            </a:r>
            <a:endParaRPr lang="en-US" sz="2800" dirty="0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719654"/>
          </a:xfrm>
        </p:spPr>
        <p:txBody>
          <a:bodyPr/>
          <a:lstStyle/>
          <a:p>
            <a:pPr algn="just" rtl="1">
              <a:buNone/>
            </a:pP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عوارض مزمن </a:t>
            </a:r>
            <a:r>
              <a:rPr lang="fa-IR" dirty="0" err="1" smtClean="0">
                <a:solidFill>
                  <a:schemeClr val="tx1"/>
                </a:solidFill>
                <a:cs typeface="B Nazanin" pitchFamily="2" charset="-78"/>
              </a:rPr>
              <a:t>تشعشعات</a:t>
            </a: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:</a:t>
            </a:r>
          </a:p>
          <a:p>
            <a:pPr algn="just" rtl="1">
              <a:buNone/>
            </a:pP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1- آسیب از نظر باروری</a:t>
            </a:r>
          </a:p>
          <a:p>
            <a:pPr algn="just" rtl="1">
              <a:buNone/>
            </a:pP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2- ایجاد آب مروارید 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cataract</a:t>
            </a: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) در انسان</a:t>
            </a:r>
          </a:p>
          <a:p>
            <a:pPr algn="just" rtl="1">
              <a:buNone/>
            </a:pP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3- ضایعات پوستی</a:t>
            </a:r>
          </a:p>
          <a:p>
            <a:pPr algn="just" rtl="1">
              <a:buNone/>
            </a:pP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4- اثر بر دستگاه تنفسی</a:t>
            </a:r>
          </a:p>
          <a:p>
            <a:pPr algn="just" rtl="1">
              <a:buNone/>
            </a:pP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5- اثر بر استخوانها</a:t>
            </a:r>
          </a:p>
          <a:p>
            <a:pPr algn="just" rtl="1">
              <a:buNone/>
            </a:pP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6- اثر بر سیستم عصبی</a:t>
            </a:r>
          </a:p>
          <a:p>
            <a:pPr algn="just" rtl="1">
              <a:buNone/>
            </a:pP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7- اثر </a:t>
            </a:r>
            <a:r>
              <a:rPr lang="fa-IR" dirty="0" err="1" smtClean="0">
                <a:solidFill>
                  <a:schemeClr val="tx1"/>
                </a:solidFill>
                <a:cs typeface="B Nazanin" pitchFamily="2" charset="-78"/>
              </a:rPr>
              <a:t>پرتوها</a:t>
            </a: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 بر جنین</a:t>
            </a:r>
            <a:endParaRPr lang="en-US" dirty="0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071546"/>
            <a:ext cx="7500990" cy="4719654"/>
          </a:xfrm>
        </p:spPr>
        <p:txBody>
          <a:bodyPr/>
          <a:lstStyle/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مقدار پرتوی دریافتی از محیط  نزدیک به 0/1 راد در سال برآورد می شود.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پرتوهای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مجاز دریافت شده از منابع انسان ساز هم نباید از 5 راد در سال بیشتر شود.</a:t>
            </a:r>
          </a:p>
          <a:p>
            <a:pPr algn="just" rtl="1">
              <a:buNone/>
            </a:pPr>
            <a:endParaRPr lang="fa-IR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در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پرتوگیری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خارجی بطور کلی باید به سه عامل توجه کرد: </a:t>
            </a:r>
            <a:endParaRPr lang="en-US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1.مدت زمان در معرض تابش</a:t>
            </a:r>
            <a:endParaRPr lang="en-US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2.فاصله از منبع تابش (نسبت عکس با مجذور فاصله)</a:t>
            </a:r>
            <a:endParaRPr lang="en-US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3.وجود مانع یا حائل</a:t>
            </a:r>
            <a:endParaRPr lang="en-US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000108"/>
            <a:ext cx="7715304" cy="4791092"/>
          </a:xfrm>
        </p:spPr>
        <p:txBody>
          <a:bodyPr/>
          <a:lstStyle/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حساسیت کودکان و جنین به پرتو های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یونساز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10 برابر بالغین می باشد، لذا افراد زیر 18 سال و زنان باردار هرگز نباید به اندازه افراد بالغ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وعادی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در معرض پرتو قرار گیرند.</a:t>
            </a: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از بکارگیری کسانی که دچار اختلالات متابولیکی، بیماری های پوستی، بیماری های دستگاه خونساز و امراض عفونی هستند، در این محیطها جداً خودداری شود.</a:t>
            </a:r>
          </a:p>
          <a:p>
            <a:pPr algn="just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به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پرتوکاران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باید آموزش های لازم در مورد بهداشت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پرتوهای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یونساز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داده شود.</a:t>
            </a:r>
            <a:endParaRPr lang="en-US" sz="2800" dirty="0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777860"/>
          </a:xfrm>
        </p:spPr>
        <p:txBody>
          <a:bodyPr/>
          <a:lstStyle/>
          <a:p>
            <a:r>
              <a:rPr lang="fa-IR" b="1" dirty="0">
                <a:solidFill>
                  <a:schemeClr val="tx2"/>
                </a:solidFill>
                <a:cs typeface="B Titr" pitchFamily="2" charset="-78"/>
              </a:rPr>
              <a:t>ساختمان اتم</a:t>
            </a:r>
            <a:r>
              <a:rPr lang="en-US" dirty="0">
                <a:solidFill>
                  <a:schemeClr val="tx2"/>
                </a:solidFill>
                <a:cs typeface="B Titr" pitchFamily="2" charset="-78"/>
              </a:rPr>
              <a:t/>
            </a:r>
            <a:br>
              <a:rPr lang="en-US" dirty="0">
                <a:solidFill>
                  <a:schemeClr val="tx2"/>
                </a:solidFill>
                <a:cs typeface="B Titr" pitchFamily="2" charset="-78"/>
              </a:rPr>
            </a:b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7615262" cy="4076712"/>
          </a:xfrm>
        </p:spPr>
        <p:txBody>
          <a:bodyPr/>
          <a:lstStyle/>
          <a:p>
            <a:pPr algn="just" rtl="1">
              <a:buNone/>
            </a:pPr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هر اتم دارای قسمت های ذیل است:</a:t>
            </a:r>
            <a:endParaRPr lang="en-US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الف) </a:t>
            </a: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هسته</a:t>
            </a:r>
          </a:p>
          <a:p>
            <a:pPr algn="just" rtl="1">
              <a:buNone/>
            </a:pPr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ب</a:t>
            </a:r>
            <a:r>
              <a:rPr lang="fa-IR" dirty="0" smtClean="0">
                <a:solidFill>
                  <a:schemeClr val="tx1"/>
                </a:solidFill>
                <a:cs typeface="B Nazanin" pitchFamily="2" charset="-78"/>
              </a:rPr>
              <a:t>) الکترون ها</a:t>
            </a:r>
          </a:p>
          <a:p>
            <a:pPr algn="just" rtl="1"/>
            <a:endParaRPr lang="en-US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algn="just" rtl="1"/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076712"/>
          </a:xfrm>
        </p:spPr>
        <p:txBody>
          <a:bodyPr/>
          <a:lstStyle/>
          <a:p>
            <a:pPr algn="just" rtl="1"/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عدد جرمی: به مجموع تعداد پروتون ها و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نوترون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های یک اتم، عدد جرمی گویند و با علامت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نشان داده می شود.</a:t>
            </a:r>
            <a:r>
              <a:rPr lang="en-US" sz="2800" dirty="0" smtClean="0">
                <a:solidFill>
                  <a:schemeClr val="tx1"/>
                </a:solidFill>
                <a:cs typeface="B Nazanin" pitchFamily="2" charset="-78"/>
              </a:rPr>
              <a:t> </a:t>
            </a:r>
            <a:endParaRPr lang="fa-IR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endParaRPr lang="fa-IR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عدد اتمی: تعداد پروتون ها در یک اتم، عدد اتمی نام دارد که با علامت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dirty="0" smtClean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نمایش داده </a:t>
            </a:r>
            <a:r>
              <a:rPr lang="fa-IR" sz="2800" smtClean="0">
                <a:solidFill>
                  <a:schemeClr val="tx1"/>
                </a:solidFill>
                <a:cs typeface="B Nazanin" pitchFamily="2" charset="-78"/>
              </a:rPr>
              <a:t>می </a:t>
            </a:r>
            <a:r>
              <a:rPr lang="fa-IR" sz="2800" smtClean="0">
                <a:solidFill>
                  <a:schemeClr val="tx1"/>
                </a:solidFill>
                <a:cs typeface="B Nazanin" pitchFamily="2" charset="-78"/>
              </a:rPr>
              <a:t>شود.</a:t>
            </a:r>
          </a:p>
          <a:p>
            <a:pPr algn="just" rtl="1"/>
            <a:endParaRPr lang="fa-IR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ایزوتوپ ها: به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اتمهایی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که دارای عدد اتمی مساوی ولی عدد جرمی متفاوت هستند، اطلاق می شود.</a:t>
            </a:r>
            <a:endParaRPr lang="en-US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785794"/>
            <a:ext cx="7215238" cy="5005406"/>
          </a:xfrm>
        </p:spPr>
        <p:txBody>
          <a:bodyPr/>
          <a:lstStyle/>
          <a:p>
            <a:pPr algn="just" rtl="1">
              <a:buNone/>
            </a:pPr>
            <a:r>
              <a:rPr lang="fa-IR" sz="2800" dirty="0" smtClean="0">
                <a:solidFill>
                  <a:srgbClr val="FF0000"/>
                </a:solidFill>
                <a:cs typeface="B Nazanin" pitchFamily="2" charset="-78"/>
              </a:rPr>
              <a:t>نیمه عمر فیزیکی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: تعداد اتم های یک ماده با گذشت زمان کاهش می یابد و مدت زمانی که طول می کشد، تا نیمی از هسته های آن تجزیه شده یا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اکتیویته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آن به نصف کاهش یابد را، نیمه عمر فیزیکی گویند.</a:t>
            </a:r>
          </a:p>
          <a:p>
            <a:pPr algn="just" rtl="1">
              <a:buNone/>
            </a:pPr>
            <a:endParaRPr lang="fa-IR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dirty="0" smtClean="0">
                <a:solidFill>
                  <a:srgbClr val="FF0000"/>
                </a:solidFill>
                <a:cs typeface="B Nazanin" pitchFamily="2" charset="-78"/>
              </a:rPr>
              <a:t>نیمه عمر بیو لوژیکی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: مدت زمانی که طول می کشد تا نیمی از اتم های یک عنصر (چه رادیو اکتیو و چه غیر رادیو اکتیو) که به نحوی وارد بدن شده است، از آن خارج شود را نیمه عمر بیولوژیکی گویند</a:t>
            </a:r>
            <a:endParaRPr lang="en-US" sz="28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400" b="1" i="0" u="none" strike="noStrike" cap="none" normalizeH="0" baseline="0" smtClean="0">
                <a:ln>
                  <a:noFill/>
                </a:ln>
                <a:solidFill>
                  <a:srgbClr val="1D1B11"/>
                </a:solidFill>
                <a:effectLst/>
                <a:latin typeface="Times New Roman" pitchFamily="18" charset="0"/>
                <a:ea typeface="Times New Roman" pitchFamily="18" charset="0"/>
                <a:cs typeface="B Nazanin" pitchFamily="2" charset="-78"/>
              </a:rPr>
              <a:t>منابع مواجهه انسان با پرتوها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2800" b="1" dirty="0" smtClean="0">
                <a:solidFill>
                  <a:schemeClr val="tx1"/>
                </a:solidFill>
                <a:cs typeface="B Titr" pitchFamily="2" charset="-78"/>
              </a:rPr>
              <a:t>منابع مواجهه انسان با </a:t>
            </a:r>
            <a:r>
              <a:rPr lang="fa-IR" sz="2800" b="1" dirty="0" err="1" smtClean="0">
                <a:solidFill>
                  <a:schemeClr val="tx1"/>
                </a:solidFill>
                <a:cs typeface="B Titr" pitchFamily="2" charset="-78"/>
              </a:rPr>
              <a:t>پرتوها</a:t>
            </a:r>
            <a:r>
              <a:rPr lang="en-US" sz="2800" dirty="0" smtClean="0">
                <a:solidFill>
                  <a:schemeClr val="tx1"/>
                </a:solidFill>
                <a:cs typeface="B Titr" pitchFamily="2" charset="-78"/>
              </a:rPr>
              <a:t/>
            </a:r>
            <a:br>
              <a:rPr lang="en-US" sz="2800" dirty="0" smtClean="0">
                <a:solidFill>
                  <a:schemeClr val="tx1"/>
                </a:solidFill>
                <a:cs typeface="B Titr" pitchFamily="2" charset="-78"/>
              </a:rPr>
            </a:br>
            <a:endParaRPr lang="en-US" sz="28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433902"/>
          </a:xfrm>
        </p:spPr>
        <p:txBody>
          <a:bodyPr/>
          <a:lstStyle/>
          <a:p>
            <a:pPr algn="just" rtl="1">
              <a:buNone/>
            </a:pP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منابع طبیعی:</a:t>
            </a:r>
            <a:endParaRPr lang="en-US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1" algn="just" rtl="1">
              <a:buClr>
                <a:srgbClr val="FF0000"/>
              </a:buClr>
              <a:buFont typeface="Wingdings" pitchFamily="2" charset="2"/>
              <a:buChar char="Ø"/>
            </a:pPr>
            <a:r>
              <a:rPr lang="fa-IR" sz="2600" dirty="0" err="1" smtClean="0">
                <a:solidFill>
                  <a:schemeClr val="tx1"/>
                </a:solidFill>
                <a:cs typeface="B Nazanin" pitchFamily="2" charset="-78"/>
              </a:rPr>
              <a:t>پرتوهای</a:t>
            </a:r>
            <a:r>
              <a:rPr lang="fa-IR" sz="2600" dirty="0" smtClean="0">
                <a:solidFill>
                  <a:schemeClr val="tx1"/>
                </a:solidFill>
                <a:cs typeface="B Nazanin" pitchFamily="2" charset="-78"/>
              </a:rPr>
              <a:t> کیهانی</a:t>
            </a:r>
          </a:p>
          <a:p>
            <a:pPr lvl="1" algn="just" rtl="1">
              <a:buClr>
                <a:srgbClr val="FF0000"/>
              </a:buClr>
              <a:buFont typeface="Wingdings" pitchFamily="2" charset="2"/>
              <a:buChar char="Ø"/>
            </a:pPr>
            <a:r>
              <a:rPr lang="fa-IR" sz="2600" dirty="0" err="1" smtClean="0">
                <a:solidFill>
                  <a:schemeClr val="tx1"/>
                </a:solidFill>
                <a:cs typeface="B Nazanin" pitchFamily="2" charset="-78"/>
              </a:rPr>
              <a:t>پرتوهای</a:t>
            </a:r>
            <a:r>
              <a:rPr lang="fa-IR" sz="2600" dirty="0" smtClean="0">
                <a:solidFill>
                  <a:schemeClr val="tx1"/>
                </a:solidFill>
                <a:cs typeface="B Nazanin" pitchFamily="2" charset="-78"/>
              </a:rPr>
              <a:t> زمینی</a:t>
            </a:r>
          </a:p>
          <a:p>
            <a:pPr lvl="1" algn="just" rtl="1">
              <a:buClr>
                <a:srgbClr val="FF0000"/>
              </a:buClr>
              <a:buFont typeface="Wingdings" pitchFamily="2" charset="2"/>
              <a:buChar char="Ø"/>
            </a:pPr>
            <a:r>
              <a:rPr lang="fa-IR" sz="2600" dirty="0" err="1" smtClean="0">
                <a:solidFill>
                  <a:schemeClr val="tx1"/>
                </a:solidFill>
                <a:cs typeface="B Nazanin" pitchFamily="2" charset="-78"/>
              </a:rPr>
              <a:t>پرتوهای</a:t>
            </a:r>
            <a:r>
              <a:rPr lang="fa-IR" sz="2600" dirty="0" smtClean="0">
                <a:solidFill>
                  <a:schemeClr val="tx1"/>
                </a:solidFill>
                <a:cs typeface="B Nazanin" pitchFamily="2" charset="-78"/>
              </a:rPr>
              <a:t> جوی</a:t>
            </a:r>
          </a:p>
          <a:p>
            <a:pPr lvl="1" algn="just" rtl="1">
              <a:buClr>
                <a:srgbClr val="FF0000"/>
              </a:buClr>
              <a:buFont typeface="Wingdings" pitchFamily="2" charset="2"/>
              <a:buChar char="Ø"/>
            </a:pPr>
            <a:r>
              <a:rPr lang="fa-IR" sz="2600" dirty="0" err="1" smtClean="0">
                <a:solidFill>
                  <a:schemeClr val="tx1"/>
                </a:solidFill>
                <a:cs typeface="B Nazanin" pitchFamily="2" charset="-78"/>
              </a:rPr>
              <a:t>پرتوهای</a:t>
            </a:r>
            <a:r>
              <a:rPr lang="fa-IR" sz="2600" dirty="0" smtClean="0">
                <a:solidFill>
                  <a:schemeClr val="tx1"/>
                </a:solidFill>
                <a:cs typeface="B Nazanin" pitchFamily="2" charset="-78"/>
              </a:rPr>
              <a:t> درونی</a:t>
            </a:r>
          </a:p>
          <a:p>
            <a:pPr algn="just" rtl="1">
              <a:buNone/>
            </a:pPr>
            <a:r>
              <a:rPr lang="fa-IR" sz="2800" b="1" dirty="0" err="1" smtClean="0">
                <a:solidFill>
                  <a:schemeClr val="tx1"/>
                </a:solidFill>
                <a:cs typeface="B Nazanin" pitchFamily="2" charset="-78"/>
              </a:rPr>
              <a:t>پرتوهای</a:t>
            </a: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 انسان ساخته (مصنوعی)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:</a:t>
            </a:r>
            <a:endParaRPr lang="en-US" sz="2800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1" algn="just" rtl="1">
              <a:buClr>
                <a:srgbClr val="FF0000"/>
              </a:buClr>
              <a:buFont typeface="Wingdings" pitchFamily="2" charset="2"/>
              <a:buChar char="Ø"/>
            </a:pPr>
            <a:r>
              <a:rPr lang="fa-IR" sz="2600" dirty="0" err="1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پرتوهای</a:t>
            </a:r>
            <a:r>
              <a:rPr lang="fa-IR" sz="26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 مجهول(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X</a:t>
            </a:r>
            <a:r>
              <a:rPr lang="fa-IR" sz="26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)</a:t>
            </a:r>
          </a:p>
          <a:p>
            <a:pPr lvl="1" algn="just" rtl="1">
              <a:buClr>
                <a:srgbClr val="FF0000"/>
              </a:buClr>
              <a:buFont typeface="Wingdings" pitchFamily="2" charset="2"/>
              <a:buChar char="Ø"/>
            </a:pPr>
            <a:r>
              <a:rPr lang="fa-IR" sz="26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ریزش (باران)</a:t>
            </a:r>
            <a:r>
              <a:rPr lang="fa-IR" sz="2600" dirty="0" err="1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پرتوزا</a:t>
            </a:r>
            <a:endParaRPr lang="fa-IR" sz="2600" dirty="0" smtClean="0">
              <a:solidFill>
                <a:schemeClr val="tx1"/>
              </a:solidFill>
              <a:latin typeface="Times New Roman" pitchFamily="18" charset="0"/>
              <a:cs typeface="B Nazanin" pitchFamily="2" charset="-78"/>
            </a:endParaRPr>
          </a:p>
          <a:p>
            <a:pPr lvl="1" algn="just" rtl="1">
              <a:buClr>
                <a:srgbClr val="FF0000"/>
              </a:buClr>
              <a:buFont typeface="Wingdings" pitchFamily="2" charset="2"/>
              <a:buChar char="Ø"/>
            </a:pPr>
            <a:r>
              <a:rPr lang="fa-IR" sz="26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منابع متفرقه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B 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1143000"/>
          </a:xfrm>
        </p:spPr>
        <p:txBody>
          <a:bodyPr/>
          <a:lstStyle/>
          <a:p>
            <a:r>
              <a:rPr lang="fa-IR" sz="2800" dirty="0" smtClean="0">
                <a:cs typeface="B Titr" pitchFamily="2" charset="-78"/>
              </a:rPr>
              <a:t>واحدهای اندازه‌گیری انرژی </a:t>
            </a:r>
            <a:r>
              <a:rPr lang="fa-IR" sz="2800" dirty="0" err="1" smtClean="0">
                <a:cs typeface="B Titr" pitchFamily="2" charset="-78"/>
              </a:rPr>
              <a:t>پرتوهای</a:t>
            </a:r>
            <a:r>
              <a:rPr lang="fa-IR" sz="2800" dirty="0" smtClean="0">
                <a:cs typeface="B Titr" pitchFamily="2" charset="-78"/>
              </a:rPr>
              <a:t> </a:t>
            </a:r>
            <a:r>
              <a:rPr lang="fa-IR" sz="2800" dirty="0" err="1" smtClean="0">
                <a:cs typeface="B Titr" pitchFamily="2" charset="-78"/>
              </a:rPr>
              <a:t>یونساز</a:t>
            </a:r>
            <a:endParaRPr lang="en-US" sz="28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2071678"/>
            <a:ext cx="6786610" cy="3886200"/>
          </a:xfrm>
        </p:spPr>
        <p:txBody>
          <a:bodyPr/>
          <a:lstStyle/>
          <a:p>
            <a:pPr algn="just" rtl="1">
              <a:buNone/>
            </a:pP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واحد </a:t>
            </a:r>
            <a:r>
              <a:rPr lang="fa-IR" sz="3200" dirty="0" err="1" smtClean="0">
                <a:solidFill>
                  <a:schemeClr val="tx1"/>
                </a:solidFill>
                <a:cs typeface="B Nazanin" pitchFamily="2" charset="-78"/>
              </a:rPr>
              <a:t>اکسپوژر</a:t>
            </a:r>
            <a:endParaRPr lang="fa-IR" sz="32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رنتگن:</a:t>
            </a: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مقداری از پرتو ایکس یا گاما است، که می تواند در یک سانتی متر مکعب هوای خشک در شرایط استاندارد (صفر درجه حرارت و 76سانتی متر جیوه) معادل یک واحد الکترواستاتیک (10</a:t>
            </a:r>
            <a:r>
              <a:rPr lang="fa-IR" sz="2800" baseline="30000" dirty="0" smtClean="0">
                <a:solidFill>
                  <a:schemeClr val="tx1"/>
                </a:solidFill>
                <a:cs typeface="B Nazanin" pitchFamily="2" charset="-78"/>
              </a:rPr>
              <a:t>6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×2/083) جفت یون ایجاد کند.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0166" y="1357298"/>
            <a:ext cx="6072230" cy="4433902"/>
          </a:xfrm>
        </p:spPr>
        <p:txBody>
          <a:bodyPr/>
          <a:lstStyle/>
          <a:p>
            <a:pPr algn="just" rtl="1">
              <a:buNone/>
            </a:pP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واحد رادیو </a:t>
            </a:r>
            <a:r>
              <a:rPr lang="fa-IR" sz="3200" dirty="0" err="1" smtClean="0">
                <a:solidFill>
                  <a:schemeClr val="tx1"/>
                </a:solidFill>
                <a:cs typeface="B Nazanin" pitchFamily="2" charset="-78"/>
              </a:rPr>
              <a:t>اکتیویته</a:t>
            </a:r>
            <a:endParaRPr lang="fa-IR" sz="32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>
              <a:buNone/>
            </a:pPr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کوری (</a:t>
            </a:r>
            <a:r>
              <a:rPr lang="en-US" sz="2800" b="1" dirty="0" err="1" smtClean="0">
                <a:solidFill>
                  <a:srgbClr val="C00000"/>
                </a:solidFill>
                <a:cs typeface="B Nazanin" pitchFamily="2" charset="-78"/>
              </a:rPr>
              <a:t>ci</a:t>
            </a:r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):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فعالیت چشمه ای است که در یک ثانیه </a:t>
            </a:r>
            <a:r>
              <a:rPr lang="en-US" sz="2800" dirty="0" smtClean="0">
                <a:solidFill>
                  <a:schemeClr val="tx1"/>
                </a:solidFill>
                <a:cs typeface="B Nazanin" pitchFamily="2" charset="-78"/>
              </a:rPr>
              <a:t>3.7×10</a:t>
            </a:r>
            <a:r>
              <a:rPr lang="en-US" sz="2800" baseline="30000" dirty="0" smtClean="0">
                <a:solidFill>
                  <a:schemeClr val="tx1"/>
                </a:solidFill>
                <a:cs typeface="B Nazanin" pitchFamily="2" charset="-78"/>
              </a:rPr>
              <a:t>10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تجزیه داشته باشد. </a:t>
            </a:r>
          </a:p>
          <a:p>
            <a:pPr algn="just" rtl="1">
              <a:buNone/>
            </a:pPr>
            <a:r>
              <a:rPr lang="fa-IR" sz="2800" b="1" dirty="0" err="1" smtClean="0">
                <a:solidFill>
                  <a:srgbClr val="C00000"/>
                </a:solidFill>
                <a:cs typeface="B Nazanin" pitchFamily="2" charset="-78"/>
              </a:rPr>
              <a:t>بکرل</a:t>
            </a:r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 (</a:t>
            </a:r>
            <a:r>
              <a:rPr lang="en-US" sz="2800" b="1" dirty="0" err="1" smtClean="0">
                <a:solidFill>
                  <a:srgbClr val="C00000"/>
                </a:solidFill>
                <a:cs typeface="B Nazanin" pitchFamily="2" charset="-78"/>
              </a:rPr>
              <a:t>Bq</a:t>
            </a:r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):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امروزه به جای کوری استفاده می شود و آن عبارت است از واحد رادیو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اکتیویته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ای که در هر ثانیه معادل یک تجزیه داشته باشد.</a:t>
            </a:r>
            <a:endParaRPr lang="en-US" sz="2800" dirty="0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14" y="1285860"/>
            <a:ext cx="6858048" cy="4505340"/>
          </a:xfrm>
        </p:spPr>
        <p:txBody>
          <a:bodyPr/>
          <a:lstStyle/>
          <a:p>
            <a:pPr algn="just" rtl="1">
              <a:buNone/>
            </a:pP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واحد دز جذب شده</a:t>
            </a:r>
          </a:p>
          <a:p>
            <a:pPr algn="just" rtl="1">
              <a:buNone/>
            </a:pPr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راد: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سابقا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از واحد راد که معادل 100 ارگ انرژی در یک گرم ماده است، استفاده می شد. در سیستم </a:t>
            </a:r>
            <a:r>
              <a:rPr lang="en-US" sz="2800" dirty="0" smtClean="0">
                <a:solidFill>
                  <a:schemeClr val="tx1"/>
                </a:solidFill>
                <a:cs typeface="B Nazanin" pitchFamily="2" charset="-78"/>
              </a:rPr>
              <a:t>SI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به جای آن از واحد گری که معادل جذب یک </a:t>
            </a:r>
            <a:r>
              <a:rPr lang="fa-IR" sz="2800" dirty="0" err="1" smtClean="0">
                <a:solidFill>
                  <a:schemeClr val="tx1"/>
                </a:solidFill>
                <a:cs typeface="B Nazanin" pitchFamily="2" charset="-78"/>
              </a:rPr>
              <a:t>ژول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بر کیلو گرم است، استفاده می شود.</a:t>
            </a:r>
          </a:p>
          <a:p>
            <a:pPr algn="ctr" rtl="1">
              <a:buNone/>
            </a:pP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100راد=یک گری</a:t>
            </a:r>
            <a:endParaRPr lang="en-US" sz="2800" dirty="0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857232"/>
            <a:ext cx="7072362" cy="4933968"/>
          </a:xfrm>
        </p:spPr>
        <p:txBody>
          <a:bodyPr/>
          <a:lstStyle/>
          <a:p>
            <a:pPr algn="just" rtl="1">
              <a:buNone/>
            </a:pPr>
            <a:r>
              <a:rPr lang="fa-IR" sz="3200" dirty="0" smtClean="0">
                <a:solidFill>
                  <a:schemeClr val="tx1"/>
                </a:solidFill>
                <a:cs typeface="B Nazanin" pitchFamily="2" charset="-78"/>
              </a:rPr>
              <a:t>واحد دز معادل</a:t>
            </a:r>
          </a:p>
          <a:p>
            <a:pPr algn="just" rtl="1">
              <a:buNone/>
            </a:pPr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سیورت: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برای نمایش دادن دز جذب شده در بدن انسان بکار می‌رود. دز معادل در سیستم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2800" dirty="0" smtClean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سیورت است، که بجای واحد قدیمی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Rem</a:t>
            </a:r>
            <a:r>
              <a:rPr lang="en-US" sz="2800" dirty="0" smtClean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2800" dirty="0" smtClean="0">
                <a:solidFill>
                  <a:schemeClr val="tx1"/>
                </a:solidFill>
                <a:cs typeface="B Nazanin" pitchFamily="2" charset="-78"/>
              </a:rPr>
              <a:t> استفاده می شود.</a:t>
            </a:r>
          </a:p>
          <a:p>
            <a:pPr algn="ctr" rtl="1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1SV=100Rem</a:t>
            </a:r>
            <a:endParaRPr lang="fa-IR" sz="2800" dirty="0" smtClean="0">
              <a:solidFill>
                <a:schemeClr val="tx1"/>
              </a:solidFill>
              <a:latin typeface="Times New Roman" pitchFamily="18" charset="0"/>
              <a:cs typeface="B Nazanin" pitchFamily="2" charset="-78"/>
            </a:endParaRPr>
          </a:p>
          <a:p>
            <a:pPr algn="ctr" rtl="1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SV=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Gy.Qf.DF</a:t>
            </a:r>
            <a:endParaRPr lang="fa-IR" sz="2800" dirty="0" smtClean="0">
              <a:solidFill>
                <a:schemeClr val="tx1"/>
              </a:solidFill>
              <a:latin typeface="Times New Roman" pitchFamily="18" charset="0"/>
              <a:cs typeface="B Nazanin" pitchFamily="2" charset="-78"/>
            </a:endParaRPr>
          </a:p>
          <a:p>
            <a:pPr algn="just" rtl="1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SV</a:t>
            </a:r>
            <a:r>
              <a:rPr lang="fa-IR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=دز معادل</a:t>
            </a:r>
          </a:p>
          <a:p>
            <a:pPr algn="just" rtl="1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Gy</a:t>
            </a:r>
            <a:r>
              <a:rPr lang="fa-IR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=دز جذب شده</a:t>
            </a:r>
          </a:p>
          <a:p>
            <a:pPr algn="just" rtl="1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Q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F</a:t>
            </a:r>
            <a:r>
              <a:rPr lang="fa-IR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 =فاکتور کیفی  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B Nazanin" pitchFamily="2" charset="-78"/>
            </a:endParaRPr>
          </a:p>
          <a:p>
            <a:pPr algn="just" rtl="1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DF</a:t>
            </a:r>
            <a:r>
              <a:rPr lang="fa-IR" sz="2800" dirty="0" smtClean="0">
                <a:solidFill>
                  <a:schemeClr val="tx1"/>
                </a:solidFill>
                <a:latin typeface="Times New Roman" pitchFamily="18" charset="0"/>
                <a:cs typeface="B Nazanin" pitchFamily="2" charset="-78"/>
              </a:rPr>
              <a:t>=فاکتور توزیع پرتو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B Nazanin" pitchFamily="2" charset="-78"/>
            </a:endParaRPr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Orbit design template">
  <a:themeElements>
    <a:clrScheme name="Default Design 13">
      <a:dk1>
        <a:srgbClr val="003300"/>
      </a:dk1>
      <a:lt1>
        <a:srgbClr val="FFFFFF"/>
      </a:lt1>
      <a:dk2>
        <a:srgbClr val="3A566E"/>
      </a:dk2>
      <a:lt2>
        <a:srgbClr val="808080"/>
      </a:lt2>
      <a:accent1>
        <a:srgbClr val="A6BF73"/>
      </a:accent1>
      <a:accent2>
        <a:srgbClr val="FFFFCC"/>
      </a:accent2>
      <a:accent3>
        <a:srgbClr val="FFFFFF"/>
      </a:accent3>
      <a:accent4>
        <a:srgbClr val="002A00"/>
      </a:accent4>
      <a:accent5>
        <a:srgbClr val="D0DCBC"/>
      </a:accent5>
      <a:accent6>
        <a:srgbClr val="E7E7B9"/>
      </a:accent6>
      <a:hlink>
        <a:srgbClr val="7EA0BC"/>
      </a:hlink>
      <a:folHlink>
        <a:srgbClr val="BF848A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00"/>
        </a:dk1>
        <a:lt1>
          <a:srgbClr val="FFFFFF"/>
        </a:lt1>
        <a:dk2>
          <a:srgbClr val="3A566E"/>
        </a:dk2>
        <a:lt2>
          <a:srgbClr val="808080"/>
        </a:lt2>
        <a:accent1>
          <a:srgbClr val="A6BF73"/>
        </a:accent1>
        <a:accent2>
          <a:srgbClr val="FFFFCC"/>
        </a:accent2>
        <a:accent3>
          <a:srgbClr val="FFFFFF"/>
        </a:accent3>
        <a:accent4>
          <a:srgbClr val="002A00"/>
        </a:accent4>
        <a:accent5>
          <a:srgbClr val="D0DCBC"/>
        </a:accent5>
        <a:accent6>
          <a:srgbClr val="E7E7B9"/>
        </a:accent6>
        <a:hlink>
          <a:srgbClr val="7EA0BC"/>
        </a:hlink>
        <a:folHlink>
          <a:srgbClr val="BF848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 design template</Template>
  <TotalTime>158</TotalTime>
  <Words>714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Orbit design template</vt:lpstr>
      <vt:lpstr>بهداشت پرتوها</vt:lpstr>
      <vt:lpstr>ساختمان اتم </vt:lpstr>
      <vt:lpstr>Slide 3</vt:lpstr>
      <vt:lpstr>Slide 4</vt:lpstr>
      <vt:lpstr>منابع مواجهه انسان با پرتوها </vt:lpstr>
      <vt:lpstr>واحدهای اندازه‌گیری انرژی پرتوهای یونساز</vt:lpstr>
      <vt:lpstr>Slide 7</vt:lpstr>
      <vt:lpstr>Slide 8</vt:lpstr>
      <vt:lpstr>Slide 9</vt:lpstr>
      <vt:lpstr>اثرات بیولوژیکی پرتوهای یونساز</vt:lpstr>
      <vt:lpstr>Slide 11</vt:lpstr>
      <vt:lpstr>Slide 12</vt:lpstr>
      <vt:lpstr>Slide 13</vt:lpstr>
      <vt:lpstr>Slide 14</vt:lpstr>
    </vt:vector>
  </TitlesOfParts>
  <Company>Office07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بهداشت پرتوها</dc:title>
  <dc:creator>Aria TM</dc:creator>
  <cp:lastModifiedBy>BAZM</cp:lastModifiedBy>
  <cp:revision>16</cp:revision>
  <dcterms:created xsi:type="dcterms:W3CDTF">2011-12-02T16:52:29Z</dcterms:created>
  <dcterms:modified xsi:type="dcterms:W3CDTF">2014-01-26T11:40:26Z</dcterms:modified>
</cp:coreProperties>
</file>