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3"/>
  </p:notesMasterIdLst>
  <p:sldIdLst>
    <p:sldId id="256" r:id="rId2"/>
    <p:sldId id="257" r:id="rId3"/>
    <p:sldId id="258" r:id="rId4"/>
    <p:sldId id="285" r:id="rId5"/>
    <p:sldId id="286" r:id="rId6"/>
    <p:sldId id="290" r:id="rId7"/>
    <p:sldId id="276" r:id="rId8"/>
    <p:sldId id="277" r:id="rId9"/>
    <p:sldId id="279" r:id="rId10"/>
    <p:sldId id="278" r:id="rId11"/>
    <p:sldId id="272" r:id="rId12"/>
    <p:sldId id="270" r:id="rId13"/>
    <p:sldId id="269" r:id="rId14"/>
    <p:sldId id="289" r:id="rId15"/>
    <p:sldId id="263" r:id="rId16"/>
    <p:sldId id="273" r:id="rId17"/>
    <p:sldId id="287" r:id="rId18"/>
    <p:sldId id="288" r:id="rId19"/>
    <p:sldId id="282" r:id="rId20"/>
    <p:sldId id="283" r:id="rId21"/>
    <p:sldId id="291" r:id="rId22"/>
    <p:sldId id="292" r:id="rId23"/>
    <p:sldId id="293" r:id="rId24"/>
    <p:sldId id="294" r:id="rId25"/>
    <p:sldId id="295" r:id="rId26"/>
    <p:sldId id="296" r:id="rId27"/>
    <p:sldId id="298" r:id="rId28"/>
    <p:sldId id="299" r:id="rId29"/>
    <p:sldId id="297" r:id="rId30"/>
    <p:sldId id="266" r:id="rId31"/>
    <p:sldId id="27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512FD-F32F-45FD-A7B9-F9A68BE727A2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4C9D0-AEEE-43EF-8BF6-DE1C4F06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45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0C3E35C-63E1-45F8-9913-DB8569982B63}" type="datetimeFigureOut">
              <a:rPr lang="en-US" smtClean="0"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1330225-BD7B-4E0B-8FEC-A9AB95E4DB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بسمه تعالی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420035" cy="1260629"/>
          </a:xfrm>
        </p:spPr>
        <p:txBody>
          <a:bodyPr/>
          <a:lstStyle/>
          <a:p>
            <a:pPr algn="ctr"/>
            <a:r>
              <a:rPr lang="fa-IR" dirty="0" smtClean="0"/>
              <a:t>مدیریت پسماند در مناطق روستایی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71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01000" cy="5638800"/>
          </a:xfrm>
        </p:spPr>
        <p:txBody>
          <a:bodyPr>
            <a:normAutofit/>
          </a:bodyPr>
          <a:lstStyle/>
          <a:p>
            <a:pPr algn="just" rtl="1"/>
            <a:r>
              <a:rPr lang="fa-IR" sz="2000" dirty="0">
                <a:cs typeface="B Nazanin" pitchFamily="2" charset="-78"/>
              </a:rPr>
              <a:t>در حال حاضر هيچ يك از </a:t>
            </a:r>
            <a:r>
              <a:rPr lang="fa-IR" sz="2000" dirty="0" smtClean="0">
                <a:cs typeface="B Nazanin" pitchFamily="2" charset="-78"/>
              </a:rPr>
              <a:t>اجزاي </a:t>
            </a:r>
            <a:r>
              <a:rPr lang="fa-IR" sz="2000" dirty="0">
                <a:cs typeface="B Nazanin" pitchFamily="2" charset="-78"/>
              </a:rPr>
              <a:t>امور پشتيباني در </a:t>
            </a:r>
            <a:r>
              <a:rPr lang="fa-IR" sz="2000" dirty="0" smtClean="0">
                <a:cs typeface="B Nazanin" pitchFamily="2" charset="-78"/>
              </a:rPr>
              <a:t>سيستم مديريت </a:t>
            </a:r>
            <a:r>
              <a:rPr lang="fa-IR" sz="2000" dirty="0">
                <a:cs typeface="B Nazanin" pitchFamily="2" charset="-78"/>
              </a:rPr>
              <a:t>پسماندهاي روستايي كشور وجود ندارد و وزارت كشور </a:t>
            </a:r>
            <a:r>
              <a:rPr lang="fa-IR" sz="2000" dirty="0" smtClean="0">
                <a:cs typeface="B Nazanin" pitchFamily="2" charset="-78"/>
              </a:rPr>
              <a:t>در حال </a:t>
            </a:r>
            <a:r>
              <a:rPr lang="fa-IR" sz="2000" dirty="0">
                <a:cs typeface="B Nazanin" pitchFamily="2" charset="-78"/>
              </a:rPr>
              <a:t>تدوين و طراحي سيستم روستايي است . بنابراين </a:t>
            </a:r>
            <a:r>
              <a:rPr lang="fa-IR" sz="2000" dirty="0" smtClean="0">
                <a:cs typeface="B Nazanin" pitchFamily="2" charset="-78"/>
              </a:rPr>
              <a:t>سيستم مديريت </a:t>
            </a:r>
            <a:r>
              <a:rPr lang="fa-IR" sz="2000" dirty="0">
                <a:cs typeface="B Nazanin" pitchFamily="2" charset="-78"/>
              </a:rPr>
              <a:t>پسماند روستايي در كشور داراي كمبودهايي است </a:t>
            </a:r>
            <a:r>
              <a:rPr lang="fa-IR" sz="2000" dirty="0" smtClean="0">
                <a:cs typeface="B Nazanin" pitchFamily="2" charset="-78"/>
              </a:rPr>
              <a:t>و مشكلات </a:t>
            </a:r>
            <a:r>
              <a:rPr lang="fa-IR" sz="2000" dirty="0">
                <a:cs typeface="B Nazanin" pitchFamily="2" charset="-78"/>
              </a:rPr>
              <a:t>مديريت پسماند در روستاها ديده مي شود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algn="just" rtl="1"/>
            <a:r>
              <a:rPr lang="fa-IR" sz="2000" dirty="0">
                <a:cs typeface="B Nazanin" pitchFamily="2" charset="-78"/>
              </a:rPr>
              <a:t>در ضمن </a:t>
            </a:r>
            <a:r>
              <a:rPr lang="fa-IR" sz="2000" dirty="0" smtClean="0">
                <a:cs typeface="B Nazanin" pitchFamily="2" charset="-78"/>
              </a:rPr>
              <a:t>ورود ماشين </a:t>
            </a:r>
            <a:r>
              <a:rPr lang="fa-IR" sz="2000" dirty="0">
                <a:cs typeface="B Nazanin" pitchFamily="2" charset="-78"/>
              </a:rPr>
              <a:t>آلات و تجهيزات جديد هم ضروري است . بنابراين </a:t>
            </a:r>
            <a:r>
              <a:rPr lang="fa-IR" sz="2000" dirty="0" smtClean="0">
                <a:cs typeface="B Nazanin" pitchFamily="2" charset="-78"/>
              </a:rPr>
              <a:t>سيستم مديريت </a:t>
            </a:r>
            <a:r>
              <a:rPr lang="fa-IR" sz="2000" dirty="0">
                <a:cs typeface="B Nazanin" pitchFamily="2" charset="-78"/>
              </a:rPr>
              <a:t>پسماند روستايي در روستا هاي كشور نيازمند طراحي </a:t>
            </a:r>
            <a:r>
              <a:rPr lang="fa-IR" sz="2000" dirty="0" smtClean="0">
                <a:cs typeface="B Nazanin" pitchFamily="2" charset="-78"/>
              </a:rPr>
              <a:t>است</a:t>
            </a:r>
          </a:p>
          <a:p>
            <a:pPr algn="just" rtl="1"/>
            <a:endParaRPr lang="fa-IR" sz="2000" dirty="0" smtClean="0">
              <a:cs typeface="B Nazanin" pitchFamily="2" charset="-78"/>
            </a:endParaRPr>
          </a:p>
          <a:p>
            <a:pPr algn="just" rtl="1"/>
            <a:r>
              <a:rPr lang="fa-IR" sz="2000" u="sng" dirty="0">
                <a:solidFill>
                  <a:srgbClr val="00B0F0"/>
                </a:solidFill>
                <a:cs typeface="B Nazanin" pitchFamily="2" charset="-78"/>
              </a:rPr>
              <a:t>ميانگين توليد </a:t>
            </a:r>
            <a:r>
              <a:rPr lang="fa-IR" sz="2000" u="sng" dirty="0" smtClean="0">
                <a:solidFill>
                  <a:srgbClr val="00B0F0"/>
                </a:solidFill>
                <a:cs typeface="B Nazanin" pitchFamily="2" charset="-78"/>
              </a:rPr>
              <a:t>سرانه پسماند </a:t>
            </a:r>
            <a:r>
              <a:rPr lang="fa-IR" sz="2000" u="sng" dirty="0">
                <a:solidFill>
                  <a:srgbClr val="00B0F0"/>
                </a:solidFill>
                <a:cs typeface="B Nazanin" pitchFamily="2" charset="-78"/>
              </a:rPr>
              <a:t>روستايي </a:t>
            </a:r>
            <a:r>
              <a:rPr lang="fa-IR" sz="2000" dirty="0">
                <a:cs typeface="B Nazanin" pitchFamily="2" charset="-78"/>
              </a:rPr>
              <a:t>در كل </a:t>
            </a:r>
            <a:r>
              <a:rPr lang="fa-IR" sz="2000" dirty="0" smtClean="0">
                <a:cs typeface="B Nazanin" pitchFamily="2" charset="-78"/>
              </a:rPr>
              <a:t>كشور </a:t>
            </a:r>
            <a:r>
              <a:rPr lang="fa-IR" sz="2000" dirty="0" smtClean="0">
                <a:solidFill>
                  <a:srgbClr val="7030A0"/>
                </a:solidFill>
                <a:cs typeface="B Nazanin" pitchFamily="2" charset="-78"/>
              </a:rPr>
              <a:t>451/44 گرم </a:t>
            </a:r>
            <a:r>
              <a:rPr lang="fa-IR" sz="2000" dirty="0">
                <a:solidFill>
                  <a:srgbClr val="7030A0"/>
                </a:solidFill>
                <a:cs typeface="B Nazanin" pitchFamily="2" charset="-78"/>
              </a:rPr>
              <a:t>در روز</a:t>
            </a:r>
            <a:r>
              <a:rPr lang="fa-IR" sz="2000" dirty="0">
                <a:cs typeface="B Nazanin" pitchFamily="2" charset="-78"/>
              </a:rPr>
              <a:t> و </a:t>
            </a:r>
            <a:r>
              <a:rPr lang="fa-IR" sz="2000" u="sng" dirty="0">
                <a:solidFill>
                  <a:srgbClr val="00B0F0"/>
                </a:solidFill>
                <a:cs typeface="B Nazanin" pitchFamily="2" charset="-78"/>
              </a:rPr>
              <a:t>چگالي</a:t>
            </a:r>
            <a:r>
              <a:rPr lang="fa-IR" sz="2000" dirty="0">
                <a:solidFill>
                  <a:srgbClr val="00B0F0"/>
                </a:solidFill>
                <a:cs typeface="B Nazanin" pitchFamily="2" charset="-78"/>
              </a:rPr>
              <a:t> </a:t>
            </a:r>
            <a:r>
              <a:rPr lang="fa-IR" sz="2000" dirty="0">
                <a:cs typeface="B Nazanin" pitchFamily="2" charset="-78"/>
              </a:rPr>
              <a:t>آن </a:t>
            </a:r>
            <a:r>
              <a:rPr lang="fa-IR" sz="2000" dirty="0">
                <a:solidFill>
                  <a:srgbClr val="7030A0"/>
                </a:solidFill>
                <a:cs typeface="B Nazanin" pitchFamily="2" charset="-78"/>
              </a:rPr>
              <a:t>375/75</a:t>
            </a:r>
            <a:r>
              <a:rPr lang="fa-IR" sz="2000" dirty="0">
                <a:cs typeface="B Nazanin" pitchFamily="2" charset="-78"/>
              </a:rPr>
              <a:t> </a:t>
            </a:r>
            <a:r>
              <a:rPr lang="fa-IR" sz="2000" dirty="0">
                <a:solidFill>
                  <a:srgbClr val="7030A0"/>
                </a:solidFill>
                <a:cs typeface="B Nazanin" pitchFamily="2" charset="-78"/>
              </a:rPr>
              <a:t>كيلوگرم بر متر مكعب </a:t>
            </a:r>
            <a:r>
              <a:rPr lang="fa-IR" sz="2000" dirty="0" smtClean="0">
                <a:cs typeface="B Nazanin" pitchFamily="2" charset="-78"/>
              </a:rPr>
              <a:t>برآورد </a:t>
            </a:r>
            <a:r>
              <a:rPr lang="fa-IR" sz="2000" dirty="0">
                <a:cs typeface="B Nazanin" pitchFamily="2" charset="-78"/>
              </a:rPr>
              <a:t>شده است 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algn="just" rtl="1"/>
            <a:endParaRPr lang="fa-IR" sz="2000" dirty="0">
              <a:cs typeface="B Nazanin" pitchFamily="2" charset="-78"/>
            </a:endParaRPr>
          </a:p>
          <a:p>
            <a:pPr algn="just" rtl="1"/>
            <a:r>
              <a:rPr lang="fa-IR" sz="2000" dirty="0">
                <a:cs typeface="B Nazanin" pitchFamily="2" charset="-78"/>
              </a:rPr>
              <a:t>با توجه به اين كه </a:t>
            </a:r>
            <a:r>
              <a:rPr lang="fa-IR" sz="2000" u="sng" dirty="0">
                <a:solidFill>
                  <a:srgbClr val="00B0F0"/>
                </a:solidFill>
                <a:cs typeface="B Nazanin" pitchFamily="2" charset="-78"/>
              </a:rPr>
              <a:t>ميانگين توليد پسماند </a:t>
            </a:r>
            <a:r>
              <a:rPr lang="fa-IR" sz="2000" u="sng" dirty="0" smtClean="0">
                <a:solidFill>
                  <a:srgbClr val="00B0F0"/>
                </a:solidFill>
                <a:cs typeface="B Nazanin" pitchFamily="2" charset="-78"/>
              </a:rPr>
              <a:t>جامد شهري </a:t>
            </a:r>
            <a:r>
              <a:rPr lang="fa-IR" sz="2000" dirty="0">
                <a:cs typeface="B Nazanin" pitchFamily="2" charset="-78"/>
              </a:rPr>
              <a:t>در حد</a:t>
            </a:r>
            <a:r>
              <a:rPr lang="fa-IR" sz="2000" dirty="0">
                <a:solidFill>
                  <a:srgbClr val="7030A0"/>
                </a:solidFill>
                <a:cs typeface="B Nazanin" pitchFamily="2" charset="-78"/>
              </a:rPr>
              <a:t> ۱ كيلوگرم </a:t>
            </a:r>
            <a:r>
              <a:rPr lang="fa-IR" sz="2000" dirty="0">
                <a:cs typeface="B Nazanin" pitchFamily="2" charset="-78"/>
              </a:rPr>
              <a:t>برآورد شده، به نظر مي رسد كه </a:t>
            </a:r>
            <a:r>
              <a:rPr lang="fa-IR" sz="2000" dirty="0" smtClean="0">
                <a:cs typeface="B Nazanin" pitchFamily="2" charset="-78"/>
              </a:rPr>
              <a:t>ميزان پسماند </a:t>
            </a:r>
            <a:r>
              <a:rPr lang="fa-IR" sz="2000" dirty="0">
                <a:cs typeface="B Nazanin" pitchFamily="2" charset="-78"/>
              </a:rPr>
              <a:t>جامد </a:t>
            </a:r>
            <a:r>
              <a:rPr lang="fa-IR" sz="2000" dirty="0">
                <a:solidFill>
                  <a:srgbClr val="00B0F0"/>
                </a:solidFill>
                <a:cs typeface="B Nazanin" pitchFamily="2" charset="-78"/>
              </a:rPr>
              <a:t>روستايي</a:t>
            </a:r>
            <a:r>
              <a:rPr lang="fa-IR" sz="2000" dirty="0">
                <a:cs typeface="B Nazanin" pitchFamily="2" charset="-78"/>
              </a:rPr>
              <a:t> در كشور </a:t>
            </a:r>
            <a:r>
              <a:rPr lang="fa-IR" sz="2000" dirty="0">
                <a:solidFill>
                  <a:srgbClr val="FF0000"/>
                </a:solidFill>
                <a:cs typeface="B Nazanin" pitchFamily="2" charset="-78"/>
              </a:rPr>
              <a:t>نصف</a:t>
            </a:r>
            <a:r>
              <a:rPr lang="fa-IR" sz="2000" dirty="0">
                <a:cs typeface="B Nazanin" pitchFamily="2" charset="-78"/>
              </a:rPr>
              <a:t> ميزان آن در جامعه </a:t>
            </a:r>
            <a:r>
              <a:rPr lang="fa-IR" sz="2000" dirty="0" smtClean="0">
                <a:solidFill>
                  <a:srgbClr val="00B0F0"/>
                </a:solidFill>
                <a:cs typeface="B Nazanin" pitchFamily="2" charset="-78"/>
              </a:rPr>
              <a:t>شهري</a:t>
            </a:r>
            <a:r>
              <a:rPr lang="fa-IR" sz="2000" dirty="0" smtClean="0">
                <a:cs typeface="B Nazanin" pitchFamily="2" charset="-78"/>
              </a:rPr>
              <a:t> است.</a:t>
            </a:r>
          </a:p>
          <a:p>
            <a:pPr algn="just" rtl="1"/>
            <a:endParaRPr lang="fa-IR" sz="2000" dirty="0" smtClean="0">
              <a:cs typeface="B Nazanin" pitchFamily="2" charset="-78"/>
            </a:endParaRPr>
          </a:p>
          <a:p>
            <a:pPr algn="just" rtl="1"/>
            <a:r>
              <a:rPr lang="fa-IR" sz="2000" dirty="0">
                <a:cs typeface="B Nazanin" pitchFamily="2" charset="-78"/>
              </a:rPr>
              <a:t>اين اختلاف مي تواند به عوامل متعددي مانند </a:t>
            </a:r>
            <a:r>
              <a:rPr lang="fa-IR" sz="2000" dirty="0" smtClean="0">
                <a:solidFill>
                  <a:srgbClr val="002060"/>
                </a:solidFill>
                <a:cs typeface="B Nazanin" pitchFamily="2" charset="-78"/>
              </a:rPr>
              <a:t>فرهنگ زندگي</a:t>
            </a:r>
            <a:r>
              <a:rPr lang="fa-IR" sz="2000" dirty="0">
                <a:solidFill>
                  <a:srgbClr val="002060"/>
                </a:solidFill>
                <a:cs typeface="B Nazanin" pitchFamily="2" charset="-78"/>
              </a:rPr>
              <a:t>، ميزان درآمد </a:t>
            </a:r>
            <a:r>
              <a:rPr lang="fa-IR" sz="2000" dirty="0">
                <a:cs typeface="B Nazanin" pitchFamily="2" charset="-78"/>
              </a:rPr>
              <a:t>و ... مرتبط باشد كه منجر به بالا رفتن </a:t>
            </a:r>
            <a:r>
              <a:rPr lang="fa-IR" sz="2000" dirty="0" smtClean="0">
                <a:cs typeface="B Nazanin" pitchFamily="2" charset="-78"/>
              </a:rPr>
              <a:t>ميزان مصرف </a:t>
            </a:r>
            <a:r>
              <a:rPr lang="fa-IR" sz="2000" dirty="0">
                <a:cs typeface="B Nazanin" pitchFamily="2" charset="-78"/>
              </a:rPr>
              <a:t>در شهرها نسبت به روستاهاي كشور مي شود</a:t>
            </a:r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250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001000" cy="5638800"/>
          </a:xfrm>
        </p:spPr>
        <p:txBody>
          <a:bodyPr>
            <a:normAutofit/>
          </a:bodyPr>
          <a:lstStyle/>
          <a:p>
            <a:pPr algn="just" rtl="1"/>
            <a:r>
              <a:rPr lang="fa-IR" sz="2000" dirty="0" smtClean="0">
                <a:cs typeface="B Nazanin" pitchFamily="2" charset="-78"/>
              </a:rPr>
              <a:t>تحقیقات نشان </a:t>
            </a:r>
            <a:r>
              <a:rPr lang="fa-IR" sz="2000" dirty="0">
                <a:cs typeface="B Nazanin" pitchFamily="2" charset="-78"/>
              </a:rPr>
              <a:t>داد كه ارگان </a:t>
            </a:r>
            <a:r>
              <a:rPr lang="fa-IR" sz="2000" dirty="0" smtClean="0">
                <a:cs typeface="B Nazanin" pitchFamily="2" charset="-78"/>
              </a:rPr>
              <a:t>متوالي جمع آوري </a:t>
            </a:r>
            <a:r>
              <a:rPr lang="fa-IR" sz="2000" dirty="0">
                <a:cs typeface="B Nazanin" pitchFamily="2" charset="-78"/>
              </a:rPr>
              <a:t>پسماند در تمام روستاها </a:t>
            </a:r>
            <a:r>
              <a:rPr lang="fa-IR" sz="2000" dirty="0">
                <a:solidFill>
                  <a:srgbClr val="00B0F0"/>
                </a:solidFill>
                <a:cs typeface="B Nazanin" pitchFamily="2" charset="-78"/>
              </a:rPr>
              <a:t>دهياري</a:t>
            </a:r>
            <a:r>
              <a:rPr lang="fa-IR" sz="2000" dirty="0">
                <a:cs typeface="B Nazanin" pitchFamily="2" charset="-78"/>
              </a:rPr>
              <a:t> است و در بعضي از </a:t>
            </a:r>
            <a:r>
              <a:rPr lang="fa-IR" sz="2000" dirty="0" smtClean="0">
                <a:cs typeface="B Nazanin" pitchFamily="2" charset="-78"/>
              </a:rPr>
              <a:t>روستاها شوراي </a:t>
            </a:r>
            <a:r>
              <a:rPr lang="fa-IR" sz="2000" dirty="0">
                <a:cs typeface="B Nazanin" pitchFamily="2" charset="-78"/>
              </a:rPr>
              <a:t>اسلامي روستا با اين ارگان همكاري مي كند و در هيچ </a:t>
            </a:r>
            <a:r>
              <a:rPr lang="fa-IR" sz="2000" dirty="0" smtClean="0">
                <a:cs typeface="B Nazanin" pitchFamily="2" charset="-78"/>
              </a:rPr>
              <a:t>روستایی شهرداري </a:t>
            </a:r>
            <a:r>
              <a:rPr lang="fa-IR" sz="2000" dirty="0">
                <a:cs typeface="B Nazanin" pitchFamily="2" charset="-78"/>
              </a:rPr>
              <a:t>شهر مجاور، و يا بخش خصوصي با اين ارگان </a:t>
            </a:r>
            <a:r>
              <a:rPr lang="fa-IR" sz="2000" dirty="0" smtClean="0">
                <a:cs typeface="B Nazanin" pitchFamily="2" charset="-78"/>
              </a:rPr>
              <a:t>همكاري ندارد</a:t>
            </a:r>
            <a:r>
              <a:rPr lang="fa-IR" sz="2000" dirty="0">
                <a:cs typeface="B Nazanin" pitchFamily="2" charset="-78"/>
              </a:rPr>
              <a:t>. </a:t>
            </a:r>
            <a:endParaRPr lang="fa-IR" sz="2000" dirty="0" smtClean="0">
              <a:cs typeface="B Nazanin" pitchFamily="2" charset="-78"/>
            </a:endParaRPr>
          </a:p>
          <a:p>
            <a:pPr algn="just" rtl="1"/>
            <a:endParaRPr lang="fa-IR" sz="2000" dirty="0" smtClean="0">
              <a:cs typeface="B Nazanin" pitchFamily="2" charset="-78"/>
            </a:endParaRPr>
          </a:p>
          <a:p>
            <a:pPr algn="just" rtl="1"/>
            <a:endParaRPr lang="fa-IR" sz="2000" dirty="0">
              <a:cs typeface="B Nazanin" pitchFamily="2" charset="-78"/>
            </a:endParaRPr>
          </a:p>
          <a:p>
            <a:pPr algn="just" rtl="1"/>
            <a:r>
              <a:rPr lang="fa-IR" sz="2000" dirty="0">
                <a:solidFill>
                  <a:srgbClr val="0070C0"/>
                </a:solidFill>
              </a:rPr>
              <a:t>نقش و مسئولیت دهیاران در حفاظت از محیط زیست روستا :</a:t>
            </a:r>
            <a:endParaRPr lang="fa-IR" sz="2000" dirty="0" smtClean="0">
              <a:cs typeface="B Nazanin" pitchFamily="2" charset="-78"/>
            </a:endParaRPr>
          </a:p>
          <a:p>
            <a:pPr algn="just" rtl="1"/>
            <a:r>
              <a:rPr lang="fa-IR" sz="2000" dirty="0">
                <a:cs typeface="B Nazanin" pitchFamily="2" charset="-78"/>
              </a:rPr>
              <a:t>سازمان شهرداریها و دهیاریهاي کشور در سال  1384 بر اساس مصوبه شماره 56020 /ت 23674 وزیران در خصوص تشکیل دهیاریها ، </a:t>
            </a:r>
            <a:r>
              <a:rPr lang="fa-IR" sz="2000" dirty="0">
                <a:solidFill>
                  <a:srgbClr val="7030A0"/>
                </a:solidFill>
                <a:cs typeface="B Nazanin" pitchFamily="2" charset="-78"/>
              </a:rPr>
              <a:t>ارتقاي سطح شاخص هاي بهداشتی و زیست محیطی روستاهاي کشور را با همکاري دستگاههاي </a:t>
            </a:r>
            <a:r>
              <a:rPr lang="fa-IR" sz="2000" dirty="0">
                <a:cs typeface="B Nazanin" pitchFamily="2" charset="-78"/>
              </a:rPr>
              <a:t>ذیربط به عنوان یکی از وظایف اصلی دهیاران قلمداد کرد.</a:t>
            </a:r>
          </a:p>
          <a:p>
            <a:pPr algn="just" rtl="1"/>
            <a:endParaRPr lang="fa-IR" sz="2000" dirty="0">
              <a:cs typeface="B Nazanin" pitchFamily="2" charset="-78"/>
            </a:endParaRPr>
          </a:p>
          <a:p>
            <a:pPr algn="just" rtl="1"/>
            <a:r>
              <a:rPr lang="fa-IR" sz="2000" dirty="0">
                <a:cs typeface="B Nazanin" pitchFamily="2" charset="-78"/>
              </a:rPr>
              <a:t>علاوه بر مصوبه فوق ، سازمان شهرداریها و دهیاریهاي کشور ، ( 1388 ) در ماده 7 - قانون مدیریت پسماندها که در مورخه 1383/2/20 به تصویب مجلس شوراي اسلامی رسیده است بیان کرده است که :</a:t>
            </a:r>
          </a:p>
          <a:p>
            <a:pPr algn="just" rtl="1"/>
            <a:r>
              <a:rPr lang="fa-IR" sz="2000" dirty="0">
                <a:solidFill>
                  <a:srgbClr val="C00000"/>
                </a:solidFill>
                <a:cs typeface="B Nazanin" pitchFamily="2" charset="-78"/>
              </a:rPr>
              <a:t>" مدیریت اجرائی کلیه پسماندها غیر از صنعتی و ویژه در روستاها و حریم آنها به عهده دهیاري هاست " .</a:t>
            </a:r>
          </a:p>
          <a:p>
            <a:pPr algn="just" rtl="1"/>
            <a:endParaRPr lang="fa-IR" sz="2000" dirty="0">
              <a:cs typeface="B Nazanin" pitchFamily="2" charset="-78"/>
            </a:endParaRPr>
          </a:p>
          <a:p>
            <a:pPr algn="just" rtl="1"/>
            <a:endParaRPr lang="fa-IR" sz="2000" dirty="0" smtClean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739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809625"/>
            <a:ext cx="6677025" cy="523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58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6543" y="304800"/>
            <a:ext cx="7024744" cy="1143000"/>
          </a:xfrm>
        </p:spPr>
        <p:txBody>
          <a:bodyPr>
            <a:normAutofit/>
          </a:bodyPr>
          <a:lstStyle/>
          <a:p>
            <a:pPr algn="ctr" rtl="1"/>
            <a:r>
              <a:rPr lang="fa-IR" sz="1800" dirty="0" smtClean="0">
                <a:solidFill>
                  <a:srgbClr val="FF0000"/>
                </a:solidFill>
              </a:rPr>
              <a:t>شکل شماره 2- الگوی مدیریت پسماندهای روستایی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657" y="1602515"/>
            <a:ext cx="7130143" cy="4645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747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609600"/>
            <a:ext cx="7490908" cy="5223029"/>
          </a:xfrm>
        </p:spPr>
        <p:txBody>
          <a:bodyPr>
            <a:normAutofit/>
          </a:bodyPr>
          <a:lstStyle/>
          <a:p>
            <a:pPr algn="just" rtl="1"/>
            <a:r>
              <a:rPr lang="fa-IR" dirty="0">
                <a:cs typeface="B Nazanin" pitchFamily="2" charset="-78"/>
              </a:rPr>
              <a:t>بيشترين درصد از تركيب پسماندها را </a:t>
            </a:r>
            <a:r>
              <a:rPr lang="fa-IR" dirty="0">
                <a:solidFill>
                  <a:srgbClr val="00B0F0"/>
                </a:solidFill>
                <a:cs typeface="B Nazanin" pitchFamily="2" charset="-78"/>
              </a:rPr>
              <a:t>مواد آلي فسادپذير </a:t>
            </a:r>
            <a:r>
              <a:rPr lang="fa-IR" dirty="0">
                <a:cs typeface="B Nazanin" pitchFamily="2" charset="-78"/>
              </a:rPr>
              <a:t>به خود اختصاص مي دهد، كه در برنامه ريزي انجام شده براي اجراي روشهاي دفع بايد به اين موضوع توجه خاصي داشت . </a:t>
            </a: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r>
              <a:rPr lang="fa-IR" dirty="0">
                <a:cs typeface="B Nazanin" pitchFamily="2" charset="-78"/>
              </a:rPr>
              <a:t>اولويت اول مي تواند استفاده از روش </a:t>
            </a:r>
            <a:r>
              <a:rPr lang="fa-IR" dirty="0">
                <a:solidFill>
                  <a:srgbClr val="00B0F0"/>
                </a:solidFill>
                <a:cs typeface="B Nazanin" pitchFamily="2" charset="-78"/>
              </a:rPr>
              <a:t>كمپوست (كودسازي ) </a:t>
            </a:r>
            <a:r>
              <a:rPr lang="fa-IR" dirty="0">
                <a:cs typeface="B Nazanin" pitchFamily="2" charset="-78"/>
              </a:rPr>
              <a:t>براي پسماندهاي فسادپذير باشد. </a:t>
            </a: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r>
              <a:rPr lang="fa-IR" dirty="0">
                <a:cs typeface="B Nazanin" pitchFamily="2" charset="-78"/>
              </a:rPr>
              <a:t>روش جمع آوري زباله ها در اكثر روستاها به روش </a:t>
            </a:r>
            <a:r>
              <a:rPr lang="fa-IR" dirty="0">
                <a:solidFill>
                  <a:srgbClr val="00B0F0"/>
                </a:solidFill>
                <a:cs typeface="B Nazanin" pitchFamily="2" charset="-78"/>
              </a:rPr>
              <a:t>سنتي</a:t>
            </a:r>
            <a:r>
              <a:rPr lang="fa-IR" dirty="0">
                <a:cs typeface="B Nazanin" pitchFamily="2" charset="-78"/>
              </a:rPr>
              <a:t> و توسط </a:t>
            </a:r>
            <a:r>
              <a:rPr lang="fa-IR" u="sng" dirty="0">
                <a:solidFill>
                  <a:srgbClr val="00B0F0"/>
                </a:solidFill>
                <a:cs typeface="B Nazanin" pitchFamily="2" charset="-78"/>
              </a:rPr>
              <a:t>كارگران آموزش نديده دهياري با وسايل غير استاندارد و دفعات مختلف </a:t>
            </a:r>
            <a:r>
              <a:rPr lang="fa-IR" dirty="0">
                <a:cs typeface="B Nazanin" pitchFamily="2" charset="-78"/>
              </a:rPr>
              <a:t>در هفته صورت مي گيرد.</a:t>
            </a:r>
            <a:endParaRPr lang="en-US" dirty="0">
              <a:cs typeface="B Nazanin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21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7024744" cy="1143000"/>
          </a:xfrm>
        </p:spPr>
        <p:txBody>
          <a:bodyPr>
            <a:normAutofit/>
          </a:bodyPr>
          <a:lstStyle/>
          <a:p>
            <a:r>
              <a:rPr lang="fa-IR" sz="2400" dirty="0">
                <a:cs typeface="B Nazanin" pitchFamily="2" charset="-78"/>
              </a:rPr>
              <a:t>چالشها و عوامل محدود کننده مدیریت پسماندهاي روستائی :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232429"/>
          </a:xfrm>
        </p:spPr>
        <p:txBody>
          <a:bodyPr>
            <a:normAutofit/>
          </a:bodyPr>
          <a:lstStyle/>
          <a:p>
            <a:pPr algn="just" rtl="1"/>
            <a:r>
              <a:rPr lang="fa-IR" sz="1800" dirty="0">
                <a:cs typeface="B Nazanin" pitchFamily="2" charset="-78"/>
              </a:rPr>
              <a:t>مهمترین مشکلات و تنگناها براي مدیریت مناسب پسماندهاي روستائی عبارت است از :</a:t>
            </a:r>
          </a:p>
          <a:p>
            <a:pPr algn="just" rtl="1"/>
            <a:r>
              <a:rPr lang="fa-IR" sz="1800" b="1" dirty="0">
                <a:solidFill>
                  <a:srgbClr val="002060"/>
                </a:solidFill>
                <a:cs typeface="B Nazanin" pitchFamily="2" charset="-78"/>
              </a:rPr>
              <a:t>- مشکلات مالی - مشکلات فنی - مشکلات </a:t>
            </a:r>
            <a:r>
              <a:rPr lang="fa-IR" sz="1800" b="1" dirty="0" smtClean="0">
                <a:solidFill>
                  <a:srgbClr val="002060"/>
                </a:solidFill>
                <a:cs typeface="B Nazanin" pitchFamily="2" charset="-78"/>
              </a:rPr>
              <a:t>مدیریتی</a:t>
            </a:r>
          </a:p>
          <a:p>
            <a:pPr algn="just" rtl="1"/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دفع نهايي پسماندها كه در بيشتر روستاها به صورت تلنبار </a:t>
            </a:r>
            <a:r>
              <a:rPr lang="fa-IR" sz="1800" dirty="0" smtClean="0">
                <a:solidFill>
                  <a:srgbClr val="0070C0"/>
                </a:solidFill>
                <a:cs typeface="B Nazanin" pitchFamily="2" charset="-78"/>
              </a:rPr>
              <a:t>و سپس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سوزاندن است مشكلات عمده اي را براي روستاها </a:t>
            </a:r>
            <a:r>
              <a:rPr lang="fa-IR" sz="1800" dirty="0" smtClean="0">
                <a:solidFill>
                  <a:srgbClr val="0070C0"/>
                </a:solidFill>
                <a:cs typeface="B Nazanin" pitchFamily="2" charset="-78"/>
              </a:rPr>
              <a:t>بوجود آورده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كه كمترين مشكلات آن، فاصله كم محل دفع تا </a:t>
            </a:r>
            <a:r>
              <a:rPr lang="fa-IR" sz="1800" dirty="0" smtClean="0">
                <a:solidFill>
                  <a:srgbClr val="0070C0"/>
                </a:solidFill>
                <a:cs typeface="B Nazanin" pitchFamily="2" charset="-78"/>
              </a:rPr>
              <a:t>مناطق مسكوني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و مجاورت با راههاي عبوري است . همچنين در </a:t>
            </a:r>
            <a:r>
              <a:rPr lang="fa-IR" sz="1800" dirty="0" smtClean="0">
                <a:solidFill>
                  <a:srgbClr val="0070C0"/>
                </a:solidFill>
                <a:cs typeface="B Nazanin" pitchFamily="2" charset="-78"/>
              </a:rPr>
              <a:t>زمينه محل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دفع پسماند در روستاها نيز مطالعه و تحقيق لازم </a:t>
            </a:r>
            <a:r>
              <a:rPr lang="fa-IR" sz="1800" dirty="0" smtClean="0">
                <a:solidFill>
                  <a:srgbClr val="0070C0"/>
                </a:solidFill>
                <a:cs typeface="B Nazanin" pitchFamily="2" charset="-78"/>
              </a:rPr>
              <a:t>صورت نگرفته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است.</a:t>
            </a:r>
          </a:p>
          <a:p>
            <a:pPr algn="just" rtl="1"/>
            <a:r>
              <a:rPr lang="fa-IR" sz="1800" dirty="0">
                <a:cs typeface="B Nazanin" pitchFamily="2" charset="-78"/>
              </a:rPr>
              <a:t>از نظر مرکز مطالعات و خدمات تخصصی شهري و روستائی ، ( 1385 ) مهمترین </a:t>
            </a:r>
            <a:r>
              <a:rPr lang="fa-IR" sz="1800" u="sng" dirty="0">
                <a:cs typeface="B Nazanin" pitchFamily="2" charset="-78"/>
              </a:rPr>
              <a:t>مشکلات مالی </a:t>
            </a:r>
            <a:r>
              <a:rPr lang="fa-IR" sz="1800" dirty="0">
                <a:cs typeface="B Nazanin" pitchFamily="2" charset="-78"/>
              </a:rPr>
              <a:t>شامل </a:t>
            </a:r>
            <a:r>
              <a:rPr lang="fa-IR" sz="1800" dirty="0">
                <a:solidFill>
                  <a:srgbClr val="C00000"/>
                </a:solidFill>
                <a:cs typeface="B Nazanin" pitchFamily="2" charset="-78"/>
              </a:rPr>
              <a:t>بالا بودن هزینه </a:t>
            </a:r>
            <a:r>
              <a:rPr lang="fa-IR" sz="1800" dirty="0" smtClean="0">
                <a:solidFill>
                  <a:srgbClr val="C00000"/>
                </a:solidFill>
                <a:cs typeface="B Nazanin" pitchFamily="2" charset="-78"/>
              </a:rPr>
              <a:t>هاي احداث </a:t>
            </a:r>
            <a:r>
              <a:rPr lang="fa-IR" sz="1800" dirty="0">
                <a:solidFill>
                  <a:srgbClr val="C00000"/>
                </a:solidFill>
                <a:cs typeface="B Nazanin" pitchFamily="2" charset="-78"/>
              </a:rPr>
              <a:t>تاسیسات ، درآمد کم روستائیان و محدود بودن امکانات مالی آنها جهت مشارکت در اجراي طرح ها و کمبود </a:t>
            </a:r>
            <a:r>
              <a:rPr lang="fa-IR" sz="1800" dirty="0" smtClean="0">
                <a:solidFill>
                  <a:srgbClr val="C00000"/>
                </a:solidFill>
                <a:cs typeface="B Nazanin" pitchFamily="2" charset="-78"/>
              </a:rPr>
              <a:t>اعتبارات دولتی </a:t>
            </a:r>
            <a:r>
              <a:rPr lang="fa-IR" sz="1800" dirty="0">
                <a:cs typeface="B Nazanin" pitchFamily="2" charset="-78"/>
              </a:rPr>
              <a:t>اختصاص یافته به این بخش است</a:t>
            </a:r>
            <a:r>
              <a:rPr lang="fa-IR" sz="1800" dirty="0" smtClean="0">
                <a:cs typeface="B Nazanin" pitchFamily="2" charset="-78"/>
              </a:rPr>
              <a:t>. </a:t>
            </a:r>
          </a:p>
          <a:p>
            <a:pPr algn="just" rtl="1"/>
            <a:r>
              <a:rPr lang="fa-IR" sz="1800" dirty="0" smtClean="0">
                <a:cs typeface="B Nazanin" pitchFamily="2" charset="-78"/>
              </a:rPr>
              <a:t>همچنین </a:t>
            </a:r>
            <a:r>
              <a:rPr lang="fa-IR" sz="1800" dirty="0">
                <a:cs typeface="B Nazanin" pitchFamily="2" charset="-78"/>
              </a:rPr>
              <a:t>از نظر مصفا ، ( 1386 ) از مهمترین </a:t>
            </a:r>
            <a:r>
              <a:rPr lang="fa-IR" sz="1800" u="sng" dirty="0">
                <a:cs typeface="B Nazanin" pitchFamily="2" charset="-78"/>
              </a:rPr>
              <a:t>مشکلات فنی </a:t>
            </a:r>
            <a:r>
              <a:rPr lang="fa-IR" sz="1800" dirty="0">
                <a:cs typeface="B Nazanin" pitchFamily="2" charset="-78"/>
              </a:rPr>
              <a:t>می توان به </a:t>
            </a:r>
            <a:r>
              <a:rPr lang="fa-IR" sz="1800" dirty="0">
                <a:solidFill>
                  <a:srgbClr val="C00000"/>
                </a:solidFill>
                <a:cs typeface="B Nazanin" pitchFamily="2" charset="-78"/>
              </a:rPr>
              <a:t>پائین بودن </a:t>
            </a:r>
            <a:r>
              <a:rPr lang="fa-IR" sz="1800" dirty="0" smtClean="0">
                <a:solidFill>
                  <a:srgbClr val="C00000"/>
                </a:solidFill>
                <a:cs typeface="B Nazanin" pitchFamily="2" charset="-78"/>
              </a:rPr>
              <a:t>میزان فاضلاب </a:t>
            </a:r>
            <a:r>
              <a:rPr lang="fa-IR" sz="1800" dirty="0">
                <a:solidFill>
                  <a:srgbClr val="C00000"/>
                </a:solidFill>
                <a:cs typeface="B Nazanin" pitchFamily="2" charset="-78"/>
              </a:rPr>
              <a:t>تولیدي حاصل از پسماندهاي روستائی و پراکندگی منازل روستائی و مزارع</a:t>
            </a:r>
            <a:r>
              <a:rPr lang="fa-IR" sz="1800" dirty="0">
                <a:cs typeface="B Nazanin" pitchFamily="2" charset="-78"/>
              </a:rPr>
              <a:t> آنها اشاره کرد .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عدم وجود منابع وتسهیلات لازم ، مشکلات مربوط به استخدام و نگهداري افراد ماهر و متخصص براي مدیریت پسماندها در روستاها ، </a:t>
            </a:r>
            <a:r>
              <a:rPr lang="fa-IR" sz="1800" dirty="0" smtClean="0">
                <a:solidFill>
                  <a:srgbClr val="0070C0"/>
                </a:solidFill>
                <a:cs typeface="B Nazanin" pitchFamily="2" charset="-78"/>
              </a:rPr>
              <a:t>مشکلات مربوط </a:t>
            </a:r>
            <a:r>
              <a:rPr lang="fa-IR" sz="1800" dirty="0">
                <a:solidFill>
                  <a:srgbClr val="0070C0"/>
                </a:solidFill>
                <a:cs typeface="B Nazanin" pitchFamily="2" charset="-78"/>
              </a:rPr>
              <a:t>به بهره برداري و نگهداري و سطح آگاهی مردم </a:t>
            </a:r>
            <a:r>
              <a:rPr lang="fa-IR" sz="1800" dirty="0">
                <a:cs typeface="B Nazanin" pitchFamily="2" charset="-78"/>
              </a:rPr>
              <a:t>از </a:t>
            </a:r>
            <a:r>
              <a:rPr lang="fa-IR" sz="1800" u="sng" dirty="0">
                <a:cs typeface="B Nazanin" pitchFamily="2" charset="-78"/>
              </a:rPr>
              <a:t>مشکلات مدیریتی </a:t>
            </a:r>
            <a:r>
              <a:rPr lang="fa-IR" sz="1800" dirty="0">
                <a:cs typeface="B Nazanin" pitchFamily="2" charset="-78"/>
              </a:rPr>
              <a:t>این بخش محسوب می شوند .</a:t>
            </a:r>
            <a:endParaRPr lang="en-US" sz="18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056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7848600" cy="5261577"/>
          </a:xfrm>
        </p:spPr>
        <p:txBody>
          <a:bodyPr>
            <a:normAutofit/>
          </a:bodyPr>
          <a:lstStyle/>
          <a:p>
            <a:pPr algn="just" rtl="1"/>
            <a:r>
              <a:rPr lang="fa-IR" u="sng" dirty="0">
                <a:cs typeface="B Nazanin" pitchFamily="2" charset="-78"/>
              </a:rPr>
              <a:t>يكي از نقاط ضعف در مديريت پسماند </a:t>
            </a:r>
            <a:r>
              <a:rPr lang="fa-IR" dirty="0">
                <a:cs typeface="B Nazanin" pitchFamily="2" charset="-78"/>
              </a:rPr>
              <a:t>روستاهاي </a:t>
            </a:r>
            <a:r>
              <a:rPr lang="fa-IR" dirty="0" smtClean="0">
                <a:cs typeface="B Nazanin" pitchFamily="2" charset="-78"/>
              </a:rPr>
              <a:t>منطقه </a:t>
            </a:r>
            <a:r>
              <a:rPr lang="fa-IR" dirty="0" smtClean="0">
                <a:solidFill>
                  <a:srgbClr val="0070C0"/>
                </a:solidFill>
                <a:cs typeface="B Nazanin" pitchFamily="2" charset="-78"/>
              </a:rPr>
              <a:t>پرداخت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هزينه ماهانه توسط اهالي روستا به مأموران دهياري</a:t>
            </a: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است كه </a:t>
            </a:r>
            <a:r>
              <a:rPr lang="fa-IR" dirty="0">
                <a:cs typeface="B Nazanin" pitchFamily="2" charset="-78"/>
              </a:rPr>
              <a:t>باعث مي شود اهالي روستا مشاركت ضعيفي در جمع </a:t>
            </a:r>
            <a:r>
              <a:rPr lang="fa-IR" dirty="0" smtClean="0">
                <a:cs typeface="B Nazanin" pitchFamily="2" charset="-78"/>
              </a:rPr>
              <a:t>آوري پسماندها </a:t>
            </a:r>
            <a:r>
              <a:rPr lang="fa-IR" dirty="0">
                <a:cs typeface="B Nazanin" pitchFamily="2" charset="-78"/>
              </a:rPr>
              <a:t>داشته باشند. </a:t>
            </a:r>
            <a:endParaRPr lang="fa-IR" dirty="0" smtClean="0">
              <a:cs typeface="B Nazanin" pitchFamily="2" charset="-78"/>
            </a:endParaRP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r>
              <a:rPr lang="fa-IR" dirty="0" smtClean="0">
                <a:cs typeface="B Nazanin" pitchFamily="2" charset="-78"/>
              </a:rPr>
              <a:t>توجه </a:t>
            </a:r>
            <a:r>
              <a:rPr lang="fa-IR" dirty="0">
                <a:cs typeface="B Nazanin" pitchFamily="2" charset="-78"/>
              </a:rPr>
              <a:t>به اين نكته ضروري است كه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 هر </a:t>
            </a:r>
            <a:r>
              <a:rPr lang="fa-IR" dirty="0" smtClean="0">
                <a:solidFill>
                  <a:srgbClr val="0070C0"/>
                </a:solidFill>
                <a:cs typeface="B Nazanin" pitchFamily="2" charset="-78"/>
              </a:rPr>
              <a:t>چه فاصله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زماني جمع آوري زباله ها، كوتاهتر </a:t>
            </a:r>
            <a:r>
              <a:rPr lang="fa-IR" dirty="0">
                <a:cs typeface="B Nazanin" pitchFamily="2" charset="-78"/>
              </a:rPr>
              <a:t>باشد،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مدت باقي </a:t>
            </a:r>
            <a:r>
              <a:rPr lang="fa-IR" dirty="0" smtClean="0">
                <a:solidFill>
                  <a:srgbClr val="0070C0"/>
                </a:solidFill>
                <a:cs typeface="B Nazanin" pitchFamily="2" charset="-78"/>
              </a:rPr>
              <a:t>ماندن زباله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در محيط كمتر </a:t>
            </a:r>
            <a:r>
              <a:rPr lang="fa-IR" dirty="0">
                <a:cs typeface="B Nazanin" pitchFamily="2" charset="-78"/>
              </a:rPr>
              <a:t>است . به علاوه، دهياري بايد در </a:t>
            </a:r>
            <a:r>
              <a:rPr lang="fa-IR" dirty="0" smtClean="0">
                <a:cs typeface="B Nazanin" pitchFamily="2" charset="-78"/>
              </a:rPr>
              <a:t>خصوص مشاركت </a:t>
            </a:r>
            <a:r>
              <a:rPr lang="fa-IR" dirty="0">
                <a:cs typeface="B Nazanin" pitchFamily="2" charset="-78"/>
              </a:rPr>
              <a:t>مالي روستاييان در تأمين هزينه هاي مربوط به دفع </a:t>
            </a:r>
            <a:r>
              <a:rPr lang="fa-IR" dirty="0" smtClean="0">
                <a:cs typeface="B Nazanin" pitchFamily="2" charset="-78"/>
              </a:rPr>
              <a:t>پسماند، شيوه </a:t>
            </a:r>
            <a:r>
              <a:rPr lang="fa-IR" dirty="0">
                <a:cs typeface="B Nazanin" pitchFamily="2" charset="-78"/>
              </a:rPr>
              <a:t>مناسبي در پيش گيرد.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257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pPr algn="just" rtl="1"/>
            <a:r>
              <a:rPr lang="fa-IR" sz="2000" dirty="0">
                <a:solidFill>
                  <a:srgbClr val="00B0F0"/>
                </a:solidFill>
                <a:cs typeface="B Davat" pitchFamily="2" charset="-78"/>
              </a:rPr>
              <a:t>ويژگي هاي ضوابط و دستورالعمل هاي پردازش و بازيافت </a:t>
            </a:r>
            <a:r>
              <a:rPr lang="fa-IR" sz="2000" dirty="0" smtClean="0">
                <a:solidFill>
                  <a:srgbClr val="00B0F0"/>
                </a:solidFill>
                <a:cs typeface="B Davat" pitchFamily="2" charset="-78"/>
              </a:rPr>
              <a:t>در مناطق </a:t>
            </a:r>
            <a:r>
              <a:rPr lang="fa-IR" sz="2000" dirty="0">
                <a:solidFill>
                  <a:srgbClr val="00B0F0"/>
                </a:solidFill>
                <a:cs typeface="B Davat" pitchFamily="2" charset="-78"/>
              </a:rPr>
              <a:t>روستايي كشور هاي صنعتي</a:t>
            </a:r>
            <a:endParaRPr lang="en-US" sz="2000" dirty="0">
              <a:solidFill>
                <a:srgbClr val="00B0F0"/>
              </a:solidFill>
              <a:cs typeface="B Davat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53400" cy="4572000"/>
          </a:xfrm>
        </p:spPr>
        <p:txBody>
          <a:bodyPr>
            <a:normAutofit/>
          </a:bodyPr>
          <a:lstStyle/>
          <a:p>
            <a:pPr algn="just" rtl="1"/>
            <a:r>
              <a:rPr lang="fa-IR" sz="2000" dirty="0">
                <a:cs typeface="B Nazanin" pitchFamily="2" charset="-78"/>
              </a:rPr>
              <a:t>سيستم هاي مدرن مديريت پسماند جامد شهري و </a:t>
            </a:r>
            <a:r>
              <a:rPr lang="fa-IR" sz="2000" dirty="0" smtClean="0">
                <a:cs typeface="B Nazanin" pitchFamily="2" charset="-78"/>
              </a:rPr>
              <a:t>روستايي در </a:t>
            </a:r>
            <a:r>
              <a:rPr lang="fa-IR" sz="2000" dirty="0">
                <a:cs typeface="B Nazanin" pitchFamily="2" charset="-78"/>
              </a:rPr>
              <a:t>كشور هاي صنعتي از اواخر </a:t>
            </a:r>
            <a:r>
              <a:rPr lang="fa-IR" sz="2000" dirty="0" smtClean="0">
                <a:cs typeface="B Nazanin" pitchFamily="2" charset="-78"/>
              </a:rPr>
              <a:t>دهة </a:t>
            </a:r>
            <a:r>
              <a:rPr lang="fa-IR" sz="2000" dirty="0">
                <a:cs typeface="B Nazanin" pitchFamily="2" charset="-78"/>
              </a:rPr>
              <a:t>۱۹۳۰ شكل گرفته و </a:t>
            </a:r>
            <a:r>
              <a:rPr lang="fa-IR" sz="2000" dirty="0" smtClean="0">
                <a:cs typeface="B Nazanin" pitchFamily="2" charset="-78"/>
              </a:rPr>
              <a:t>بتدريج رشد </a:t>
            </a:r>
            <a:r>
              <a:rPr lang="fa-IR" sz="2000" dirty="0">
                <a:cs typeface="B Nazanin" pitchFamily="2" charset="-78"/>
              </a:rPr>
              <a:t>كرده است. تا قبل از </a:t>
            </a:r>
            <a:r>
              <a:rPr lang="fa-IR" sz="2000" dirty="0" smtClean="0">
                <a:cs typeface="B Nazanin" pitchFamily="2" charset="-78"/>
              </a:rPr>
              <a:t>دهة </a:t>
            </a:r>
            <a:r>
              <a:rPr lang="fa-IR" sz="2000" dirty="0">
                <a:cs typeface="B Nazanin" pitchFamily="2" charset="-78"/>
              </a:rPr>
              <a:t>۱۹۳۰ ، موضوع اصلي </a:t>
            </a:r>
            <a:r>
              <a:rPr lang="fa-IR" sz="2000" dirty="0" smtClean="0">
                <a:cs typeface="B Nazanin" pitchFamily="2" charset="-78"/>
              </a:rPr>
              <a:t>مديريت پسماند </a:t>
            </a:r>
            <a:r>
              <a:rPr lang="fa-IR" sz="2000" dirty="0">
                <a:cs typeface="B Nazanin" pitchFamily="2" charset="-78"/>
              </a:rPr>
              <a:t>جامد دوركردن </a:t>
            </a:r>
            <a:r>
              <a:rPr lang="fa-IR" sz="2000" dirty="0" smtClean="0">
                <a:cs typeface="B Nazanin" pitchFamily="2" charset="-78"/>
              </a:rPr>
              <a:t>زوايد </a:t>
            </a:r>
            <a:r>
              <a:rPr lang="fa-IR" sz="2000" dirty="0">
                <a:cs typeface="B Nazanin" pitchFamily="2" charset="-78"/>
              </a:rPr>
              <a:t>از محل سكونت </a:t>
            </a:r>
            <a:r>
              <a:rPr lang="fa-IR" sz="2000" dirty="0" smtClean="0">
                <a:cs typeface="B Nazanin" pitchFamily="2" charset="-78"/>
              </a:rPr>
              <a:t>روستايي، </a:t>
            </a:r>
            <a:r>
              <a:rPr lang="fa-IR" sz="2000" dirty="0">
                <a:cs typeface="B Nazanin" pitchFamily="2" charset="-78"/>
              </a:rPr>
              <a:t>يا </a:t>
            </a:r>
            <a:r>
              <a:rPr lang="fa-IR" sz="2000" dirty="0" smtClean="0">
                <a:cs typeface="B Nazanin" pitchFamily="2" charset="-78"/>
              </a:rPr>
              <a:t>شهري بوده است</a:t>
            </a:r>
            <a:r>
              <a:rPr lang="fa-IR" sz="2000" dirty="0">
                <a:cs typeface="B Nazanin" pitchFamily="2" charset="-78"/>
              </a:rPr>
              <a:t>. </a:t>
            </a:r>
            <a:endParaRPr lang="fa-IR" sz="2000" dirty="0" smtClean="0">
              <a:cs typeface="B Nazanin" pitchFamily="2" charset="-78"/>
            </a:endParaRPr>
          </a:p>
          <a:p>
            <a:pPr algn="just" rtl="1"/>
            <a:endParaRPr lang="fa-IR" sz="2000" dirty="0">
              <a:cs typeface="B Nazanin" pitchFamily="2" charset="-78"/>
            </a:endParaRPr>
          </a:p>
          <a:p>
            <a:pPr algn="just" rtl="1"/>
            <a:r>
              <a:rPr lang="fa-IR" sz="2000" dirty="0" smtClean="0">
                <a:cs typeface="B Nazanin" pitchFamily="2" charset="-78"/>
              </a:rPr>
              <a:t>عناصر </a:t>
            </a:r>
            <a:r>
              <a:rPr lang="fa-IR" sz="2000" dirty="0">
                <a:cs typeface="B Nazanin" pitchFamily="2" charset="-78"/>
              </a:rPr>
              <a:t>موظف در مديريت پسماند روستايي از سه </a:t>
            </a:r>
            <a:r>
              <a:rPr lang="fa-IR" sz="2000" dirty="0" smtClean="0">
                <a:cs typeface="B Nazanin" pitchFamily="2" charset="-78"/>
              </a:rPr>
              <a:t>عنصر موظف </a:t>
            </a:r>
            <a:r>
              <a:rPr lang="fa-IR" sz="2000" dirty="0">
                <a:cs typeface="B Nazanin" pitchFamily="2" charset="-78"/>
              </a:rPr>
              <a:t>در سال ۱۹۳۰ به هشت عنصر موظف در حال حاضر </a:t>
            </a:r>
            <a:r>
              <a:rPr lang="fa-IR" sz="2000" dirty="0" smtClean="0">
                <a:cs typeface="B Nazanin" pitchFamily="2" charset="-78"/>
              </a:rPr>
              <a:t>ارتقا پيدا </a:t>
            </a:r>
            <a:r>
              <a:rPr lang="fa-IR" sz="2000" dirty="0">
                <a:cs typeface="B Nazanin" pitchFamily="2" charset="-78"/>
              </a:rPr>
              <a:t>كرده است . اين نشان از پيشرفت و بالارفتن سطح خدمات </a:t>
            </a:r>
            <a:r>
              <a:rPr lang="fa-IR" sz="2000" dirty="0" smtClean="0">
                <a:cs typeface="B Nazanin" pitchFamily="2" charset="-78"/>
              </a:rPr>
              <a:t>و استانداردهاي </a:t>
            </a:r>
            <a:r>
              <a:rPr lang="fa-IR" sz="2000" dirty="0">
                <a:cs typeface="B Nazanin" pitchFamily="2" charset="-78"/>
              </a:rPr>
              <a:t>مديريت پسماند روستايي در كشورهاي </a:t>
            </a:r>
            <a:r>
              <a:rPr lang="fa-IR" sz="2000" dirty="0" smtClean="0">
                <a:cs typeface="B Nazanin" pitchFamily="2" charset="-78"/>
              </a:rPr>
              <a:t>صنعتي مي </a:t>
            </a:r>
            <a:r>
              <a:rPr lang="fa-IR" sz="2000" dirty="0">
                <a:cs typeface="B Nazanin" pitchFamily="2" charset="-78"/>
              </a:rPr>
              <a:t>دهد. روستاها به عنوان مكان هايي براي توليد مواد اوليه </a:t>
            </a:r>
            <a:r>
              <a:rPr lang="fa-IR" sz="2000" dirty="0" smtClean="0">
                <a:cs typeface="B Nazanin" pitchFamily="2" charset="-78"/>
              </a:rPr>
              <a:t>نقش بسزايي </a:t>
            </a:r>
            <a:r>
              <a:rPr lang="fa-IR" sz="2000" dirty="0">
                <a:cs typeface="B Nazanin" pitchFamily="2" charset="-78"/>
              </a:rPr>
              <a:t>در سلامت و حفظ محيط زيست منطقه </a:t>
            </a:r>
            <a:r>
              <a:rPr lang="fa-IR" sz="2000" dirty="0" smtClean="0">
                <a:cs typeface="B Nazanin" pitchFamily="2" charset="-78"/>
              </a:rPr>
              <a:t>دارند</a:t>
            </a:r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858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862944" cy="838200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/>
              <a:t>ويژگي هاي ضوابط و دستور العمل هاي تأسيسات ذخيره، </a:t>
            </a:r>
            <a:r>
              <a:rPr lang="fa-IR" sz="1800" dirty="0" smtClean="0"/>
              <a:t>پردازش در </a:t>
            </a:r>
            <a:r>
              <a:rPr lang="fa-IR" sz="1800" dirty="0"/>
              <a:t>مناطق روستايي كشور هاي صنعتي</a:t>
            </a:r>
            <a:br>
              <a:rPr lang="fa-IR" sz="1800" dirty="0"/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4308629"/>
          </a:xfrm>
        </p:spPr>
        <p:txBody>
          <a:bodyPr>
            <a:normAutofit/>
          </a:bodyPr>
          <a:lstStyle/>
          <a:p>
            <a:pPr algn="just" rtl="1"/>
            <a:r>
              <a:rPr lang="fa-IR" sz="1600" dirty="0" smtClean="0"/>
              <a:t>اين </a:t>
            </a:r>
            <a:r>
              <a:rPr lang="fa-IR" sz="1600" dirty="0"/>
              <a:t>دستور العمل ها براي ايجاد حداقل استانداردهاي </a:t>
            </a:r>
            <a:r>
              <a:rPr lang="fa-IR" sz="1600" dirty="0" smtClean="0"/>
              <a:t>طراحي، ساخت</a:t>
            </a:r>
            <a:r>
              <a:rPr lang="fa-IR" sz="1600" dirty="0"/>
              <a:t>، نصب، بهره بردا ري و تعميرو نگهداري سيستم هاي </a:t>
            </a:r>
            <a:r>
              <a:rPr lang="fa-IR" sz="1600" dirty="0" smtClean="0"/>
              <a:t>دفع، بازيافت </a:t>
            </a:r>
            <a:r>
              <a:rPr lang="fa-IR" sz="1600" dirty="0"/>
              <a:t>و انتقال پسماند ها براي دسترسي اهداف زير تدوين </a:t>
            </a:r>
            <a:r>
              <a:rPr lang="fa-IR" sz="1600" dirty="0" smtClean="0"/>
              <a:t>شده است</a:t>
            </a:r>
            <a:r>
              <a:rPr lang="fa-IR" sz="1600" dirty="0"/>
              <a:t>:</a:t>
            </a:r>
          </a:p>
          <a:p>
            <a:pPr algn="just" rtl="1"/>
            <a:r>
              <a:rPr lang="fa-IR" sz="1400" dirty="0"/>
              <a:t>- جلوگيري از آلودگي آبهاي زير زميني وسطحي؛</a:t>
            </a:r>
          </a:p>
          <a:p>
            <a:pPr algn="just" rtl="1"/>
            <a:r>
              <a:rPr lang="fa-IR" sz="1400" dirty="0"/>
              <a:t>-جلوگيري از آلودگي هوا؛</a:t>
            </a:r>
          </a:p>
          <a:p>
            <a:pPr algn="just" rtl="1"/>
            <a:r>
              <a:rPr lang="fa-IR" sz="1400" dirty="0"/>
              <a:t>-جلوگيري از انتشار عوامل بيماري زا؛</a:t>
            </a:r>
          </a:p>
          <a:p>
            <a:pPr algn="just" rtl="1"/>
            <a:r>
              <a:rPr lang="fa-IR" sz="1400" dirty="0"/>
              <a:t>-حفاظت از سلامت و ايمني جامعه؛</a:t>
            </a:r>
          </a:p>
          <a:p>
            <a:pPr algn="just" rtl="1"/>
            <a:r>
              <a:rPr lang="fa-IR" sz="1400" dirty="0"/>
              <a:t>-حفظ منابع طبيعي و</a:t>
            </a:r>
          </a:p>
          <a:p>
            <a:pPr algn="just" rtl="1"/>
            <a:r>
              <a:rPr lang="fa-IR" sz="1400" dirty="0"/>
              <a:t>-حفظ و افزايش استانداردهاي زيست محيطي و زيباشناختي</a:t>
            </a:r>
            <a:r>
              <a:rPr lang="fa-IR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37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533400"/>
            <a:ext cx="7024744" cy="609600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rgbClr val="00B0F0"/>
                </a:solidFill>
              </a:rPr>
              <a:t>نتيجه </a:t>
            </a:r>
            <a:r>
              <a:rPr lang="fa-IR" sz="2800" dirty="0">
                <a:solidFill>
                  <a:srgbClr val="00B0F0"/>
                </a:solidFill>
              </a:rPr>
              <a:t>گيري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5257800"/>
          </a:xfrm>
        </p:spPr>
        <p:txBody>
          <a:bodyPr>
            <a:normAutofit/>
          </a:bodyPr>
          <a:lstStyle/>
          <a:p>
            <a:pPr algn="just" rtl="1"/>
            <a:r>
              <a:rPr lang="fa-IR" sz="2000" dirty="0">
                <a:cs typeface="B Nazanin" pitchFamily="2" charset="-78"/>
              </a:rPr>
              <a:t>استانداردها و ضوابط مديريت پسماندهاي روستايي و شهري </a:t>
            </a:r>
            <a:r>
              <a:rPr lang="fa-IR" sz="2000" dirty="0" smtClean="0">
                <a:cs typeface="B Nazanin" pitchFamily="2" charset="-78"/>
              </a:rPr>
              <a:t>از بسياري </a:t>
            </a:r>
            <a:r>
              <a:rPr lang="fa-IR" sz="2000" dirty="0">
                <a:cs typeface="B Nazanin" pitchFamily="2" charset="-78"/>
              </a:rPr>
              <a:t>جهات مشابه يكديگرند . اصولا هدف از </a:t>
            </a:r>
            <a:r>
              <a:rPr lang="fa-IR" sz="2000" dirty="0" smtClean="0">
                <a:cs typeface="B Nazanin" pitchFamily="2" charset="-78"/>
              </a:rPr>
              <a:t>تهية </a:t>
            </a:r>
            <a:r>
              <a:rPr lang="fa-IR" sz="2000" dirty="0">
                <a:cs typeface="B Nazanin" pitchFamily="2" charset="-78"/>
              </a:rPr>
              <a:t>استانداردها </a:t>
            </a:r>
            <a:r>
              <a:rPr lang="fa-IR" sz="2000" dirty="0" smtClean="0">
                <a:cs typeface="B Nazanin" pitchFamily="2" charset="-78"/>
              </a:rPr>
              <a:t>، رسيدن </a:t>
            </a:r>
            <a:r>
              <a:rPr lang="fa-IR" sz="2000" dirty="0">
                <a:cs typeface="B Nazanin" pitchFamily="2" charset="-78"/>
              </a:rPr>
              <a:t>به وحدت </a:t>
            </a:r>
            <a:r>
              <a:rPr lang="fa-IR" sz="2000" dirty="0" smtClean="0">
                <a:cs typeface="B Nazanin" pitchFamily="2" charset="-78"/>
              </a:rPr>
              <a:t>روش </a:t>
            </a:r>
            <a:r>
              <a:rPr lang="fa-IR" sz="2000" dirty="0">
                <a:cs typeface="B Nazanin" pitchFamily="2" charset="-78"/>
              </a:rPr>
              <a:t>و دستورالعملي است كه برنامه هاي مورد </a:t>
            </a:r>
            <a:r>
              <a:rPr lang="fa-IR" sz="2000" dirty="0" smtClean="0">
                <a:cs typeface="B Nazanin" pitchFamily="2" charset="-78"/>
              </a:rPr>
              <a:t>نظر، از </a:t>
            </a:r>
            <a:r>
              <a:rPr lang="fa-IR" sz="2000" dirty="0">
                <a:cs typeface="B Nazanin" pitchFamily="2" charset="-78"/>
              </a:rPr>
              <a:t>كيفيت و پذيرش لازم برخوردار شوند. به عبارت ديگر استانداردها </a:t>
            </a:r>
            <a:r>
              <a:rPr lang="fa-IR" sz="2000" dirty="0" smtClean="0">
                <a:cs typeface="B Nazanin" pitchFamily="2" charset="-78"/>
              </a:rPr>
              <a:t>و ضوابط</a:t>
            </a:r>
            <a:r>
              <a:rPr lang="fa-IR" sz="2000" dirty="0">
                <a:cs typeface="B Nazanin" pitchFamily="2" charset="-78"/>
              </a:rPr>
              <a:t>، مرجع و بستري را براي نظارت بر نحو ة عملكرد بخش </a:t>
            </a:r>
            <a:r>
              <a:rPr lang="fa-IR" sz="2000" dirty="0" smtClean="0">
                <a:cs typeface="B Nazanin" pitchFamily="2" charset="-78"/>
              </a:rPr>
              <a:t>هاي مختلف </a:t>
            </a:r>
            <a:r>
              <a:rPr lang="fa-IR" sz="2000" dirty="0">
                <a:cs typeface="B Nazanin" pitchFamily="2" charset="-78"/>
              </a:rPr>
              <a:t>مديريت پسماند فراهم مي كنند و لزوما ماهيت منطقه اي </a:t>
            </a:r>
            <a:r>
              <a:rPr lang="fa-IR" sz="2000" dirty="0" smtClean="0">
                <a:cs typeface="B Nazanin" pitchFamily="2" charset="-78"/>
              </a:rPr>
              <a:t>و تغيير </a:t>
            </a:r>
            <a:r>
              <a:rPr lang="fa-IR" sz="2000" dirty="0">
                <a:cs typeface="B Nazanin" pitchFamily="2" charset="-78"/>
              </a:rPr>
              <a:t>پذير، نخواهند داشت بلكه يكي از خصوصيات بارز يك </a:t>
            </a:r>
            <a:r>
              <a:rPr lang="fa-IR" sz="2000" dirty="0" smtClean="0">
                <a:cs typeface="B Nazanin" pitchFamily="2" charset="-78"/>
              </a:rPr>
              <a:t>استاندارد مناسب</a:t>
            </a:r>
            <a:r>
              <a:rPr lang="fa-IR" sz="2000" dirty="0">
                <a:cs typeface="B Nazanin" pitchFamily="2" charset="-78"/>
              </a:rPr>
              <a:t>، تعميم پذيري و قابليت استفاده آن در شرايط مختلف است </a:t>
            </a:r>
            <a:r>
              <a:rPr lang="fa-IR" sz="2000" dirty="0" smtClean="0">
                <a:cs typeface="B Nazanin" pitchFamily="2" charset="-78"/>
              </a:rPr>
              <a:t>به گونه </a:t>
            </a:r>
            <a:r>
              <a:rPr lang="fa-IR" sz="2000" dirty="0">
                <a:cs typeface="B Nazanin" pitchFamily="2" charset="-78"/>
              </a:rPr>
              <a:t>اي كه نياز به كمترين تغييرات در هنگام به كارگيري داشته باشند.</a:t>
            </a:r>
          </a:p>
          <a:p>
            <a:pPr algn="just" rtl="1"/>
            <a:r>
              <a:rPr lang="fa-IR" sz="2000" dirty="0">
                <a:cs typeface="B Nazanin" pitchFamily="2" charset="-78"/>
              </a:rPr>
              <a:t>اما آنچه مسلم است در هنگام اجرا و استفاده از استانداردها </a:t>
            </a:r>
            <a:r>
              <a:rPr lang="fa-IR" sz="2000" dirty="0" smtClean="0">
                <a:cs typeface="B Nazanin" pitchFamily="2" charset="-78"/>
              </a:rPr>
              <a:t>ممكن است </a:t>
            </a:r>
            <a:r>
              <a:rPr lang="fa-IR" sz="2000" dirty="0">
                <a:cs typeface="B Nazanin" pitchFamily="2" charset="-78"/>
              </a:rPr>
              <a:t>شرايط پيش بيني نشده اي در مورد پروژه ، يا فر ايند خاصي </a:t>
            </a:r>
            <a:r>
              <a:rPr lang="fa-IR" sz="2000" dirty="0" smtClean="0">
                <a:cs typeface="B Nazanin" pitchFamily="2" charset="-78"/>
              </a:rPr>
              <a:t>به وجود </a:t>
            </a:r>
            <a:r>
              <a:rPr lang="fa-IR" sz="2000" dirty="0">
                <a:cs typeface="B Nazanin" pitchFamily="2" charset="-78"/>
              </a:rPr>
              <a:t>آيد كه رعايت صد در صدي استانداردها را ميسر نسازد 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algn="just" rtl="1"/>
            <a:r>
              <a:rPr lang="fa-IR" sz="2000" b="1" dirty="0">
                <a:cs typeface="B Mitra"/>
              </a:rPr>
              <a:t>با تكميل قوانين و بهبود سيستم مديريت پسماند مي توان </a:t>
            </a:r>
            <a:r>
              <a:rPr lang="fa-IR" sz="2000" b="1" dirty="0" smtClean="0">
                <a:cs typeface="B Mitra"/>
              </a:rPr>
              <a:t>شاهد دو </a:t>
            </a:r>
            <a:r>
              <a:rPr lang="fa-IR" sz="2000" b="1" dirty="0">
                <a:cs typeface="B Mitra"/>
              </a:rPr>
              <a:t>مورد زير بود:</a:t>
            </a:r>
          </a:p>
          <a:p>
            <a:pPr algn="just" rtl="1"/>
            <a:r>
              <a:rPr lang="fa-IR" sz="2000" dirty="0">
                <a:cs typeface="B Mitra"/>
              </a:rPr>
              <a:t>الف- جمع آوري پسماند، دفع كمتر آنها در زمين و حفظ </a:t>
            </a:r>
            <a:r>
              <a:rPr lang="fa-IR" sz="2000" dirty="0" smtClean="0">
                <a:cs typeface="B Mitra"/>
              </a:rPr>
              <a:t>محيط زيست</a:t>
            </a:r>
            <a:endParaRPr lang="fa-IR" sz="2000" dirty="0">
              <a:cs typeface="B Mitra"/>
            </a:endParaRPr>
          </a:p>
          <a:p>
            <a:pPr algn="just" rtl="1"/>
            <a:r>
              <a:rPr lang="fa-IR" sz="2000" dirty="0">
                <a:cs typeface="B Mitra"/>
              </a:rPr>
              <a:t>ب- تفكيك و جداسازي و پردازش و بازيافت با كارايي بالاتر.</a:t>
            </a:r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420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4994429"/>
          </a:xfrm>
        </p:spPr>
        <p:txBody>
          <a:bodyPr>
            <a:noAutofit/>
          </a:bodyPr>
          <a:lstStyle/>
          <a:p>
            <a:pPr algn="just" rtl="1"/>
            <a:r>
              <a:rPr lang="fa-IR" sz="2000" dirty="0">
                <a:cs typeface="B Nazanin" pitchFamily="2" charset="-78"/>
              </a:rPr>
              <a:t>یکی از مهمترین مولفه هاي توسعه پایدار </a:t>
            </a:r>
            <a:r>
              <a:rPr lang="fa-IR" sz="2000" dirty="0" smtClean="0">
                <a:cs typeface="B Nazanin" pitchFamily="2" charset="-78"/>
              </a:rPr>
              <a:t>روستائی، </a:t>
            </a:r>
            <a:r>
              <a:rPr lang="fa-IR" sz="2000" dirty="0">
                <a:cs typeface="B Nazanin" pitchFamily="2" charset="-78"/>
              </a:rPr>
              <a:t>مدیریت پسماندهاي روستائی بوده که این مدیریت مستلزم </a:t>
            </a:r>
            <a:r>
              <a:rPr lang="fa-IR" sz="2000" dirty="0" smtClean="0">
                <a:cs typeface="B Nazanin" pitchFamily="2" charset="-78"/>
              </a:rPr>
              <a:t>ایجاد</a:t>
            </a:r>
            <a:r>
              <a:rPr lang="en-US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زیرساختهاي </a:t>
            </a:r>
            <a:r>
              <a:rPr lang="fa-IR" sz="2000" dirty="0">
                <a:cs typeface="B Nazanin" pitchFamily="2" charset="-78"/>
              </a:rPr>
              <a:t>لازم از جمله آماده سازي بستر فرهنگی ، اجتماعی و فراهم نمودن امکانات مالی و تجهیزات لازم می باشد 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algn="just" rtl="1"/>
            <a:endParaRPr lang="en-US" sz="2000" dirty="0" smtClean="0">
              <a:cs typeface="B Nazanin" pitchFamily="2" charset="-78"/>
            </a:endParaRPr>
          </a:p>
          <a:p>
            <a:pPr algn="just" rtl="1"/>
            <a:r>
              <a:rPr lang="fa-IR" sz="2000" dirty="0" smtClean="0">
                <a:cs typeface="B Nazanin" pitchFamily="2" charset="-78"/>
              </a:rPr>
              <a:t>ازطرفی </a:t>
            </a:r>
            <a:r>
              <a:rPr lang="fa-IR" sz="2000" dirty="0">
                <a:cs typeface="B Nazanin" pitchFamily="2" charset="-78"/>
              </a:rPr>
              <a:t>روند روزافزون دورریز پسماندهاي روستائی کشور ، نیاز مبرم به توجه بیشتر به مدیریت پسماندهاي روستائی و نقش </a:t>
            </a:r>
            <a:r>
              <a:rPr lang="fa-IR" sz="2000" dirty="0" smtClean="0">
                <a:cs typeface="B Nazanin" pitchFamily="2" charset="-78"/>
              </a:rPr>
              <a:t>آن در </a:t>
            </a:r>
            <a:r>
              <a:rPr lang="fa-IR" sz="2000" dirty="0">
                <a:cs typeface="B Nazanin" pitchFamily="2" charset="-78"/>
              </a:rPr>
              <a:t>حفظ محیط زیست را توجیه می کند . </a:t>
            </a:r>
            <a:endParaRPr lang="fa-IR" sz="2000" dirty="0" smtClean="0">
              <a:cs typeface="B Nazanin" pitchFamily="2" charset="-78"/>
            </a:endParaRPr>
          </a:p>
          <a:p>
            <a:pPr algn="just" rtl="1"/>
            <a:endParaRPr lang="fa-IR" sz="2000" dirty="0" smtClean="0">
              <a:cs typeface="B Nazanin" pitchFamily="2" charset="-78"/>
            </a:endParaRPr>
          </a:p>
          <a:p>
            <a:pPr algn="just" rtl="1"/>
            <a:r>
              <a:rPr lang="fa-IR" sz="2000" dirty="0" smtClean="0">
                <a:cs typeface="B Nazanin" pitchFamily="2" charset="-78"/>
              </a:rPr>
              <a:t>از </a:t>
            </a:r>
            <a:r>
              <a:rPr lang="fa-IR" sz="2000" dirty="0">
                <a:cs typeface="B Nazanin" pitchFamily="2" charset="-78"/>
              </a:rPr>
              <a:t>آنجا که در کشورهاي پیشرفته ، پسماندهاي کشاورزي و روستائی ، منبع اصلی </a:t>
            </a:r>
            <a:r>
              <a:rPr lang="fa-IR" sz="2000" dirty="0" smtClean="0">
                <a:cs typeface="B Nazanin" pitchFamily="2" charset="-78"/>
              </a:rPr>
              <a:t>تامین انواع </a:t>
            </a:r>
            <a:r>
              <a:rPr lang="fa-IR" sz="2000" dirty="0">
                <a:cs typeface="B Nazanin" pitchFamily="2" charset="-78"/>
              </a:rPr>
              <a:t>مواد شیمیائی مانند الکل ، استن ، انواع کاغذ و خمیر آن ، انواع اسانس هاي مورد مصرف در صنایع غذائی و بهداشتی </a:t>
            </a:r>
            <a:r>
              <a:rPr lang="fa-IR" sz="2000" dirty="0" smtClean="0">
                <a:cs typeface="B Nazanin" pitchFamily="2" charset="-78"/>
              </a:rPr>
              <a:t>و خوراك </a:t>
            </a:r>
            <a:r>
              <a:rPr lang="fa-IR" sz="2000" dirty="0">
                <a:cs typeface="B Nazanin" pitchFamily="2" charset="-78"/>
              </a:rPr>
              <a:t>دام و طیور و مواد مکمل و .... می باشد ، بویژه آن که بسیاري از این مواد به کشورمان صادر می شود ، اهمیت </a:t>
            </a:r>
            <a:r>
              <a:rPr lang="fa-IR" sz="2000" dirty="0" smtClean="0">
                <a:cs typeface="B Nazanin" pitchFamily="2" charset="-78"/>
              </a:rPr>
              <a:t>موضوع بیشتر </a:t>
            </a:r>
            <a:r>
              <a:rPr lang="fa-IR" sz="2000" dirty="0">
                <a:cs typeface="B Nazanin" pitchFamily="2" charset="-78"/>
              </a:rPr>
              <a:t>نمایان می گردد . </a:t>
            </a:r>
            <a:endParaRPr lang="fa-IR" sz="2000" dirty="0" smtClean="0">
              <a:cs typeface="B Nazanin" pitchFamily="2" charset="-78"/>
            </a:endParaRPr>
          </a:p>
          <a:p>
            <a:pPr algn="just" rtl="1"/>
            <a:endParaRPr lang="fa-IR" sz="2000" dirty="0" smtClean="0">
              <a:cs typeface="B Nazanin" pitchFamily="2" charset="-78"/>
            </a:endParaRPr>
          </a:p>
          <a:p>
            <a:pPr algn="just" rtl="1"/>
            <a:r>
              <a:rPr lang="fa-IR" sz="2000" dirty="0" smtClean="0">
                <a:cs typeface="B Nazanin" pitchFamily="2" charset="-78"/>
              </a:rPr>
              <a:t>از </a:t>
            </a:r>
            <a:r>
              <a:rPr lang="fa-IR" sz="2000" dirty="0">
                <a:cs typeface="B Nazanin" pitchFamily="2" charset="-78"/>
              </a:rPr>
              <a:t>طرف دیگر ، بر اساس آمار ، تقریبا نیمی از محصولات کشاورزي ، بدون اینکه به مصرف برسد </a:t>
            </a:r>
            <a:r>
              <a:rPr lang="fa-IR" sz="2000" dirty="0" smtClean="0">
                <a:cs typeface="B Nazanin" pitchFamily="2" charset="-78"/>
              </a:rPr>
              <a:t>در مراحل </a:t>
            </a:r>
            <a:r>
              <a:rPr lang="fa-IR" sz="2000" dirty="0">
                <a:cs typeface="B Nazanin" pitchFamily="2" charset="-78"/>
              </a:rPr>
              <a:t>گوناگون از بین می روند و با توجه به حرکت کند صنایع تبدیلی کشورمان نسبت به کشورهاي پیشرفته امکان بهره </a:t>
            </a:r>
            <a:r>
              <a:rPr lang="fa-IR" sz="2000" dirty="0" smtClean="0">
                <a:cs typeface="B Nazanin" pitchFamily="2" charset="-78"/>
              </a:rPr>
              <a:t>برداري مناسب </a:t>
            </a:r>
            <a:r>
              <a:rPr lang="fa-IR" sz="2000" dirty="0">
                <a:cs typeface="B Nazanin" pitchFamily="2" charset="-78"/>
              </a:rPr>
              <a:t>و کامل از همه اجزاء یک محصول وجود ندارد .</a:t>
            </a:r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588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786744" cy="418064"/>
          </a:xfrm>
        </p:spPr>
        <p:txBody>
          <a:bodyPr>
            <a:normAutofit fontScale="90000"/>
          </a:bodyPr>
          <a:lstStyle/>
          <a:p>
            <a:r>
              <a:rPr lang="fa-IR" sz="2400" b="1" dirty="0"/>
              <a:t>شيوه هاي اجرايي كاهش از مبدأ در روستاهاي كشور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7848600" cy="5257800"/>
          </a:xfrm>
        </p:spPr>
        <p:txBody>
          <a:bodyPr/>
          <a:lstStyle/>
          <a:p>
            <a:pPr algn="just" rtl="1"/>
            <a:r>
              <a:rPr lang="fa-IR" dirty="0">
                <a:cs typeface="B Mitra"/>
              </a:rPr>
              <a:t>مطالعات و بررسي هاي وضع موجود سيستم مديريت </a:t>
            </a:r>
            <a:r>
              <a:rPr lang="fa-IR" dirty="0" smtClean="0">
                <a:cs typeface="B Mitra"/>
              </a:rPr>
              <a:t>پسماندهاي روستايي </a:t>
            </a:r>
            <a:r>
              <a:rPr lang="fa-IR" dirty="0">
                <a:cs typeface="B Mitra"/>
              </a:rPr>
              <a:t>نشان مي دهد كه روشهاي زير را مي توان براي </a:t>
            </a:r>
            <a:r>
              <a:rPr lang="fa-IR" u="sng" dirty="0">
                <a:cs typeface="B Mitra"/>
              </a:rPr>
              <a:t>كاهش </a:t>
            </a:r>
            <a:r>
              <a:rPr lang="fa-IR" u="sng" dirty="0" smtClean="0">
                <a:cs typeface="B Mitra"/>
              </a:rPr>
              <a:t>از مبدأ </a:t>
            </a:r>
            <a:r>
              <a:rPr lang="fa-IR" dirty="0">
                <a:cs typeface="B Mitra"/>
              </a:rPr>
              <a:t>پسماندهاي روستايي در كشور اعمال كرد:</a:t>
            </a:r>
          </a:p>
          <a:p>
            <a:pPr marL="68580" indent="0" algn="just" rtl="1">
              <a:buNone/>
            </a:pPr>
            <a:r>
              <a:rPr lang="fa-IR" dirty="0">
                <a:solidFill>
                  <a:srgbClr val="00B0F0"/>
                </a:solidFill>
                <a:cs typeface="B Nazanin" pitchFamily="2" charset="-78"/>
              </a:rPr>
              <a:t>۱- جمع آوري توسط افراد دوره </a:t>
            </a:r>
            <a:r>
              <a:rPr lang="fa-IR" dirty="0" smtClean="0">
                <a:solidFill>
                  <a:srgbClr val="00B0F0"/>
                </a:solidFill>
                <a:cs typeface="B Nazanin" pitchFamily="2" charset="-78"/>
              </a:rPr>
              <a:t>گرد</a:t>
            </a:r>
            <a:endParaRPr lang="fa-IR" dirty="0">
              <a:solidFill>
                <a:srgbClr val="00B0F0"/>
              </a:solidFill>
              <a:cs typeface="B Nazanin" pitchFamily="2" charset="-78"/>
            </a:endParaRPr>
          </a:p>
          <a:p>
            <a:pPr marL="68580" indent="0" algn="just" rtl="1">
              <a:buNone/>
            </a:pPr>
            <a:r>
              <a:rPr lang="fa-IR" dirty="0">
                <a:solidFill>
                  <a:srgbClr val="00B0F0"/>
                </a:solidFill>
                <a:cs typeface="B Nazanin" pitchFamily="2" charset="-78"/>
              </a:rPr>
              <a:t>۲- جمع آوري مواد بازيافتي توسط كارگران دهياري </a:t>
            </a:r>
            <a:r>
              <a:rPr lang="fa-IR" dirty="0" smtClean="0">
                <a:solidFill>
                  <a:srgbClr val="00B0F0"/>
                </a:solidFill>
                <a:cs typeface="B Nazanin" pitchFamily="2" charset="-78"/>
              </a:rPr>
              <a:t>ها</a:t>
            </a:r>
            <a:endParaRPr lang="fa-IR" dirty="0">
              <a:solidFill>
                <a:srgbClr val="00B0F0"/>
              </a:solidFill>
              <a:cs typeface="B Nazanin" pitchFamily="2" charset="-78"/>
            </a:endParaRPr>
          </a:p>
          <a:p>
            <a:pPr marL="68580" indent="0" algn="just" rtl="1">
              <a:buNone/>
            </a:pPr>
            <a:r>
              <a:rPr lang="fa-IR" dirty="0">
                <a:solidFill>
                  <a:srgbClr val="00B0F0"/>
                </a:solidFill>
                <a:cs typeface="B Nazanin" pitchFamily="2" charset="-78"/>
              </a:rPr>
              <a:t>۳- فروشگاهها و اماكن </a:t>
            </a:r>
            <a:r>
              <a:rPr lang="fa-IR" dirty="0" smtClean="0">
                <a:solidFill>
                  <a:srgbClr val="00B0F0"/>
                </a:solidFill>
                <a:cs typeface="B Nazanin" pitchFamily="2" charset="-78"/>
              </a:rPr>
              <a:t>ويژه</a:t>
            </a:r>
          </a:p>
          <a:p>
            <a:pPr marL="68580" indent="0" algn="just" rtl="1">
              <a:buNone/>
            </a:pPr>
            <a:endParaRPr lang="fa-IR" dirty="0">
              <a:solidFill>
                <a:srgbClr val="00B0F0"/>
              </a:solidFill>
              <a:cs typeface="B Nazanin" pitchFamily="2" charset="-78"/>
            </a:endParaRPr>
          </a:p>
          <a:p>
            <a:pPr marL="68580" indent="0" algn="just" rtl="1">
              <a:buNone/>
            </a:pPr>
            <a:r>
              <a:rPr lang="fa-IR" dirty="0">
                <a:cs typeface="B Mitra"/>
              </a:rPr>
              <a:t>يكي از روشهاي اصولي و مناسب براي جمع آوري مواد قابل ايستگاه </a:t>
            </a:r>
            <a:r>
              <a:rPr lang="fa-IR" dirty="0">
                <a:solidFill>
                  <a:srgbClr val="00B0F0"/>
                </a:solidFill>
                <a:cs typeface="B Mitra"/>
              </a:rPr>
              <a:t>بازيافت، اختصاص فروشگاهها و اماكن ويژه با عنوان </a:t>
            </a:r>
            <a:r>
              <a:rPr lang="fa-IR" dirty="0">
                <a:cs typeface="B Mitra"/>
              </a:rPr>
              <a:t>است. در اين مراكز، مواد را پس از بازرسي تحويل گرفته و در مقابل آن پول ، يا كالاهايي از قبيل محصولات بهداشتي، كيسه هاي زباله و يا مواد حاصل از بازيافت (محصولات بازيافتي ) به مردم تحويل مي دهند. اين روش نه فقط </a:t>
            </a:r>
            <a:r>
              <a:rPr lang="fa-IR" u="sng" dirty="0">
                <a:cs typeface="B Mitra"/>
              </a:rPr>
              <a:t>هزينة جداسازي و حمل مواد را كاهش مي دهد </a:t>
            </a:r>
            <a:r>
              <a:rPr lang="fa-IR" dirty="0">
                <a:cs typeface="B Mitra"/>
              </a:rPr>
              <a:t>بلكه از </a:t>
            </a:r>
            <a:r>
              <a:rPr lang="fa-IR" u="sng" dirty="0">
                <a:cs typeface="B Mitra"/>
              </a:rPr>
              <a:t>مشاركت مردم </a:t>
            </a:r>
            <a:r>
              <a:rPr lang="fa-IR" dirty="0">
                <a:cs typeface="B Mitra"/>
              </a:rPr>
              <a:t>در كار نيز بهره مي جويد.</a:t>
            </a:r>
            <a:endParaRPr lang="en-US" dirty="0"/>
          </a:p>
          <a:p>
            <a:pPr marL="68580" indent="0" algn="just" rtl="1">
              <a:buNone/>
            </a:pPr>
            <a:endParaRPr lang="fa-IR" dirty="0" smtClean="0">
              <a:solidFill>
                <a:srgbClr val="00B0F0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542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696200" cy="5715000"/>
          </a:xfrm>
        </p:spPr>
        <p:txBody>
          <a:bodyPr>
            <a:noAutofit/>
          </a:bodyPr>
          <a:lstStyle/>
          <a:p>
            <a:pPr algn="just" rtl="1"/>
            <a:r>
              <a:rPr lang="fa-IR" dirty="0">
                <a:cs typeface="B Mitra"/>
              </a:rPr>
              <a:t>معمولاَ از طرف دهياري ، يا </a:t>
            </a:r>
            <a:r>
              <a:rPr lang="fa-IR" dirty="0" smtClean="0">
                <a:cs typeface="B Mitra"/>
              </a:rPr>
              <a:t>متوليان</a:t>
            </a:r>
            <a:r>
              <a:rPr lang="en-US" dirty="0" smtClean="0">
                <a:cs typeface="B Mitra"/>
              </a:rPr>
              <a:t> </a:t>
            </a:r>
            <a:r>
              <a:rPr lang="fa-IR" dirty="0" smtClean="0">
                <a:cs typeface="B Mitra"/>
              </a:rPr>
              <a:t>مديريت </a:t>
            </a:r>
            <a:r>
              <a:rPr lang="fa-IR" dirty="0">
                <a:cs typeface="B Mitra"/>
              </a:rPr>
              <a:t>پسماند، تسهيلات و </a:t>
            </a:r>
            <a:r>
              <a:rPr lang="fa-IR" dirty="0" smtClean="0">
                <a:cs typeface="B Mitra"/>
              </a:rPr>
              <a:t>تمهيدات </a:t>
            </a:r>
            <a:r>
              <a:rPr lang="fa-IR" dirty="0">
                <a:cs typeface="B Mitra"/>
              </a:rPr>
              <a:t>خاصي به منظور </a:t>
            </a:r>
            <a:r>
              <a:rPr lang="fa-IR" dirty="0" smtClean="0">
                <a:cs typeface="B Mitra"/>
              </a:rPr>
              <a:t>پيشبرد</a:t>
            </a:r>
            <a:r>
              <a:rPr lang="en-US" dirty="0" smtClean="0">
                <a:cs typeface="B Mitra"/>
              </a:rPr>
              <a:t> </a:t>
            </a:r>
            <a:r>
              <a:rPr lang="fa-IR" dirty="0" smtClean="0">
                <a:cs typeface="B Mitra"/>
              </a:rPr>
              <a:t>بهينة </a:t>
            </a:r>
            <a:r>
              <a:rPr lang="fa-IR" dirty="0">
                <a:cs typeface="B Mitra"/>
              </a:rPr>
              <a:t>طرح تفكيك و ترغيب مردم انجام مي شود كه معمول </a:t>
            </a:r>
            <a:r>
              <a:rPr lang="fa-IR" dirty="0" smtClean="0">
                <a:cs typeface="B Mitra"/>
              </a:rPr>
              <a:t>ترين آنها </a:t>
            </a:r>
            <a:r>
              <a:rPr lang="fa-IR" dirty="0">
                <a:cs typeface="B Mitra"/>
              </a:rPr>
              <a:t>عبارتند از</a:t>
            </a:r>
            <a:r>
              <a:rPr lang="fa-IR" dirty="0">
                <a:latin typeface="Times New Roman"/>
                <a:cs typeface="Times New Roman"/>
              </a:rPr>
              <a:t>:</a:t>
            </a:r>
          </a:p>
          <a:p>
            <a:pPr algn="just" rtl="1"/>
            <a:r>
              <a:rPr lang="fa-IR" dirty="0">
                <a:cs typeface="B Mitra"/>
              </a:rPr>
              <a:t>الف: تعيين سطل هاي مختلف زباله براي جمع آوري مواد</a:t>
            </a:r>
          </a:p>
          <a:p>
            <a:pPr algn="just" rtl="1"/>
            <a:r>
              <a:rPr lang="fa-IR" dirty="0">
                <a:cs typeface="B Mitra"/>
              </a:rPr>
              <a:t>تفكيك </a:t>
            </a:r>
            <a:r>
              <a:rPr lang="fa-IR" dirty="0" smtClean="0">
                <a:cs typeface="B Mitra"/>
              </a:rPr>
              <a:t>شده</a:t>
            </a:r>
            <a:endParaRPr lang="fa-IR" dirty="0">
              <a:cs typeface="B Mitra"/>
            </a:endParaRPr>
          </a:p>
          <a:p>
            <a:pPr algn="just" rtl="1"/>
            <a:r>
              <a:rPr lang="fa-IR" dirty="0">
                <a:cs typeface="B Mitra"/>
              </a:rPr>
              <a:t>ب: دادن كيسه ها يا ظروف رايگان و در رنگهاي مختلف</a:t>
            </a:r>
          </a:p>
          <a:p>
            <a:pPr algn="just" rtl="1"/>
            <a:r>
              <a:rPr lang="fa-IR" dirty="0">
                <a:cs typeface="B Mitra"/>
              </a:rPr>
              <a:t>براي تفكيك انواع مواد قابل بازيافت به خانواده ها . </a:t>
            </a:r>
            <a:endParaRPr lang="en-US" dirty="0" smtClean="0">
              <a:cs typeface="B Mitra"/>
            </a:endParaRPr>
          </a:p>
          <a:p>
            <a:pPr algn="just" rtl="1"/>
            <a:r>
              <a:rPr lang="fa-IR" dirty="0" smtClean="0">
                <a:solidFill>
                  <a:srgbClr val="FF0000"/>
                </a:solidFill>
                <a:cs typeface="B Mitra"/>
              </a:rPr>
              <a:t>اين روش</a:t>
            </a:r>
            <a:r>
              <a:rPr lang="en-US" dirty="0" smtClean="0">
                <a:solidFill>
                  <a:srgbClr val="FF0000"/>
                </a:solidFill>
                <a:cs typeface="B Mitra"/>
              </a:rPr>
              <a:t> </a:t>
            </a:r>
            <a:r>
              <a:rPr lang="fa-IR" dirty="0" smtClean="0">
                <a:solidFill>
                  <a:srgbClr val="FF0000"/>
                </a:solidFill>
                <a:cs typeface="B Mitra"/>
              </a:rPr>
              <a:t>داراي </a:t>
            </a:r>
            <a:r>
              <a:rPr lang="fa-IR" dirty="0">
                <a:solidFill>
                  <a:srgbClr val="FF0000"/>
                </a:solidFill>
                <a:cs typeface="B Mitra"/>
              </a:rPr>
              <a:t>مزاياي زيادي خواهد بود كه از آن جمله مي توان به موارد</a:t>
            </a:r>
          </a:p>
          <a:p>
            <a:pPr algn="just" rtl="1"/>
            <a:r>
              <a:rPr lang="fa-IR" dirty="0">
                <a:solidFill>
                  <a:srgbClr val="FF0000"/>
                </a:solidFill>
                <a:cs typeface="B Mitra"/>
              </a:rPr>
              <a:t>ذيل اشاره كرد</a:t>
            </a:r>
            <a:r>
              <a:rPr lang="fa-IR" dirty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</a:p>
          <a:p>
            <a:pPr algn="just" rtl="1"/>
            <a:r>
              <a:rPr lang="fa-IR" dirty="0">
                <a:cs typeface="B Mitra"/>
              </a:rPr>
              <a:t>۱ </a:t>
            </a:r>
            <a:r>
              <a:rPr lang="fa-IR" dirty="0">
                <a:latin typeface="Times New Roman"/>
                <a:cs typeface="Times New Roman"/>
              </a:rPr>
              <a:t>-</a:t>
            </a:r>
            <a:r>
              <a:rPr lang="fa-IR" dirty="0">
                <a:latin typeface="Times New Roman"/>
                <a:cs typeface="B Mitra"/>
              </a:rPr>
              <a:t>كاهش هزينه هاي جمع آوري ، جداسازي و حمل و </a:t>
            </a:r>
            <a:r>
              <a:rPr lang="fa-IR" dirty="0" smtClean="0">
                <a:latin typeface="Times New Roman"/>
                <a:cs typeface="B Mitra"/>
              </a:rPr>
              <a:t>نقل زباله </a:t>
            </a:r>
            <a:r>
              <a:rPr lang="fa-IR" dirty="0">
                <a:latin typeface="Times New Roman"/>
                <a:cs typeface="B Mitra"/>
              </a:rPr>
              <a:t>تا حدود </a:t>
            </a:r>
            <a:r>
              <a:rPr lang="fa-IR" dirty="0" smtClean="0">
                <a:latin typeface="Times New Roman"/>
                <a:cs typeface="B Mitra"/>
              </a:rPr>
              <a:t>۵۰</a:t>
            </a:r>
            <a:r>
              <a:rPr lang="en-US" dirty="0" smtClean="0">
                <a:latin typeface="Times New Roman"/>
                <a:cs typeface="B Mitra"/>
              </a:rPr>
              <a:t> </a:t>
            </a:r>
            <a:r>
              <a:rPr lang="fa-IR" dirty="0" smtClean="0">
                <a:latin typeface="Times New Roman"/>
                <a:cs typeface="B Mitra"/>
              </a:rPr>
              <a:t>درصد</a:t>
            </a:r>
            <a:endParaRPr lang="fa-IR" dirty="0">
              <a:latin typeface="Times New Roman"/>
              <a:cs typeface="B Mitra"/>
            </a:endParaRPr>
          </a:p>
          <a:p>
            <a:pPr algn="just" rtl="1"/>
            <a:r>
              <a:rPr lang="fa-IR" dirty="0">
                <a:cs typeface="B Mitra"/>
              </a:rPr>
              <a:t>۲ </a:t>
            </a:r>
            <a:r>
              <a:rPr lang="fa-IR" dirty="0">
                <a:latin typeface="Times New Roman"/>
                <a:cs typeface="Times New Roman"/>
              </a:rPr>
              <a:t>-</a:t>
            </a:r>
            <a:r>
              <a:rPr lang="fa-IR" dirty="0">
                <a:latin typeface="Times New Roman"/>
                <a:cs typeface="B Mitra"/>
              </a:rPr>
              <a:t>كاهش آلودگي و پراكندگي زباله و</a:t>
            </a:r>
          </a:p>
          <a:p>
            <a:pPr algn="just" rtl="1"/>
            <a:r>
              <a:rPr lang="fa-IR" dirty="0">
                <a:cs typeface="B Mitra"/>
              </a:rPr>
              <a:t>۳</a:t>
            </a:r>
            <a:r>
              <a:rPr lang="fa-IR" dirty="0">
                <a:latin typeface="Times New Roman"/>
                <a:cs typeface="Times New Roman"/>
              </a:rPr>
              <a:t>- </a:t>
            </a:r>
            <a:r>
              <a:rPr lang="fa-IR" dirty="0">
                <a:latin typeface="Times New Roman"/>
                <a:cs typeface="B Mitra"/>
              </a:rPr>
              <a:t>تميز ماندن مواد بازيافتي به علت عدم تماس با زباله </a:t>
            </a:r>
            <a:r>
              <a:rPr lang="fa-IR" dirty="0" smtClean="0">
                <a:latin typeface="Times New Roman"/>
                <a:cs typeface="B Mitra"/>
              </a:rPr>
              <a:t>هاي </a:t>
            </a:r>
            <a:r>
              <a:rPr lang="fa-IR" dirty="0" smtClean="0">
                <a:cs typeface="B Mitra"/>
              </a:rPr>
              <a:t>ديگر</a:t>
            </a:r>
            <a:r>
              <a:rPr lang="fa-IR" dirty="0">
                <a:cs typeface="B Mitra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207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>
                <a:cs typeface="B Mitra"/>
              </a:rPr>
              <a:t>بنابراين به طور خلاصه مي توان گفت تفكيك در مبدأ </a:t>
            </a:r>
            <a:r>
              <a:rPr lang="fa-IR" dirty="0" smtClean="0">
                <a:cs typeface="B Mitra"/>
              </a:rPr>
              <a:t>توليد، عملي </a:t>
            </a:r>
            <a:r>
              <a:rPr lang="fa-IR" dirty="0">
                <a:cs typeface="B Mitra"/>
              </a:rPr>
              <a:t>ترين، بهترين، اقتصادي ترين و بهداشتي ترين روش </a:t>
            </a:r>
            <a:r>
              <a:rPr lang="fa-IR" dirty="0" smtClean="0">
                <a:cs typeface="B Mitra"/>
              </a:rPr>
              <a:t>بازيافت مواد </a:t>
            </a:r>
            <a:r>
              <a:rPr lang="fa-IR" dirty="0">
                <a:cs typeface="B Mitra"/>
              </a:rPr>
              <a:t>به شمار مي آيد كه البته موفقيت آن بستگي زيادي به آموزش </a:t>
            </a:r>
            <a:r>
              <a:rPr lang="fa-IR" dirty="0" smtClean="0">
                <a:cs typeface="B Mitra"/>
              </a:rPr>
              <a:t>، تبلیغ و تشویق مردم دارد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078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sz="2000" b="1" dirty="0">
                <a:cs typeface="B Titr"/>
              </a:rPr>
              <a:t>ظروف ذخيره در محل پسماندهاي روستايي</a:t>
            </a:r>
          </a:p>
          <a:p>
            <a:pPr algn="just" rtl="1"/>
            <a:r>
              <a:rPr lang="fa-IR" dirty="0">
                <a:cs typeface="B Mitra"/>
              </a:rPr>
              <a:t>يكي ديگر از موارد مهم و اساسي در تدوين دستورالعمل </a:t>
            </a:r>
            <a:r>
              <a:rPr lang="fa-IR" dirty="0" smtClean="0">
                <a:cs typeface="B Mitra"/>
              </a:rPr>
              <a:t>هاي مديريت </a:t>
            </a:r>
            <a:r>
              <a:rPr lang="fa-IR" dirty="0">
                <a:cs typeface="B Mitra"/>
              </a:rPr>
              <a:t>پسماند روستايي شناختن روشهاي ذخيره در محل </a:t>
            </a:r>
            <a:r>
              <a:rPr lang="fa-IR" dirty="0" smtClean="0">
                <a:cs typeface="B Mitra"/>
              </a:rPr>
              <a:t>پسماندها است</a:t>
            </a:r>
            <a:r>
              <a:rPr lang="fa-IR" dirty="0">
                <a:cs typeface="B Mitra"/>
              </a:rPr>
              <a:t>. در اكثر روستاهاي ايران ظروف ذخيره در محل عبارتند از :</a:t>
            </a:r>
          </a:p>
          <a:p>
            <a:pPr algn="just" rtl="1"/>
            <a:r>
              <a:rPr lang="fa-IR" dirty="0">
                <a:solidFill>
                  <a:srgbClr val="00B0F0"/>
                </a:solidFill>
                <a:cs typeface="B Mitra"/>
              </a:rPr>
              <a:t>كيسه پلاستيكي، پيت هاي حلبي و سطل هاي پلاستيك 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718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2800" dirty="0">
                <a:cs typeface="B Mitra"/>
              </a:rPr>
              <a:t>از سه روش زير مي توان براي ذخيره در محل </a:t>
            </a:r>
            <a:r>
              <a:rPr lang="fa-IR" sz="2800" dirty="0" smtClean="0">
                <a:cs typeface="B Mitra"/>
              </a:rPr>
              <a:t>پسماندهاي روستايي </a:t>
            </a:r>
            <a:r>
              <a:rPr lang="fa-IR" sz="2800" dirty="0">
                <a:cs typeface="B Mitra"/>
              </a:rPr>
              <a:t>استفاده كرد:</a:t>
            </a:r>
          </a:p>
          <a:p>
            <a:pPr algn="just" rtl="1"/>
            <a:r>
              <a:rPr lang="fa-IR" sz="2800" dirty="0">
                <a:solidFill>
                  <a:srgbClr val="00B0F0"/>
                </a:solidFill>
                <a:cs typeface="B Mitra"/>
              </a:rPr>
              <a:t>۱- سيستم جعبة سبز؛</a:t>
            </a:r>
          </a:p>
          <a:p>
            <a:pPr algn="just" rtl="1"/>
            <a:r>
              <a:rPr lang="fa-IR" sz="2800" dirty="0">
                <a:solidFill>
                  <a:srgbClr val="00B0F0"/>
                </a:solidFill>
                <a:cs typeface="B Mitra"/>
              </a:rPr>
              <a:t>۲- مراكز تسهيلات روستايي و</a:t>
            </a:r>
          </a:p>
          <a:p>
            <a:pPr algn="just" rtl="1"/>
            <a:r>
              <a:rPr lang="fa-IR" sz="2800" dirty="0" smtClean="0">
                <a:solidFill>
                  <a:srgbClr val="00B0F0"/>
                </a:solidFill>
                <a:latin typeface="Symbol"/>
                <a:cs typeface="B Mitra"/>
              </a:rPr>
              <a:t>۳- </a:t>
            </a:r>
            <a:r>
              <a:rPr lang="fa-IR" sz="2800" dirty="0">
                <a:solidFill>
                  <a:srgbClr val="00B0F0"/>
                </a:solidFill>
                <a:latin typeface="Symbol"/>
                <a:cs typeface="B Mitra"/>
              </a:rPr>
              <a:t>جمع آوري منزل به منزل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31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fa-IR" b="1" dirty="0">
                <a:cs typeface="B Titr"/>
              </a:rPr>
              <a:t>روشهاي جمع آوري مواد بازيافتي</a:t>
            </a:r>
            <a:br>
              <a:rPr lang="fa-IR" b="1" dirty="0">
                <a:cs typeface="B Titr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262308" cy="4232429"/>
          </a:xfrm>
        </p:spPr>
        <p:txBody>
          <a:bodyPr/>
          <a:lstStyle/>
          <a:p>
            <a:pPr algn="just" rtl="1"/>
            <a:r>
              <a:rPr lang="fa-IR" dirty="0" smtClean="0">
                <a:cs typeface="B Mitra"/>
              </a:rPr>
              <a:t>روش </a:t>
            </a:r>
            <a:r>
              <a:rPr lang="fa-IR" dirty="0">
                <a:cs typeface="B Mitra"/>
              </a:rPr>
              <a:t>جمع آوري مواد قابل بازيافت مهم ترين عاملي است </a:t>
            </a:r>
            <a:r>
              <a:rPr lang="fa-IR" dirty="0" smtClean="0">
                <a:cs typeface="B Mitra"/>
              </a:rPr>
              <a:t>كه اجراي </a:t>
            </a:r>
            <a:r>
              <a:rPr lang="fa-IR" dirty="0">
                <a:cs typeface="B Mitra"/>
              </a:rPr>
              <a:t>موفقيت آميز عمليات را امك ان پذير مي كند. سيستم جمع </a:t>
            </a:r>
            <a:r>
              <a:rPr lang="fa-IR" dirty="0" smtClean="0">
                <a:cs typeface="B Mitra"/>
              </a:rPr>
              <a:t>آوري بايد </a:t>
            </a:r>
            <a:r>
              <a:rPr lang="fa-IR" dirty="0">
                <a:cs typeface="B Mitra"/>
              </a:rPr>
              <a:t>طوري انتخاب شود كه مطابق سقف بودجه جامعه باشد </a:t>
            </a:r>
            <a:r>
              <a:rPr lang="fa-IR" dirty="0" smtClean="0">
                <a:cs typeface="B Mitra"/>
              </a:rPr>
              <a:t>و بيشترين </a:t>
            </a:r>
            <a:r>
              <a:rPr lang="fa-IR" dirty="0">
                <a:cs typeface="B Mitra"/>
              </a:rPr>
              <a:t>كارا يي را داشته باشد . يكي از اهداف مهم در انتخاب </a:t>
            </a:r>
            <a:r>
              <a:rPr lang="fa-IR" dirty="0" smtClean="0">
                <a:cs typeface="B Mitra"/>
              </a:rPr>
              <a:t>سيستم جمع </a:t>
            </a:r>
            <a:r>
              <a:rPr lang="fa-IR" dirty="0">
                <a:cs typeface="B Mitra"/>
              </a:rPr>
              <a:t>آوري، رسيدن به ماكزيمم ميزان مواد بازيافتي </a:t>
            </a:r>
            <a:r>
              <a:rPr lang="fa-IR" dirty="0" smtClean="0">
                <a:cs typeface="B Mitra"/>
              </a:rPr>
              <a:t>است</a:t>
            </a:r>
          </a:p>
          <a:p>
            <a:pPr algn="just" rtl="1"/>
            <a:endParaRPr lang="fa-IR" dirty="0">
              <a:cs typeface="B Mitra"/>
            </a:endParaRPr>
          </a:p>
          <a:p>
            <a:pPr algn="just" rtl="1"/>
            <a:r>
              <a:rPr lang="fa-IR" dirty="0">
                <a:cs typeface="B Mitra"/>
              </a:rPr>
              <a:t>روشهاي جمع آوري مواد بازيافتي متداول كه مي توانند </a:t>
            </a:r>
            <a:r>
              <a:rPr lang="fa-IR" dirty="0" smtClean="0">
                <a:cs typeface="B Mitra"/>
              </a:rPr>
              <a:t>در روستاهاي </a:t>
            </a:r>
            <a:r>
              <a:rPr lang="fa-IR" dirty="0">
                <a:cs typeface="B Mitra"/>
              </a:rPr>
              <a:t>كشور مورد استفاده قرار گيرند عبارتند از : اندازگاه ؛ </a:t>
            </a:r>
            <a:r>
              <a:rPr lang="fa-IR" dirty="0" smtClean="0">
                <a:cs typeface="B Mitra"/>
              </a:rPr>
              <a:t>مركز بازخريد </a:t>
            </a:r>
            <a:r>
              <a:rPr lang="fa-IR" dirty="0">
                <a:cs typeface="B Mitra"/>
              </a:rPr>
              <a:t>و جمع آوري از كنار جداول خيابان ها (در صورتي كه </a:t>
            </a:r>
            <a:r>
              <a:rPr lang="fa-IR" dirty="0" smtClean="0">
                <a:cs typeface="B Mitra"/>
              </a:rPr>
              <a:t>آلوده نباشد</a:t>
            </a:r>
            <a:r>
              <a:rPr lang="fa-IR" dirty="0">
                <a:cs typeface="B Mitra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273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066800"/>
            <a:ext cx="7414708" cy="4765829"/>
          </a:xfrm>
        </p:spPr>
        <p:txBody>
          <a:bodyPr>
            <a:normAutofit/>
          </a:bodyPr>
          <a:lstStyle/>
          <a:p>
            <a:pPr algn="just" rtl="1"/>
            <a:r>
              <a:rPr lang="fa-IR" sz="2000" dirty="0">
                <a:cs typeface="B Mitra"/>
              </a:rPr>
              <a:t>به طور كلي </a:t>
            </a:r>
            <a:r>
              <a:rPr lang="fa-IR" sz="2000" dirty="0" smtClean="0">
                <a:cs typeface="B Mitra"/>
              </a:rPr>
              <a:t>بايد مبناي </a:t>
            </a:r>
            <a:r>
              <a:rPr lang="fa-IR" sz="2000" dirty="0">
                <a:cs typeface="B Mitra"/>
              </a:rPr>
              <a:t>جمع آوري پسماندهاي خشك ، يا مواد قابل بازيافت به </a:t>
            </a:r>
            <a:r>
              <a:rPr lang="fa-IR" sz="2000" dirty="0" smtClean="0">
                <a:cs typeface="B Mitra"/>
              </a:rPr>
              <a:t>صورت يك </a:t>
            </a:r>
            <a:r>
              <a:rPr lang="fa-IR" sz="2000" dirty="0">
                <a:cs typeface="B Mitra"/>
              </a:rPr>
              <a:t>بار در هفته قرار داده شود </a:t>
            </a:r>
            <a:r>
              <a:rPr lang="fa-IR" sz="2000" dirty="0" smtClean="0">
                <a:cs typeface="B Mitra"/>
              </a:rPr>
              <a:t>.</a:t>
            </a:r>
          </a:p>
          <a:p>
            <a:pPr algn="just" rtl="1"/>
            <a:endParaRPr lang="fa-IR" sz="2000" dirty="0">
              <a:cs typeface="B Mitra"/>
            </a:endParaRPr>
          </a:p>
          <a:p>
            <a:pPr algn="just" rtl="1"/>
            <a:endParaRPr lang="fa-IR" sz="2000" dirty="0" smtClean="0">
              <a:cs typeface="B Mitra"/>
            </a:endParaRPr>
          </a:p>
          <a:p>
            <a:pPr algn="just" rtl="1"/>
            <a:r>
              <a:rPr lang="fa-IR" sz="2000" dirty="0" smtClean="0">
                <a:cs typeface="B Mitra"/>
              </a:rPr>
              <a:t>در </a:t>
            </a:r>
            <a:r>
              <a:rPr lang="fa-IR" sz="2000" dirty="0">
                <a:cs typeface="B Mitra"/>
              </a:rPr>
              <a:t>مورد مكان هاي تجاري، رستوران </a:t>
            </a:r>
            <a:r>
              <a:rPr lang="fa-IR" sz="2000" dirty="0" smtClean="0">
                <a:cs typeface="B Mitra"/>
              </a:rPr>
              <a:t>ها، مناطق </a:t>
            </a:r>
            <a:r>
              <a:rPr lang="fa-IR" sz="2000" dirty="0">
                <a:cs typeface="B Mitra"/>
              </a:rPr>
              <a:t>گردشگري، سازمان ها و نهادها، در صورتي كه </a:t>
            </a:r>
            <a:r>
              <a:rPr lang="fa-IR" sz="2000" dirty="0" smtClean="0">
                <a:cs typeface="B Mitra"/>
              </a:rPr>
              <a:t>حجم پسماند </a:t>
            </a:r>
            <a:r>
              <a:rPr lang="fa-IR" sz="2000" dirty="0">
                <a:cs typeface="B Mitra"/>
              </a:rPr>
              <a:t>هاي توليد شده اعم از خشك ، يا تر به اندازه اي باشد كه </a:t>
            </a:r>
            <a:r>
              <a:rPr lang="fa-IR" sz="2000" dirty="0" smtClean="0">
                <a:cs typeface="B Mitra"/>
              </a:rPr>
              <a:t>تناوب جمع </a:t>
            </a:r>
            <a:r>
              <a:rPr lang="fa-IR" sz="2000" dirty="0">
                <a:cs typeface="B Mitra"/>
              </a:rPr>
              <a:t>آوري يك بار در هفته نتواند جواب گويي ايمني و بهداشت </a:t>
            </a:r>
            <a:r>
              <a:rPr lang="fa-IR" sz="2000" dirty="0" smtClean="0">
                <a:cs typeface="B Mitra"/>
              </a:rPr>
              <a:t>منطقه باشد</a:t>
            </a:r>
            <a:r>
              <a:rPr lang="fa-IR" sz="2000" dirty="0">
                <a:cs typeface="B Mitra"/>
              </a:rPr>
              <a:t>، بايد زيرساخت هايي فراهم بشود تا مديريت پسماند روستايي </a:t>
            </a:r>
            <a:r>
              <a:rPr lang="fa-IR" sz="2000" dirty="0" smtClean="0">
                <a:cs typeface="B Mitra"/>
              </a:rPr>
              <a:t>در هر </a:t>
            </a:r>
            <a:r>
              <a:rPr lang="fa-IR" sz="2000" dirty="0">
                <a:cs typeface="B Mitra"/>
              </a:rPr>
              <a:t>منطقه بتواندسطح مناسب تر خدمات را به آنها ارائه دهد 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09770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2657"/>
            <a:ext cx="7024744" cy="1143000"/>
          </a:xfrm>
        </p:spPr>
        <p:txBody>
          <a:bodyPr>
            <a:normAutofit/>
          </a:bodyPr>
          <a:lstStyle/>
          <a:p>
            <a:pPr algn="just" rtl="1"/>
            <a:r>
              <a:rPr lang="fa-IR" sz="2000" b="1" dirty="0">
                <a:cs typeface="B Nazanin" pitchFamily="2" charset="-78"/>
              </a:rPr>
              <a:t>جذب مشارکت مردم در مدیریت پسماندهاي روستائی :</a:t>
            </a:r>
            <a:endParaRPr lang="en-US" sz="2000" b="1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153400" cy="5181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 rtl="1"/>
            <a:r>
              <a:rPr lang="fa-IR" sz="2000" dirty="0" smtClean="0">
                <a:cs typeface="B Nazanin" pitchFamily="2" charset="-78"/>
              </a:rPr>
              <a:t>منظور </a:t>
            </a:r>
            <a:r>
              <a:rPr lang="fa-IR" sz="2000" dirty="0">
                <a:cs typeface="B Nazanin" pitchFamily="2" charset="-78"/>
              </a:rPr>
              <a:t>از </a:t>
            </a:r>
            <a:r>
              <a:rPr lang="fa-IR" sz="2000" b="1" dirty="0">
                <a:cs typeface="B Nazanin" pitchFamily="2" charset="-78"/>
              </a:rPr>
              <a:t>مشارکت مردم در مدیریت روستائی </a:t>
            </a:r>
            <a:r>
              <a:rPr lang="fa-IR" sz="2000" dirty="0">
                <a:cs typeface="B Nazanin" pitchFamily="2" charset="-78"/>
              </a:rPr>
              <a:t>عبارتست از کنش </a:t>
            </a:r>
            <a:r>
              <a:rPr lang="fa-IR" sz="2000" dirty="0" smtClean="0">
                <a:cs typeface="B Nazanin" pitchFamily="2" charset="-78"/>
              </a:rPr>
              <a:t>متقابلی که </a:t>
            </a:r>
            <a:r>
              <a:rPr lang="fa-IR" sz="2000" dirty="0">
                <a:cs typeface="B Nazanin" pitchFamily="2" charset="-78"/>
              </a:rPr>
              <a:t>بین </a:t>
            </a:r>
            <a:r>
              <a:rPr lang="fa-IR" sz="2000" dirty="0">
                <a:solidFill>
                  <a:srgbClr val="00B0F0"/>
                </a:solidFill>
                <a:cs typeface="B Nazanin" pitchFamily="2" charset="-78"/>
              </a:rPr>
              <a:t>متولیان</a:t>
            </a:r>
            <a:r>
              <a:rPr lang="fa-IR" sz="2000" dirty="0">
                <a:cs typeface="B Nazanin" pitchFamily="2" charset="-78"/>
              </a:rPr>
              <a:t> </a:t>
            </a:r>
            <a:r>
              <a:rPr lang="fa-IR" sz="2000" dirty="0">
                <a:solidFill>
                  <a:srgbClr val="00B0F0"/>
                </a:solidFill>
                <a:cs typeface="B Nazanin" pitchFamily="2" charset="-78"/>
              </a:rPr>
              <a:t>مدیریت روستائی </a:t>
            </a:r>
            <a:r>
              <a:rPr lang="fa-IR" sz="2000" dirty="0">
                <a:cs typeface="B Nazanin" pitchFamily="2" charset="-78"/>
              </a:rPr>
              <a:t>و </a:t>
            </a:r>
            <a:r>
              <a:rPr lang="fa-IR" sz="2000" dirty="0">
                <a:solidFill>
                  <a:srgbClr val="00B0F0"/>
                </a:solidFill>
                <a:cs typeface="B Nazanin" pitchFamily="2" charset="-78"/>
              </a:rPr>
              <a:t>روستائیان یا ذینفعان طرح هاي توسعه اي </a:t>
            </a:r>
            <a:r>
              <a:rPr lang="fa-IR" sz="2000" dirty="0">
                <a:cs typeface="B Nazanin" pitchFamily="2" charset="-78"/>
              </a:rPr>
              <a:t>به وقوع می پیوندد ، بگونه اي که روستائیان </a:t>
            </a:r>
            <a:r>
              <a:rPr lang="fa-IR" sz="2000" dirty="0" smtClean="0">
                <a:cs typeface="B Nazanin" pitchFamily="2" charset="-78"/>
              </a:rPr>
              <a:t>آگاهانه و </a:t>
            </a:r>
            <a:r>
              <a:rPr lang="fa-IR" sz="2000" dirty="0">
                <a:cs typeface="B Nazanin" pitchFamily="2" charset="-78"/>
              </a:rPr>
              <a:t>از روي اراده و میل و با حمایت و مدیریت کارگزاران دولتی در تمامی سطوح و مراحل تدوین و اجراي برنامه ها و طرح </a:t>
            </a:r>
            <a:r>
              <a:rPr lang="fa-IR" sz="2000" dirty="0" smtClean="0">
                <a:cs typeface="B Nazanin" pitchFamily="2" charset="-78"/>
              </a:rPr>
              <a:t>هاي توسعه </a:t>
            </a:r>
            <a:r>
              <a:rPr lang="fa-IR" sz="2000" dirty="0">
                <a:cs typeface="B Nazanin" pitchFamily="2" charset="-78"/>
              </a:rPr>
              <a:t>شرکت فعال داشته باشند . </a:t>
            </a:r>
            <a:endParaRPr lang="fa-IR" sz="2000" dirty="0" smtClean="0">
              <a:cs typeface="B Nazanin" pitchFamily="2" charset="-78"/>
            </a:endParaRPr>
          </a:p>
          <a:p>
            <a:pPr algn="just" rtl="1"/>
            <a:endParaRPr lang="fa-IR" sz="2000" dirty="0">
              <a:cs typeface="B Nazanin" pitchFamily="2" charset="-78"/>
            </a:endParaRPr>
          </a:p>
          <a:p>
            <a:pPr algn="just" rtl="1"/>
            <a:r>
              <a:rPr lang="fa-IR" sz="2000" dirty="0" smtClean="0">
                <a:cs typeface="B Nazanin" pitchFamily="2" charset="-78"/>
              </a:rPr>
              <a:t>بنابراین </a:t>
            </a:r>
            <a:r>
              <a:rPr lang="fa-IR" sz="2000" dirty="0">
                <a:cs typeface="B Nazanin" pitchFamily="2" charset="-78"/>
              </a:rPr>
              <a:t>جلب مشارکت هاي مردمی در تمامی مراحل تصمیم گیري ، برنامه ریزي ، اجرا و </a:t>
            </a:r>
            <a:r>
              <a:rPr lang="fa-IR" sz="2000" dirty="0" smtClean="0">
                <a:cs typeface="B Nazanin" pitchFamily="2" charset="-78"/>
              </a:rPr>
              <a:t>بهره برداري </a:t>
            </a:r>
            <a:r>
              <a:rPr lang="fa-IR" sz="2000" dirty="0">
                <a:cs typeface="B Nazanin" pitchFamily="2" charset="-78"/>
              </a:rPr>
              <a:t>از پروژه هاي عمرانی در زمینه مدیریت پسماندهاي روستائی امري ضروري </a:t>
            </a:r>
            <a:r>
              <a:rPr lang="fa-IR" sz="2000" dirty="0" smtClean="0">
                <a:cs typeface="B Nazanin" pitchFamily="2" charset="-78"/>
              </a:rPr>
              <a:t>است.</a:t>
            </a:r>
            <a:endParaRPr lang="en-US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46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7924800" cy="5638800"/>
          </a:xfrm>
        </p:spPr>
        <p:txBody>
          <a:bodyPr>
            <a:normAutofit/>
          </a:bodyPr>
          <a:lstStyle/>
          <a:p>
            <a:pPr algn="just" rtl="1"/>
            <a:r>
              <a:rPr lang="fa-IR" b="1" dirty="0">
                <a:cs typeface="B Nazanin" pitchFamily="2" charset="-78"/>
              </a:rPr>
              <a:t>اهداف جذب مشارکت مردم در مدیریت پسماندهاي روستائی :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فعالیت مردم در راستاي بهبود و افزایش کارائی و عملکرد فرآیند که ممکن است بصورت خودجوش و داوطلبانه و یا با اعمال </a:t>
            </a:r>
            <a:r>
              <a:rPr lang="fa-IR" dirty="0" smtClean="0">
                <a:cs typeface="B Nazanin" pitchFamily="2" charset="-78"/>
              </a:rPr>
              <a:t>و روشهاي </a:t>
            </a:r>
            <a:r>
              <a:rPr lang="fa-IR" dirty="0">
                <a:cs typeface="B Nazanin" pitchFamily="2" charset="-78"/>
              </a:rPr>
              <a:t>مختلف جذب و هماهنگ نمودن آنها باشد را مشارکت مردمی گویند . بر این اساس اهداف جلب مشارکت هاي </a:t>
            </a:r>
            <a:r>
              <a:rPr lang="fa-IR" dirty="0" smtClean="0">
                <a:cs typeface="B Nazanin" pitchFamily="2" charset="-78"/>
              </a:rPr>
              <a:t>مردمی را </a:t>
            </a:r>
            <a:r>
              <a:rPr lang="fa-IR" dirty="0">
                <a:cs typeface="B Nazanin" pitchFamily="2" charset="-78"/>
              </a:rPr>
              <a:t>در امر مدیریت پسماندها عبارتند از :</a:t>
            </a:r>
          </a:p>
          <a:p>
            <a:pPr algn="just" rtl="1"/>
            <a:r>
              <a:rPr lang="fa-IR" sz="2000" dirty="0">
                <a:solidFill>
                  <a:srgbClr val="002060"/>
                </a:solidFill>
                <a:cs typeface="B Zar" pitchFamily="2" charset="-78"/>
              </a:rPr>
              <a:t>1 - کاهش تولید پسماندها در مبدا</a:t>
            </a:r>
          </a:p>
          <a:p>
            <a:pPr algn="just" rtl="1"/>
            <a:r>
              <a:rPr lang="fa-IR" sz="2000" dirty="0">
                <a:solidFill>
                  <a:srgbClr val="002060"/>
                </a:solidFill>
                <a:cs typeface="B Zar" pitchFamily="2" charset="-78"/>
              </a:rPr>
              <a:t>2 - تفکیک از مبدا پسماندها</a:t>
            </a:r>
          </a:p>
          <a:p>
            <a:pPr algn="just" rtl="1"/>
            <a:r>
              <a:rPr lang="fa-IR" sz="2000" dirty="0">
                <a:solidFill>
                  <a:srgbClr val="002060"/>
                </a:solidFill>
                <a:cs typeface="B Zar" pitchFamily="2" charset="-78"/>
              </a:rPr>
              <a:t>3 - کمک به سیستم جمع آوري و حمل و نقل پسماندها</a:t>
            </a:r>
          </a:p>
          <a:p>
            <a:pPr algn="just" rtl="1"/>
            <a:r>
              <a:rPr lang="fa-IR" sz="2000" dirty="0">
                <a:solidFill>
                  <a:srgbClr val="002060"/>
                </a:solidFill>
                <a:cs typeface="B Zar" pitchFamily="2" charset="-78"/>
              </a:rPr>
              <a:t>4 - کاهش تولید مواد زاید خطرناك در مبدا</a:t>
            </a:r>
          </a:p>
          <a:p>
            <a:pPr algn="just" rtl="1"/>
            <a:r>
              <a:rPr lang="fa-IR" sz="2000" dirty="0" smtClean="0">
                <a:solidFill>
                  <a:srgbClr val="002060"/>
                </a:solidFill>
                <a:cs typeface="B Zar" pitchFamily="2" charset="-78"/>
              </a:rPr>
              <a:t>5 </a:t>
            </a:r>
            <a:r>
              <a:rPr lang="fa-IR" sz="2000" dirty="0">
                <a:solidFill>
                  <a:srgbClr val="002060"/>
                </a:solidFill>
                <a:cs typeface="B Zar" pitchFamily="2" charset="-78"/>
              </a:rPr>
              <a:t>- سوق دادن مردم به سمت تولید هرچه کمتر مواد غیرقابل تجزیه پذیر</a:t>
            </a:r>
            <a:endParaRPr lang="en-US" sz="2000" dirty="0">
              <a:solidFill>
                <a:srgbClr val="00206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964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a-IR" b="1" dirty="0">
                <a:cs typeface="B Titr"/>
              </a:rPr>
              <a:t>شيوه هاي اجرايي جلب مشاركت همگاني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800600"/>
          </a:xfrm>
        </p:spPr>
        <p:txBody>
          <a:bodyPr>
            <a:normAutofit/>
          </a:bodyPr>
          <a:lstStyle/>
          <a:p>
            <a:pPr algn="just" rtl="1"/>
            <a:r>
              <a:rPr lang="fa-IR" dirty="0">
                <a:cs typeface="B Mitra"/>
              </a:rPr>
              <a:t>به طور خلاصه مي توان گفت كه مؤلفه هاي اصلي </a:t>
            </a:r>
            <a:r>
              <a:rPr lang="fa-IR" dirty="0" smtClean="0">
                <a:cs typeface="B Mitra"/>
              </a:rPr>
              <a:t>الگوي ها </a:t>
            </a:r>
            <a:r>
              <a:rPr lang="fa-IR" dirty="0">
                <a:cs typeface="B Mitra"/>
              </a:rPr>
              <a:t>براي تفكيك از مبدأ </a:t>
            </a:r>
            <a:r>
              <a:rPr lang="en-US" sz="1600" dirty="0">
                <a:latin typeface="Times New Roman"/>
                <a:cs typeface="Times New Roman"/>
              </a:rPr>
              <a:t>NGO </a:t>
            </a:r>
            <a:r>
              <a:rPr lang="fa-IR" dirty="0">
                <a:latin typeface="Times New Roman"/>
                <a:cs typeface="B Mitra"/>
              </a:rPr>
              <a:t>مناسب جلب مشاركت مردم </a:t>
            </a:r>
            <a:r>
              <a:rPr lang="fa-IR" dirty="0" smtClean="0">
                <a:latin typeface="Times New Roman"/>
                <a:cs typeface="B Mitra"/>
              </a:rPr>
              <a:t>و </a:t>
            </a:r>
            <a:r>
              <a:rPr lang="fa-IR" dirty="0" smtClean="0">
                <a:cs typeface="B Mitra"/>
              </a:rPr>
              <a:t>عبارتند </a:t>
            </a:r>
            <a:r>
              <a:rPr lang="fa-IR" dirty="0">
                <a:cs typeface="B Mitra"/>
              </a:rPr>
              <a:t>از: </a:t>
            </a:r>
            <a:endParaRPr lang="fa-IR" dirty="0" smtClean="0">
              <a:cs typeface="B Mitra"/>
            </a:endParaRPr>
          </a:p>
          <a:p>
            <a:pPr algn="just" rtl="1"/>
            <a:r>
              <a:rPr lang="fa-IR" dirty="0" smtClean="0">
                <a:cs typeface="B Mitra"/>
              </a:rPr>
              <a:t>۱-تأكيد </a:t>
            </a:r>
            <a:r>
              <a:rPr lang="fa-IR" dirty="0">
                <a:cs typeface="B Mitra"/>
              </a:rPr>
              <a:t>بر گرايش هاي مردم منطقه و روستا؛</a:t>
            </a:r>
          </a:p>
          <a:p>
            <a:pPr algn="just" rtl="1"/>
            <a:r>
              <a:rPr lang="fa-IR" dirty="0">
                <a:cs typeface="B Mitra"/>
              </a:rPr>
              <a:t>۲-تأكيد بر انگيزة مردم در منطقه و روستا؛</a:t>
            </a:r>
          </a:p>
          <a:p>
            <a:pPr algn="just" rtl="1"/>
            <a:r>
              <a:rPr lang="fa-IR" dirty="0">
                <a:cs typeface="B Mitra"/>
              </a:rPr>
              <a:t>۳-ايجاد نوعي از سازمان يافتگي، يا استفاده از </a:t>
            </a:r>
            <a:r>
              <a:rPr lang="fa-IR" dirty="0" smtClean="0">
                <a:cs typeface="B Mitra"/>
              </a:rPr>
              <a:t>نهادهاي سازمان </a:t>
            </a:r>
            <a:r>
              <a:rPr lang="fa-IR" dirty="0">
                <a:cs typeface="B Mitra"/>
              </a:rPr>
              <a:t>يافته موجود در اجراي برنامه هاي بازيافت و تفكيك </a:t>
            </a:r>
            <a:r>
              <a:rPr lang="fa-IR" dirty="0" smtClean="0">
                <a:cs typeface="B Mitra"/>
              </a:rPr>
              <a:t>از مبدأ </a:t>
            </a:r>
            <a:r>
              <a:rPr lang="fa-IR" dirty="0">
                <a:cs typeface="B Mitra"/>
              </a:rPr>
              <a:t>به معناي اعم آن، نه فقط توليد مواد؛</a:t>
            </a:r>
          </a:p>
          <a:p>
            <a:pPr algn="just" rtl="1"/>
            <a:r>
              <a:rPr lang="fa-IR" dirty="0">
                <a:cs typeface="B Mitra"/>
              </a:rPr>
              <a:t>۴-ايجاد نوعي از اعتماد اجتماعي به دهياري و شوراي </a:t>
            </a:r>
            <a:r>
              <a:rPr lang="fa-IR" dirty="0" smtClean="0">
                <a:cs typeface="B Mitra"/>
              </a:rPr>
              <a:t>روستا ونهادهايي </a:t>
            </a:r>
            <a:r>
              <a:rPr lang="fa-IR" dirty="0">
                <a:cs typeface="B Mitra"/>
              </a:rPr>
              <a:t>كه در امر تفكيك از مبدأ دخالت دارند</a:t>
            </a:r>
            <a:r>
              <a:rPr lang="fa-IR" dirty="0" smtClean="0">
                <a:cs typeface="B Mitra"/>
              </a:rPr>
              <a:t>؛</a:t>
            </a:r>
            <a:endParaRPr lang="fa-IR" dirty="0">
              <a:cs typeface="B Mitra"/>
            </a:endParaRPr>
          </a:p>
        </p:txBody>
      </p:sp>
    </p:spTree>
    <p:extLst>
      <p:ext uri="{BB962C8B-B14F-4D97-AF65-F5344CB8AC3E}">
        <p14:creationId xmlns:p14="http://schemas.microsoft.com/office/powerpoint/2010/main" val="69043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077200" cy="5756429"/>
          </a:xfrm>
        </p:spPr>
        <p:txBody>
          <a:bodyPr>
            <a:normAutofit/>
          </a:bodyPr>
          <a:lstStyle/>
          <a:p>
            <a:pPr algn="just" rtl="1"/>
            <a:r>
              <a:rPr lang="fa-IR" dirty="0">
                <a:cs typeface="B Nazanin" pitchFamily="2" charset="-78"/>
              </a:rPr>
              <a:t>بنابراین برنامه ریزي در جهت مدیریت صحیح پسماندهاي روستائی </a:t>
            </a:r>
            <a:r>
              <a:rPr lang="fa-IR" dirty="0" smtClean="0">
                <a:cs typeface="B Nazanin" pitchFamily="2" charset="-78"/>
              </a:rPr>
              <a:t>در کشور </a:t>
            </a:r>
            <a:r>
              <a:rPr lang="fa-IR" dirty="0">
                <a:cs typeface="B Nazanin" pitchFamily="2" charset="-78"/>
              </a:rPr>
              <a:t>نیازمند اطلاعاتی درست بوده و از سوئی بی توجهی و عدم اطلاع از وضعیت موجود این مواد ، پیامدهاي </a:t>
            </a:r>
            <a:r>
              <a:rPr lang="fa-IR" dirty="0" smtClean="0">
                <a:cs typeface="B Nazanin" pitchFamily="2" charset="-78"/>
              </a:rPr>
              <a:t>نامطلوب بهداشتی </a:t>
            </a:r>
            <a:r>
              <a:rPr lang="fa-IR" dirty="0">
                <a:cs typeface="B Nazanin" pitchFamily="2" charset="-78"/>
              </a:rPr>
              <a:t>از جمله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افزایش بروز بیماریهاي عفونی همچون طاعون ، تولارمی ، کیست هیداتیک ، آسکاریازیس و دهها بیماري </a:t>
            </a:r>
            <a:r>
              <a:rPr lang="fa-IR" dirty="0" smtClean="0">
                <a:solidFill>
                  <a:srgbClr val="0070C0"/>
                </a:solidFill>
                <a:cs typeface="B Nazanin" pitchFamily="2" charset="-78"/>
              </a:rPr>
              <a:t>واگیر </a:t>
            </a:r>
            <a:r>
              <a:rPr lang="fa-IR" dirty="0" smtClean="0">
                <a:cs typeface="B Nazanin" pitchFamily="2" charset="-78"/>
              </a:rPr>
              <a:t>دیگر </a:t>
            </a:r>
            <a:r>
              <a:rPr lang="fa-IR" dirty="0">
                <a:cs typeface="B Nazanin" pitchFamily="2" charset="-78"/>
              </a:rPr>
              <a:t>و عوارض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ناگوار زیست محیطی نظیر آلودگی خاك ، آب و هوا</a:t>
            </a:r>
            <a:r>
              <a:rPr lang="fa-IR" dirty="0">
                <a:cs typeface="B Nazanin" pitchFamily="2" charset="-78"/>
              </a:rPr>
              <a:t> را در پی خواهد داشت . </a:t>
            </a:r>
            <a:endParaRPr lang="fa-IR" dirty="0" smtClean="0">
              <a:cs typeface="B Nazanin" pitchFamily="2" charset="-78"/>
            </a:endParaRP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r>
              <a:rPr lang="fa-IR" dirty="0" smtClean="0">
                <a:cs typeface="B Nazanin" pitchFamily="2" charset="-78"/>
              </a:rPr>
              <a:t>از </a:t>
            </a:r>
            <a:r>
              <a:rPr lang="fa-IR" dirty="0">
                <a:cs typeface="B Nazanin" pitchFamily="2" charset="-78"/>
              </a:rPr>
              <a:t>اینرو بررسی وضعیت </a:t>
            </a:r>
            <a:r>
              <a:rPr lang="fa-IR" dirty="0" smtClean="0">
                <a:cs typeface="B Nazanin" pitchFamily="2" charset="-78"/>
              </a:rPr>
              <a:t>مدیریت پسماندهاي </a:t>
            </a:r>
            <a:r>
              <a:rPr lang="fa-IR" dirty="0">
                <a:cs typeface="B Nazanin" pitchFamily="2" charset="-78"/>
              </a:rPr>
              <a:t>روستائی ، از جمله مسائل بهداشتی و زیست محیطی پسماندها ، جذب مشارکت مردم در مدیریت </a:t>
            </a:r>
            <a:r>
              <a:rPr lang="fa-IR" dirty="0" smtClean="0">
                <a:cs typeface="B Nazanin" pitchFamily="2" charset="-78"/>
              </a:rPr>
              <a:t>پسماندهاي روستائی </a:t>
            </a:r>
            <a:r>
              <a:rPr lang="fa-IR" dirty="0">
                <a:cs typeface="B Nazanin" pitchFamily="2" charset="-78"/>
              </a:rPr>
              <a:t>و همچنین ارزیابی راهکارها و مشکلات عمده پسماندهاي روستائی و دفع زباله می تواند در برنامه ریزي صحیح </a:t>
            </a:r>
            <a:r>
              <a:rPr lang="fa-IR" dirty="0" smtClean="0">
                <a:cs typeface="B Nazanin" pitchFamily="2" charset="-78"/>
              </a:rPr>
              <a:t>جهت مدیریت </a:t>
            </a:r>
            <a:r>
              <a:rPr lang="fa-IR" dirty="0">
                <a:cs typeface="B Nazanin" pitchFamily="2" charset="-78"/>
              </a:rPr>
              <a:t>پسماندهاي روستائی و نقش آن در حفظ محیط زیست و تولید محصول سالم نقش مهمی ایفا کند 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8386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7024744" cy="1143000"/>
          </a:xfrm>
        </p:spPr>
        <p:txBody>
          <a:bodyPr>
            <a:normAutofit/>
          </a:bodyPr>
          <a:lstStyle/>
          <a:p>
            <a:pPr algn="just" rtl="1"/>
            <a:r>
              <a:rPr lang="fa-IR" sz="2800" dirty="0">
                <a:cs typeface="B Nazanin" pitchFamily="2" charset="-78"/>
              </a:rPr>
              <a:t>پیشنهادات :</a:t>
            </a:r>
            <a:endParaRPr lang="en-US" sz="2800" dirty="0"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953000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fa-IR" dirty="0">
                <a:cs typeface="B Nazanin" pitchFamily="2" charset="-78"/>
              </a:rPr>
              <a:t>بطور خلاصه می توان پیشنهادات زیر را در راستاي مدیریت صحیح پسماندهاي روستائی مطرح نمود :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1 - انجام مطالعات کمی و کیفی در کشور در جهت برنامه ریزي مدیریت پسماندهاي روستائی در جهت توسعه پایدار روستائی 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2 - تعیین وضعیت موجود به منظور تشخیص و اولویت بندي مشکلات و موانع 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3 - برنامه ریزي منظم و اصولی جهت جمع آوري پسماندهاي روستائی.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4 - استفاده از ابزارها و تکنولوژیهاي بومی جهت جمع آوري و حمل و نقل پسماندهاي روستائی 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5 - مکان یابی صحیح محل دفن بصورت بهداشتی و بر اساس ضوابط و مقررات 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6 - بررسی شیوه هاي جلب مشارکت مردم و بخش خصوصی در خصوص مدیریت پسماندهاي روستائی .</a:t>
            </a:r>
          </a:p>
          <a:p>
            <a:pPr algn="just" rtl="1"/>
            <a:r>
              <a:rPr lang="fa-IR" dirty="0" smtClean="0">
                <a:cs typeface="B Nazanin" pitchFamily="2" charset="-78"/>
              </a:rPr>
              <a:t>7 </a:t>
            </a:r>
            <a:r>
              <a:rPr lang="fa-IR" dirty="0">
                <a:cs typeface="B Nazanin" pitchFamily="2" charset="-78"/>
              </a:rPr>
              <a:t>- برگزاري دوره ها و کارگاههاي آموزشی موضوع براي مردم ومتصدیان امور پسماندهاي روستا 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60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001000" cy="5070629"/>
          </a:xfrm>
        </p:spPr>
        <p:txBody>
          <a:bodyPr>
            <a:noAutofit/>
          </a:bodyPr>
          <a:lstStyle/>
          <a:p>
            <a:pPr algn="just" rtl="1"/>
            <a:r>
              <a:rPr lang="fa-IR" dirty="0">
                <a:cs typeface="B Nazanin" pitchFamily="2" charset="-78"/>
              </a:rPr>
              <a:t>۱- افزايش آگاهي و تغيير نگرش روستاييان نسبت به </a:t>
            </a:r>
            <a:r>
              <a:rPr lang="fa-IR" dirty="0" smtClean="0">
                <a:cs typeface="B Nazanin" pitchFamily="2" charset="-78"/>
              </a:rPr>
              <a:t>نحوة صحيح </a:t>
            </a:r>
            <a:r>
              <a:rPr lang="fa-IR" dirty="0">
                <a:cs typeface="B Nazanin" pitchFamily="2" charset="-78"/>
              </a:rPr>
              <a:t>مديريت پسماند مثل كاهش توليد، تفكيك مواد قابلبازيافت در منزل و بيان محاسن بازيافت از طريق تهيه فيلم </a:t>
            </a:r>
            <a:r>
              <a:rPr lang="fa-IR" dirty="0" smtClean="0">
                <a:cs typeface="B Nazanin" pitchFamily="2" charset="-78"/>
              </a:rPr>
              <a:t>هاي آموزشي </a:t>
            </a:r>
            <a:r>
              <a:rPr lang="fa-IR" dirty="0">
                <a:cs typeface="B Nazanin" pitchFamily="2" charset="-78"/>
              </a:rPr>
              <a:t>و پخش آن در تلويزيون استاني و مساجد روستاها.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۲- تهية بروشورهاي تبليغاتي در مورد آلودگي هاي ناشي </a:t>
            </a:r>
            <a:r>
              <a:rPr lang="fa-IR" dirty="0" smtClean="0">
                <a:cs typeface="B Nazanin" pitchFamily="2" charset="-78"/>
              </a:rPr>
              <a:t>از زباله </a:t>
            </a:r>
            <a:r>
              <a:rPr lang="fa-IR" dirty="0">
                <a:cs typeface="B Nazanin" pitchFamily="2" charset="-78"/>
              </a:rPr>
              <a:t>و جلب مشاركت هاي زيست محيطي در پيشبرد اهداف </a:t>
            </a:r>
            <a:r>
              <a:rPr lang="fa-IR" dirty="0" smtClean="0">
                <a:cs typeface="B Nazanin" pitchFamily="2" charset="-78"/>
              </a:rPr>
              <a:t>و برنامه </a:t>
            </a:r>
            <a:r>
              <a:rPr lang="fa-IR" dirty="0">
                <a:cs typeface="B Nazanin" pitchFamily="2" charset="-78"/>
              </a:rPr>
              <a:t>هاي مديريت پسماند.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۳- افزايش آگاهي و اطلاعات مسئولان روستاها از </a:t>
            </a:r>
            <a:r>
              <a:rPr lang="fa-IR" dirty="0" smtClean="0">
                <a:cs typeface="B Nazanin" pitchFamily="2" charset="-78"/>
              </a:rPr>
              <a:t>طريق برگزاري </a:t>
            </a:r>
            <a:r>
              <a:rPr lang="fa-IR" dirty="0">
                <a:cs typeface="B Nazanin" pitchFamily="2" charset="-78"/>
              </a:rPr>
              <a:t>دوره هاي آموزشي- تخصصي.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۴- تأمين منابع مالي و اعتبارات مورد نياز براي تهيه و </a:t>
            </a:r>
            <a:r>
              <a:rPr lang="fa-IR" dirty="0" smtClean="0">
                <a:cs typeface="B Nazanin" pitchFamily="2" charset="-78"/>
              </a:rPr>
              <a:t>اجراي برنامه </a:t>
            </a:r>
            <a:r>
              <a:rPr lang="fa-IR" dirty="0">
                <a:cs typeface="B Nazanin" pitchFamily="2" charset="-78"/>
              </a:rPr>
              <a:t>هاي مديريت پسماند و تلاش به منظور كاهش هزينه </a:t>
            </a:r>
            <a:r>
              <a:rPr lang="fa-IR" dirty="0" smtClean="0">
                <a:cs typeface="B Nazanin" pitchFamily="2" charset="-78"/>
              </a:rPr>
              <a:t>هاي بهره </a:t>
            </a:r>
            <a:r>
              <a:rPr lang="fa-IR" dirty="0">
                <a:cs typeface="B Nazanin" pitchFamily="2" charset="-78"/>
              </a:rPr>
              <a:t>برداري و نگهداري از طرح هاي بازيافت توسط دهياري ها.</a:t>
            </a:r>
          </a:p>
          <a:p>
            <a:pPr algn="just" rtl="1"/>
            <a:r>
              <a:rPr lang="fa-IR" dirty="0">
                <a:cs typeface="B Nazanin" pitchFamily="2" charset="-78"/>
              </a:rPr>
              <a:t>۵- تشويق بخش خصوصي به سرمايه گذاري در </a:t>
            </a:r>
            <a:r>
              <a:rPr lang="fa-IR" dirty="0" smtClean="0">
                <a:cs typeface="B Nazanin" pitchFamily="2" charset="-78"/>
              </a:rPr>
              <a:t>امور جمع </a:t>
            </a:r>
            <a:r>
              <a:rPr lang="fa-IR" dirty="0">
                <a:cs typeface="B Nazanin" pitchFamily="2" charset="-78"/>
              </a:rPr>
              <a:t>آوري، حمل و نقل و بازيافت </a:t>
            </a:r>
            <a:r>
              <a:rPr lang="fa-IR" dirty="0" smtClean="0">
                <a:cs typeface="B Nazanin" pitchFamily="2" charset="-78"/>
              </a:rPr>
              <a:t>در دهستان </a:t>
            </a:r>
            <a:r>
              <a:rPr lang="fa-IR" dirty="0">
                <a:cs typeface="B Nazanin" pitchFamily="2" charset="-78"/>
              </a:rPr>
              <a:t>هاي شهرستان </a:t>
            </a:r>
            <a:r>
              <a:rPr lang="fa-IR" dirty="0" smtClean="0">
                <a:cs typeface="B Nazanin" pitchFamily="2" charset="-78"/>
              </a:rPr>
              <a:t>ميناب از </a:t>
            </a:r>
            <a:r>
              <a:rPr lang="fa-IR" dirty="0">
                <a:cs typeface="B Nazanin" pitchFamily="2" charset="-78"/>
              </a:rPr>
              <a:t>طريق اعطاي تسهيلات.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858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838200"/>
            <a:ext cx="5281110" cy="494264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rgbClr val="00B0F0"/>
                </a:solidFill>
                <a:cs typeface="B Zar" pitchFamily="2" charset="-78"/>
              </a:rPr>
              <a:t>انواع و مشخصات کلی پسماندهاي روستائی :</a:t>
            </a:r>
            <a:endParaRPr lang="en-US" sz="2400" dirty="0">
              <a:solidFill>
                <a:srgbClr val="00B0F0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6777317" cy="3508977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پسماندهاي مواد غذائی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آشغال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خاکستر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نخاله هاي ساختمانی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پسماند خیابان و کوچه ها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اجساد حیوانات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پسماندهاي کشاورزي و باقیمانده هاي گیاهی </a:t>
            </a:r>
            <a:endParaRPr lang="fa-IR" dirty="0" smtClean="0">
              <a:solidFill>
                <a:srgbClr val="00B050"/>
              </a:solidFill>
              <a:cs typeface="B Baran" pitchFamily="2" charset="-78"/>
            </a:endParaRPr>
          </a:p>
          <a:p>
            <a:pPr algn="r" rtl="1"/>
            <a:r>
              <a:rPr lang="fa-IR" dirty="0">
                <a:solidFill>
                  <a:srgbClr val="00B050"/>
                </a:solidFill>
                <a:cs typeface="B Baran" pitchFamily="2" charset="-78"/>
              </a:rPr>
              <a:t>فضولات دام و طیور </a:t>
            </a:r>
            <a:endParaRPr lang="en-US" dirty="0">
              <a:solidFill>
                <a:srgbClr val="00B050"/>
              </a:solidFill>
              <a:cs typeface="B Bar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52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>
            <a:normAutofit/>
          </a:bodyPr>
          <a:lstStyle/>
          <a:p>
            <a:pPr algn="r" rtl="1"/>
            <a:r>
              <a:rPr lang="fa-IR" sz="1800" b="1" dirty="0"/>
              <a:t>مسائل بهداشتی و زیست محیطی مربوط به پسماندهاي روستائی :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534348"/>
          </a:xfrm>
        </p:spPr>
        <p:txBody>
          <a:bodyPr>
            <a:normAutofit/>
          </a:bodyPr>
          <a:lstStyle/>
          <a:p>
            <a:pPr marL="68580" indent="0" algn="just" rtl="1">
              <a:buNone/>
            </a:pPr>
            <a:r>
              <a:rPr lang="fa-IR" sz="2000" dirty="0">
                <a:cs typeface="B Nazanin" pitchFamily="2" charset="-78"/>
              </a:rPr>
              <a:t>عدم کنترل پسماندهاي روستائی اعم از مواد زاید انسانی ، حیوانی و گیاهی و انتشار آنها در محیط روستا موجب آلودگی آب </a:t>
            </a:r>
            <a:r>
              <a:rPr lang="fa-IR" sz="2000" dirty="0" smtClean="0">
                <a:cs typeface="B Nazanin" pitchFamily="2" charset="-78"/>
              </a:rPr>
              <a:t>، خاك </a:t>
            </a:r>
            <a:r>
              <a:rPr lang="fa-IR" sz="2000" dirty="0">
                <a:cs typeface="B Nazanin" pitchFamily="2" charset="-78"/>
              </a:rPr>
              <a:t>و هوا شده و محیط مناسبی را براي رشد و تکثیر انواع ناقلان بیماریها از جمله حشرات ، جوندگان و حیوانات اهلی </a:t>
            </a:r>
            <a:r>
              <a:rPr lang="fa-IR" sz="2000" dirty="0" smtClean="0">
                <a:cs typeface="B Nazanin" pitchFamily="2" charset="-78"/>
              </a:rPr>
              <a:t>و وحشی </a:t>
            </a:r>
            <a:r>
              <a:rPr lang="fa-IR" sz="2000" dirty="0">
                <a:cs typeface="B Nazanin" pitchFamily="2" charset="-78"/>
              </a:rPr>
              <a:t>فراهم می آورد . </a:t>
            </a:r>
            <a:endParaRPr lang="fa-IR" sz="2000" dirty="0" smtClean="0">
              <a:cs typeface="B Nazanin" pitchFamily="2" charset="-78"/>
            </a:endParaRPr>
          </a:p>
          <a:p>
            <a:pPr marL="68580" indent="0" algn="just" rtl="1">
              <a:buNone/>
            </a:pPr>
            <a:endParaRPr lang="fa-IR" sz="2000" b="1" dirty="0">
              <a:cs typeface="B Nazanin" pitchFamily="2" charset="-78"/>
            </a:endParaRPr>
          </a:p>
          <a:p>
            <a:pPr marL="68580" indent="0" algn="just" rtl="1">
              <a:buNone/>
            </a:pPr>
            <a:r>
              <a:rPr lang="fa-IR" sz="2000" b="1" dirty="0" smtClean="0">
                <a:cs typeface="B Nazanin" pitchFamily="2" charset="-78"/>
              </a:rPr>
              <a:t>مهمترین </a:t>
            </a:r>
            <a:r>
              <a:rPr lang="fa-IR" sz="2000" b="1" dirty="0">
                <a:cs typeface="B Nazanin" pitchFamily="2" charset="-78"/>
              </a:rPr>
              <a:t>بیماریهاي مرتبط با دفع غیربهداشتی پسماندهاي روستائی عبارتند از </a:t>
            </a:r>
            <a:r>
              <a:rPr lang="fa-IR" sz="2000" b="1" dirty="0" smtClean="0">
                <a:cs typeface="B Nazanin" pitchFamily="2" charset="-78"/>
              </a:rPr>
              <a:t>: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الف) بیماریهاي منتقله بوسیله </a:t>
            </a:r>
            <a:r>
              <a:rPr lang="fa-IR" sz="2000" dirty="0" smtClean="0">
                <a:solidFill>
                  <a:srgbClr val="C00000"/>
                </a:solidFill>
                <a:cs typeface="B Davat" pitchFamily="2" charset="-78"/>
              </a:rPr>
              <a:t>مگس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ب) بیماریهاي ناشی از موش و سایر </a:t>
            </a:r>
            <a:r>
              <a:rPr lang="fa-IR" sz="2000" dirty="0" smtClean="0">
                <a:solidFill>
                  <a:srgbClr val="C00000"/>
                </a:solidFill>
                <a:cs typeface="B Davat" pitchFamily="2" charset="-78"/>
              </a:rPr>
              <a:t>جوندگان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ج) بیماریهاي ناشی از </a:t>
            </a:r>
            <a:r>
              <a:rPr lang="fa-IR" sz="2000" dirty="0" smtClean="0">
                <a:solidFill>
                  <a:srgbClr val="C00000"/>
                </a:solidFill>
                <a:cs typeface="B Davat" pitchFamily="2" charset="-78"/>
              </a:rPr>
              <a:t>دام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د) آلودگی آب و بیماریهاي ناشی از </a:t>
            </a:r>
            <a:r>
              <a:rPr lang="fa-IR" sz="2000" dirty="0" smtClean="0">
                <a:solidFill>
                  <a:srgbClr val="C00000"/>
                </a:solidFill>
                <a:cs typeface="B Davat" pitchFamily="2" charset="-78"/>
              </a:rPr>
              <a:t>آن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ه) آلودگی هوا و بیماریهاي ناشی از </a:t>
            </a:r>
            <a:r>
              <a:rPr lang="fa-IR" sz="2000" dirty="0" smtClean="0">
                <a:solidFill>
                  <a:srgbClr val="C00000"/>
                </a:solidFill>
                <a:cs typeface="B Davat" pitchFamily="2" charset="-78"/>
              </a:rPr>
              <a:t>آن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و) آلودگی خاك و بیماریهاي ناشی از </a:t>
            </a:r>
            <a:r>
              <a:rPr lang="fa-IR" sz="2000" dirty="0" smtClean="0">
                <a:solidFill>
                  <a:srgbClr val="C00000"/>
                </a:solidFill>
                <a:cs typeface="B Davat" pitchFamily="2" charset="-78"/>
              </a:rPr>
              <a:t>آن</a:t>
            </a:r>
          </a:p>
          <a:p>
            <a:pPr marL="68580" indent="0" algn="just" rtl="1">
              <a:buNone/>
            </a:pPr>
            <a:r>
              <a:rPr lang="fa-IR" sz="2000" dirty="0">
                <a:solidFill>
                  <a:srgbClr val="C00000"/>
                </a:solidFill>
                <a:cs typeface="B Davat" pitchFamily="2" charset="-78"/>
              </a:rPr>
              <a:t>ي) بیماریهاي مهم ناشی از جداسازي غیربهداشتی پسماندها و استفاده مجدد آنها</a:t>
            </a:r>
            <a:endParaRPr lang="en-US" sz="2000" dirty="0">
              <a:solidFill>
                <a:srgbClr val="C00000"/>
              </a:solidFill>
              <a:cs typeface="B Dava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147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077200" cy="5715000"/>
          </a:xfrm>
        </p:spPr>
        <p:txBody>
          <a:bodyPr>
            <a:normAutofit/>
          </a:bodyPr>
          <a:lstStyle/>
          <a:p>
            <a:pPr algn="just" rtl="1"/>
            <a:r>
              <a:rPr lang="fa-IR" sz="2000" b="1" dirty="0">
                <a:cs typeface="B Nazanin" pitchFamily="2" charset="-78"/>
              </a:rPr>
              <a:t>سيستم مديريت پسماند </a:t>
            </a:r>
            <a:r>
              <a:rPr lang="fa-IR" sz="2000" dirty="0">
                <a:solidFill>
                  <a:srgbClr val="0070C0"/>
                </a:solidFill>
                <a:cs typeface="B Nazanin" pitchFamily="2" charset="-78"/>
              </a:rPr>
              <a:t>مجموعه اي از فعاليت هايي است </a:t>
            </a:r>
            <a:r>
              <a:rPr lang="fa-IR" sz="2000" dirty="0" smtClean="0">
                <a:solidFill>
                  <a:srgbClr val="0070C0"/>
                </a:solidFill>
                <a:cs typeface="B Nazanin" pitchFamily="2" charset="-78"/>
              </a:rPr>
              <a:t>كه براي </a:t>
            </a:r>
            <a:r>
              <a:rPr lang="fa-IR" sz="2000" dirty="0">
                <a:solidFill>
                  <a:srgbClr val="0070C0"/>
                </a:solidFill>
                <a:cs typeface="B Nazanin" pitchFamily="2" charset="-78"/>
              </a:rPr>
              <a:t>سامان دادن پسماند هاي جامعه به روشهاي مهندسي </a:t>
            </a:r>
            <a:r>
              <a:rPr lang="fa-IR" sz="2000" dirty="0" smtClean="0">
                <a:solidFill>
                  <a:srgbClr val="0070C0"/>
                </a:solidFill>
                <a:cs typeface="B Nazanin" pitchFamily="2" charset="-78"/>
              </a:rPr>
              <a:t>و بهداشتي </a:t>
            </a:r>
            <a:r>
              <a:rPr lang="fa-IR" sz="2000" dirty="0">
                <a:solidFill>
                  <a:srgbClr val="0070C0"/>
                </a:solidFill>
                <a:cs typeface="B Nazanin" pitchFamily="2" charset="-78"/>
              </a:rPr>
              <a:t>صورت مي </a:t>
            </a:r>
            <a:r>
              <a:rPr lang="fa-IR" sz="2000" dirty="0" smtClean="0">
                <a:solidFill>
                  <a:srgbClr val="0070C0"/>
                </a:solidFill>
                <a:cs typeface="B Nazanin" pitchFamily="2" charset="-78"/>
              </a:rPr>
              <a:t>گيرد</a:t>
            </a:r>
          </a:p>
          <a:p>
            <a:pPr algn="just" rtl="1"/>
            <a:r>
              <a:rPr lang="fa-IR" sz="2000" dirty="0">
                <a:solidFill>
                  <a:srgbClr val="002060"/>
                </a:solidFill>
                <a:cs typeface="B Nazanin" pitchFamily="2" charset="-78"/>
              </a:rPr>
              <a:t>با توجه </a:t>
            </a:r>
            <a:r>
              <a:rPr lang="fa-IR" sz="2000" dirty="0" smtClean="0">
                <a:solidFill>
                  <a:srgbClr val="002060"/>
                </a:solidFill>
                <a:cs typeface="B Nazanin" pitchFamily="2" charset="-78"/>
              </a:rPr>
              <a:t>به پيچيدگي </a:t>
            </a:r>
            <a:r>
              <a:rPr lang="fa-IR" sz="2000" dirty="0">
                <a:solidFill>
                  <a:srgbClr val="002060"/>
                </a:solidFill>
                <a:cs typeface="B Nazanin" pitchFamily="2" charset="-78"/>
              </a:rPr>
              <a:t>روابط موجود در جوامع، وجود مسائل مختلف </a:t>
            </a:r>
            <a:r>
              <a:rPr lang="fa-IR" sz="2000" dirty="0" smtClean="0">
                <a:solidFill>
                  <a:srgbClr val="002060"/>
                </a:solidFill>
                <a:cs typeface="B Nazanin" pitchFamily="2" charset="-78"/>
              </a:rPr>
              <a:t>سياسي، فرهنگي</a:t>
            </a:r>
            <a:r>
              <a:rPr lang="fa-IR" sz="2000" dirty="0">
                <a:solidFill>
                  <a:srgbClr val="002060"/>
                </a:solidFill>
                <a:cs typeface="B Nazanin" pitchFamily="2" charset="-78"/>
              </a:rPr>
              <a:t>، اقتصادي، بهداشتي، منابع طبيعي و ... به نظر </a:t>
            </a:r>
            <a:r>
              <a:rPr lang="fa-IR" sz="2000" dirty="0">
                <a:cs typeface="B Nazanin" pitchFamily="2" charset="-78"/>
              </a:rPr>
              <a:t>مي </a:t>
            </a:r>
            <a:r>
              <a:rPr lang="fa-IR" sz="2000" dirty="0" smtClean="0">
                <a:cs typeface="B Nazanin" pitchFamily="2" charset="-78"/>
              </a:rPr>
              <a:t>رسد، عدم </a:t>
            </a:r>
            <a:r>
              <a:rPr lang="fa-IR" sz="2000" dirty="0">
                <a:cs typeface="B Nazanin" pitchFamily="2" charset="-78"/>
              </a:rPr>
              <a:t>وجود سيستم </a:t>
            </a:r>
            <a:r>
              <a:rPr lang="fa-IR" sz="2000" dirty="0" smtClean="0">
                <a:cs typeface="B Nazanin" pitchFamily="2" charset="-78"/>
              </a:rPr>
              <a:t>كارامد </a:t>
            </a:r>
            <a:r>
              <a:rPr lang="fa-IR" sz="2000" dirty="0">
                <a:cs typeface="B Nazanin" pitchFamily="2" charset="-78"/>
              </a:rPr>
              <a:t>مديريت پسماند مي تواند </a:t>
            </a:r>
            <a:r>
              <a:rPr lang="fa-IR" sz="2000" dirty="0" smtClean="0">
                <a:cs typeface="B Nazanin" pitchFamily="2" charset="-78"/>
              </a:rPr>
              <a:t>صدمات جبران </a:t>
            </a:r>
            <a:r>
              <a:rPr lang="fa-IR" sz="2000" dirty="0">
                <a:cs typeface="B Nazanin" pitchFamily="2" charset="-78"/>
              </a:rPr>
              <a:t>ناپذيري را به سلامت و ايمني جامعه و محيط زيست برساند 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algn="just" rtl="1"/>
            <a:r>
              <a:rPr lang="fa-IR" sz="2000" dirty="0">
                <a:cs typeface="B Nazanin" pitchFamily="2" charset="-78"/>
              </a:rPr>
              <a:t>براي ايجاد سيستم مديريت پسماند در روستاهاي </a:t>
            </a:r>
            <a:r>
              <a:rPr lang="fa-IR" sz="2000" dirty="0" smtClean="0">
                <a:cs typeface="B Nazanin" pitchFamily="2" charset="-78"/>
              </a:rPr>
              <a:t>كشور بايد ظرفيت </a:t>
            </a:r>
            <a:r>
              <a:rPr lang="fa-IR" sz="2000" dirty="0">
                <a:cs typeface="B Nazanin" pitchFamily="2" charset="-78"/>
              </a:rPr>
              <a:t>هاي ساختاري مناسب </a:t>
            </a:r>
            <a:r>
              <a:rPr lang="fa-IR" sz="2000" dirty="0" smtClean="0">
                <a:cs typeface="B Nazanin" pitchFamily="2" charset="-78"/>
              </a:rPr>
              <a:t>وجود </a:t>
            </a:r>
            <a:r>
              <a:rPr lang="fa-IR" sz="2000" dirty="0">
                <a:cs typeface="B Nazanin" pitchFamily="2" charset="-78"/>
              </a:rPr>
              <a:t>داشته باشد . بدون </a:t>
            </a:r>
            <a:r>
              <a:rPr lang="fa-IR" sz="2000" dirty="0" smtClean="0">
                <a:cs typeface="B Nazanin" pitchFamily="2" charset="-78"/>
              </a:rPr>
              <a:t>وجود ظرفيت </a:t>
            </a:r>
            <a:r>
              <a:rPr lang="fa-IR" sz="2000" dirty="0">
                <a:cs typeface="B Nazanin" pitchFamily="2" charset="-78"/>
              </a:rPr>
              <a:t>هاي ساختاري در روستاها نمي توان انتظار داشت كه </a:t>
            </a:r>
            <a:r>
              <a:rPr lang="fa-IR" sz="2000" dirty="0" smtClean="0">
                <a:cs typeface="B Nazanin" pitchFamily="2" charset="-78"/>
              </a:rPr>
              <a:t>حتي با </a:t>
            </a:r>
            <a:r>
              <a:rPr lang="fa-IR" sz="2000" dirty="0">
                <a:cs typeface="B Nazanin" pitchFamily="2" charset="-78"/>
              </a:rPr>
              <a:t>تزريق امكانات، تجهيزات، ماشين آلات و سرمايه ، به </a:t>
            </a:r>
            <a:r>
              <a:rPr lang="fa-IR" sz="2000" dirty="0" smtClean="0">
                <a:cs typeface="B Nazanin" pitchFamily="2" charset="-78"/>
              </a:rPr>
              <a:t>سيستم مديريت </a:t>
            </a:r>
            <a:r>
              <a:rPr lang="fa-IR" sz="2000" dirty="0">
                <a:cs typeface="B Nazanin" pitchFamily="2" charset="-78"/>
              </a:rPr>
              <a:t>پسماند به معني كلاسيك آن دست </a:t>
            </a:r>
            <a:r>
              <a:rPr lang="fa-IR" sz="2000" dirty="0" smtClean="0">
                <a:cs typeface="B Nazanin" pitchFamily="2" charset="-78"/>
              </a:rPr>
              <a:t>يافت</a:t>
            </a:r>
          </a:p>
          <a:p>
            <a:pPr algn="just" rtl="1"/>
            <a:r>
              <a:rPr lang="fa-IR" sz="2000" dirty="0">
                <a:cs typeface="B Nazanin" pitchFamily="2" charset="-78"/>
              </a:rPr>
              <a:t>تجربه صد ساله شهرداري هاي كشور نشان مي دهد كه سرمايه </a:t>
            </a:r>
            <a:r>
              <a:rPr lang="fa-IR" sz="2000" dirty="0" smtClean="0">
                <a:cs typeface="B Nazanin" pitchFamily="2" charset="-78"/>
              </a:rPr>
              <a:t>گذاري در </a:t>
            </a:r>
            <a:r>
              <a:rPr lang="fa-IR" sz="2000" dirty="0">
                <a:cs typeface="B Nazanin" pitchFamily="2" charset="-78"/>
              </a:rPr>
              <a:t>مديريت پسماند در شهرها بدون توجه به طراحي سيستم </a:t>
            </a:r>
            <a:r>
              <a:rPr lang="fa-IR" sz="2000" dirty="0" smtClean="0">
                <a:cs typeface="B Nazanin" pitchFamily="2" charset="-78"/>
              </a:rPr>
              <a:t>مديريت پسماند </a:t>
            </a:r>
            <a:r>
              <a:rPr lang="fa-IR" sz="2000" dirty="0">
                <a:cs typeface="B Nazanin" pitchFamily="2" charset="-78"/>
              </a:rPr>
              <a:t>و ظرفيت سازي نتوانسته است ما را به يك مديريت </a:t>
            </a:r>
            <a:r>
              <a:rPr lang="fa-IR" sz="2000" dirty="0" smtClean="0">
                <a:cs typeface="B Nazanin" pitchFamily="2" charset="-78"/>
              </a:rPr>
              <a:t>مهندسي و </a:t>
            </a:r>
            <a:r>
              <a:rPr lang="fa-IR" sz="2000" dirty="0">
                <a:cs typeface="B Nazanin" pitchFamily="2" charset="-78"/>
              </a:rPr>
              <a:t>علمي پسماند برساند</a:t>
            </a:r>
            <a:endParaRPr lang="en-US" sz="2000" dirty="0">
              <a:cs typeface="B Nazanin" pitchFamily="2" charset="-78"/>
            </a:endParaRPr>
          </a:p>
        </p:txBody>
      </p:sp>
      <p:pic>
        <p:nvPicPr>
          <p:cNvPr id="1028" name="Picture 4" descr="Man emptying trash into metal container Animated Clipart&#10;&#10;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51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001000" cy="5070629"/>
          </a:xfrm>
        </p:spPr>
        <p:txBody>
          <a:bodyPr>
            <a:normAutofit/>
          </a:bodyPr>
          <a:lstStyle/>
          <a:p>
            <a:pPr algn="just" rtl="1"/>
            <a:r>
              <a:rPr lang="fa-IR" dirty="0">
                <a:cs typeface="B Nazanin" pitchFamily="2" charset="-78"/>
              </a:rPr>
              <a:t>يكي از زيرساخت </a:t>
            </a:r>
            <a:r>
              <a:rPr lang="fa-IR" dirty="0" smtClean="0">
                <a:cs typeface="B Nazanin" pitchFamily="2" charset="-78"/>
              </a:rPr>
              <a:t>هاي ضروري</a:t>
            </a:r>
            <a:r>
              <a:rPr lang="fa-IR" dirty="0">
                <a:cs typeface="B Nazanin" pitchFamily="2" charset="-78"/>
              </a:rPr>
              <a:t>، </a:t>
            </a:r>
            <a:r>
              <a:rPr lang="fa-IR" dirty="0">
                <a:solidFill>
                  <a:srgbClr val="FF0000"/>
                </a:solidFill>
                <a:cs typeface="B Nazanin" pitchFamily="2" charset="-78"/>
              </a:rPr>
              <a:t>ضوابط، دستورالعمل و خطوط راهنما </a:t>
            </a:r>
            <a:r>
              <a:rPr lang="fa-IR" dirty="0">
                <a:cs typeface="B Nazanin" pitchFamily="2" charset="-78"/>
              </a:rPr>
              <a:t>براي سيستم </a:t>
            </a:r>
            <a:r>
              <a:rPr lang="fa-IR" dirty="0" smtClean="0">
                <a:cs typeface="B Nazanin" pitchFamily="2" charset="-78"/>
              </a:rPr>
              <a:t>هاي مديريت </a:t>
            </a:r>
            <a:r>
              <a:rPr lang="fa-IR" dirty="0">
                <a:cs typeface="B Nazanin" pitchFamily="2" charset="-78"/>
              </a:rPr>
              <a:t>پسماند روستايي است . </a:t>
            </a:r>
            <a:endParaRPr lang="fa-IR" dirty="0" smtClean="0">
              <a:cs typeface="B Nazanin" pitchFamily="2" charset="-78"/>
            </a:endParaRPr>
          </a:p>
          <a:p>
            <a:pPr algn="just" rtl="1"/>
            <a:endParaRPr lang="fa-IR" dirty="0">
              <a:cs typeface="B Nazanin" pitchFamily="2" charset="-78"/>
            </a:endParaRPr>
          </a:p>
          <a:p>
            <a:pPr algn="just" rtl="1"/>
            <a:r>
              <a:rPr lang="fa-IR" dirty="0" smtClean="0">
                <a:cs typeface="B Nazanin" pitchFamily="2" charset="-78"/>
              </a:rPr>
              <a:t>به </a:t>
            </a:r>
            <a:r>
              <a:rPr lang="fa-IR" dirty="0">
                <a:cs typeface="B Nazanin" pitchFamily="2" charset="-78"/>
              </a:rPr>
              <a:t>طور كلي مي توان اين گونه </a:t>
            </a:r>
            <a:r>
              <a:rPr lang="fa-IR" dirty="0" smtClean="0">
                <a:cs typeface="B Nazanin" pitchFamily="2" charset="-78"/>
              </a:rPr>
              <a:t>بيان كرد </a:t>
            </a:r>
            <a:r>
              <a:rPr lang="fa-IR" dirty="0">
                <a:cs typeface="B Nazanin" pitchFamily="2" charset="-78"/>
              </a:rPr>
              <a:t>كه </a:t>
            </a:r>
            <a:r>
              <a:rPr lang="fa-IR" dirty="0">
                <a:solidFill>
                  <a:srgbClr val="FF0000"/>
                </a:solidFill>
                <a:cs typeface="B Nazanin" pitchFamily="2" charset="-78"/>
              </a:rPr>
              <a:t>عدم وجود قوانين </a:t>
            </a:r>
            <a:r>
              <a:rPr lang="fa-IR" dirty="0">
                <a:cs typeface="B Nazanin" pitchFamily="2" charset="-78"/>
              </a:rPr>
              <a:t>در سيستم هاي مديريت پسماند </a:t>
            </a:r>
            <a:r>
              <a:rPr lang="fa-IR" dirty="0" smtClean="0">
                <a:cs typeface="B Nazanin" pitchFamily="2" charset="-78"/>
              </a:rPr>
              <a:t>روستايي مي </a:t>
            </a:r>
            <a:r>
              <a:rPr lang="fa-IR" dirty="0">
                <a:cs typeface="B Nazanin" pitchFamily="2" charset="-78"/>
              </a:rPr>
              <a:t>تواند باعث </a:t>
            </a:r>
            <a:r>
              <a:rPr lang="fa-IR" dirty="0">
                <a:solidFill>
                  <a:srgbClr val="FF0000"/>
                </a:solidFill>
                <a:cs typeface="B Nazanin" pitchFamily="2" charset="-78"/>
              </a:rPr>
              <a:t>عدم كارايي سيستم مديريت</a:t>
            </a:r>
            <a:r>
              <a:rPr lang="fa-IR" dirty="0">
                <a:cs typeface="B Nazanin" pitchFamily="2" charset="-78"/>
              </a:rPr>
              <a:t> پسماند بشود . 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642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848600" cy="1143000"/>
          </a:xfrm>
        </p:spPr>
        <p:txBody>
          <a:bodyPr>
            <a:normAutofit/>
          </a:bodyPr>
          <a:lstStyle/>
          <a:p>
            <a:pPr algn="just" rtl="1"/>
            <a:r>
              <a:rPr lang="fa-IR" sz="2400" dirty="0">
                <a:solidFill>
                  <a:srgbClr val="00B0F0"/>
                </a:solidFill>
                <a:cs typeface="B Davat" pitchFamily="2" charset="-78"/>
              </a:rPr>
              <a:t>وضع موجود سيستم مديريت پسماند روستايي كشور</a:t>
            </a:r>
            <a:endParaRPr lang="en-US" sz="2400" dirty="0">
              <a:solidFill>
                <a:srgbClr val="00B0F0"/>
              </a:solidFill>
              <a:cs typeface="B Davat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76800"/>
          </a:xfrm>
        </p:spPr>
        <p:txBody>
          <a:bodyPr>
            <a:normAutofit/>
          </a:bodyPr>
          <a:lstStyle/>
          <a:p>
            <a:pPr algn="just" rtl="1"/>
            <a:r>
              <a:rPr lang="fa-IR" sz="1800" dirty="0">
                <a:cs typeface="B Nazanin" pitchFamily="2" charset="-78"/>
              </a:rPr>
              <a:t>وضع موجود عناصر موظف در سيستم مديريت پسماند </a:t>
            </a:r>
            <a:r>
              <a:rPr lang="fa-IR" sz="1800" dirty="0" smtClean="0">
                <a:cs typeface="B Nazanin" pitchFamily="2" charset="-78"/>
              </a:rPr>
              <a:t>در روستاهاي </a:t>
            </a:r>
            <a:r>
              <a:rPr lang="fa-IR" sz="1800" dirty="0">
                <a:cs typeface="B Nazanin" pitchFamily="2" charset="-78"/>
              </a:rPr>
              <a:t>كشور عبارتند </a:t>
            </a:r>
            <a:r>
              <a:rPr lang="fa-IR" sz="1800" dirty="0">
                <a:solidFill>
                  <a:srgbClr val="FF0000"/>
                </a:solidFill>
                <a:cs typeface="B Nazanin" pitchFamily="2" charset="-78"/>
              </a:rPr>
              <a:t>از جمع آوري و دفع در زمين. </a:t>
            </a:r>
            <a:endParaRPr lang="fa-IR" sz="1800" dirty="0" smtClean="0">
              <a:solidFill>
                <a:srgbClr val="FF0000"/>
              </a:solidFill>
              <a:cs typeface="B Nazanin" pitchFamily="2" charset="-78"/>
            </a:endParaRPr>
          </a:p>
          <a:p>
            <a:pPr algn="just" rtl="1"/>
            <a:endParaRPr lang="fa-IR" sz="1800" dirty="0">
              <a:cs typeface="B Nazanin" pitchFamily="2" charset="-78"/>
            </a:endParaRPr>
          </a:p>
          <a:p>
            <a:pPr algn="just" rtl="1"/>
            <a:r>
              <a:rPr lang="fa-IR" sz="1800" b="1" dirty="0" smtClean="0">
                <a:cs typeface="B Nazanin" pitchFamily="2" charset="-78"/>
              </a:rPr>
              <a:t>وسيله جمع </a:t>
            </a:r>
            <a:r>
              <a:rPr lang="fa-IR" sz="1800" b="1" dirty="0">
                <a:cs typeface="B Nazanin" pitchFamily="2" charset="-78"/>
              </a:rPr>
              <a:t>آوري در اين روستاها </a:t>
            </a:r>
            <a:r>
              <a:rPr lang="fa-IR" sz="1800" dirty="0">
                <a:cs typeface="B Nazanin" pitchFamily="2" charset="-78"/>
              </a:rPr>
              <a:t>عبارتند از </a:t>
            </a:r>
            <a:r>
              <a:rPr lang="fa-IR" sz="1800" dirty="0">
                <a:solidFill>
                  <a:srgbClr val="00B050"/>
                </a:solidFill>
                <a:cs typeface="B Nazanin" pitchFamily="2" charset="-78"/>
              </a:rPr>
              <a:t>تراكتور صنعتي، موتور </a:t>
            </a:r>
            <a:r>
              <a:rPr lang="fa-IR" sz="1800" dirty="0" smtClean="0">
                <a:solidFill>
                  <a:srgbClr val="00B050"/>
                </a:solidFill>
                <a:cs typeface="B Nazanin" pitchFamily="2" charset="-78"/>
              </a:rPr>
              <a:t>سيكلت، ماشين </a:t>
            </a:r>
            <a:r>
              <a:rPr lang="fa-IR" sz="1800" dirty="0">
                <a:solidFill>
                  <a:srgbClr val="00B050"/>
                </a:solidFill>
                <a:cs typeface="B Nazanin" pitchFamily="2" charset="-78"/>
              </a:rPr>
              <a:t>حمل زباله آميكو، ماشين حمل زباله نيسان، تراكتور دراج </a:t>
            </a:r>
            <a:r>
              <a:rPr lang="fa-IR" sz="1800" dirty="0" smtClean="0">
                <a:solidFill>
                  <a:srgbClr val="00B050"/>
                </a:solidFill>
                <a:cs typeface="B Nazanin" pitchFamily="2" charset="-78"/>
              </a:rPr>
              <a:t>و فرغون</a:t>
            </a:r>
            <a:r>
              <a:rPr lang="fa-IR" sz="1800" dirty="0" smtClean="0">
                <a:cs typeface="B Nazanin" pitchFamily="2" charset="-78"/>
              </a:rPr>
              <a:t>.</a:t>
            </a:r>
          </a:p>
          <a:p>
            <a:pPr algn="just" rtl="1"/>
            <a:endParaRPr lang="fa-IR" sz="1800" dirty="0">
              <a:cs typeface="B Nazanin" pitchFamily="2" charset="-78"/>
            </a:endParaRPr>
          </a:p>
          <a:p>
            <a:pPr algn="just" rtl="1"/>
            <a:endParaRPr lang="fa-IR" sz="1800" dirty="0" smtClean="0">
              <a:cs typeface="B Nazanin" pitchFamily="2" charset="-78"/>
            </a:endParaRPr>
          </a:p>
          <a:p>
            <a:pPr algn="just" rtl="1"/>
            <a:r>
              <a:rPr lang="fa-IR" sz="1800" b="1" dirty="0" smtClean="0">
                <a:cs typeface="B Nazanin" pitchFamily="2" charset="-78"/>
              </a:rPr>
              <a:t>دفع </a:t>
            </a:r>
            <a:r>
              <a:rPr lang="fa-IR" sz="1800" b="1" dirty="0">
                <a:cs typeface="B Nazanin" pitchFamily="2" charset="-78"/>
              </a:rPr>
              <a:t>در زمين </a:t>
            </a:r>
            <a:r>
              <a:rPr lang="fa-IR" sz="1800" dirty="0" smtClean="0">
                <a:cs typeface="B Nazanin" pitchFamily="2" charset="-78"/>
              </a:rPr>
              <a:t>هم بيشتر </a:t>
            </a:r>
            <a:r>
              <a:rPr lang="fa-IR" sz="1800" dirty="0">
                <a:cs typeface="B Nazanin" pitchFamily="2" charset="-78"/>
              </a:rPr>
              <a:t>به صورت </a:t>
            </a:r>
            <a:r>
              <a:rPr lang="fa-IR" sz="1800" dirty="0">
                <a:solidFill>
                  <a:srgbClr val="00B050"/>
                </a:solidFill>
                <a:cs typeface="B Nazanin" pitchFamily="2" charset="-78"/>
              </a:rPr>
              <a:t>تلنبار، تلنبار و سوزاندن</a:t>
            </a:r>
            <a:r>
              <a:rPr lang="fa-IR" sz="1800" dirty="0">
                <a:cs typeface="B Nazanin" pitchFamily="2" charset="-78"/>
              </a:rPr>
              <a:t> و به ندرت</a:t>
            </a:r>
            <a:r>
              <a:rPr lang="fa-IR" sz="1800" dirty="0">
                <a:solidFill>
                  <a:srgbClr val="92D050"/>
                </a:solidFill>
                <a:cs typeface="B Nazanin" pitchFamily="2" charset="-78"/>
              </a:rPr>
              <a:t> </a:t>
            </a:r>
            <a:r>
              <a:rPr lang="fa-IR" sz="1800" dirty="0">
                <a:solidFill>
                  <a:srgbClr val="00B050"/>
                </a:solidFill>
                <a:cs typeface="B Nazanin" pitchFamily="2" charset="-78"/>
              </a:rPr>
              <a:t>دفن</a:t>
            </a:r>
            <a:r>
              <a:rPr lang="fa-IR" sz="1800" dirty="0">
                <a:solidFill>
                  <a:srgbClr val="92D050"/>
                </a:solidFill>
                <a:cs typeface="B Nazanin" pitchFamily="2" charset="-78"/>
              </a:rPr>
              <a:t> </a:t>
            </a:r>
            <a:r>
              <a:rPr lang="fa-IR" sz="1800" dirty="0">
                <a:cs typeface="B Nazanin" pitchFamily="2" charset="-78"/>
              </a:rPr>
              <a:t>در زمين </a:t>
            </a:r>
            <a:r>
              <a:rPr lang="fa-IR" sz="1800" dirty="0" smtClean="0">
                <a:cs typeface="B Nazanin" pitchFamily="2" charset="-78"/>
              </a:rPr>
              <a:t>و پوشش </a:t>
            </a:r>
            <a:r>
              <a:rPr lang="fa-IR" sz="1800" dirty="0">
                <a:cs typeface="B Nazanin" pitchFamily="2" charset="-78"/>
              </a:rPr>
              <a:t>خاك به صورت غير منظم و گاهگاهي انجام مي </a:t>
            </a:r>
            <a:r>
              <a:rPr lang="fa-IR" sz="1800" dirty="0" smtClean="0">
                <a:cs typeface="B Nazanin" pitchFamily="2" charset="-78"/>
              </a:rPr>
              <a:t>پذيرد.</a:t>
            </a:r>
          </a:p>
          <a:p>
            <a:pPr algn="just" rtl="1"/>
            <a:endParaRPr lang="fa-IR" sz="1800" dirty="0">
              <a:cs typeface="B Nazanin" pitchFamily="2" charset="-78"/>
            </a:endParaRPr>
          </a:p>
          <a:p>
            <a:pPr algn="just" rtl="1"/>
            <a:r>
              <a:rPr lang="fa-IR" sz="1800" b="1" u="sng" dirty="0" smtClean="0">
                <a:cs typeface="B Nazanin" pitchFamily="2" charset="-78"/>
              </a:rPr>
              <a:t>امور پشتيباني </a:t>
            </a:r>
            <a:r>
              <a:rPr lang="fa-IR" sz="1800" dirty="0">
                <a:cs typeface="B Nazanin" pitchFamily="2" charset="-78"/>
              </a:rPr>
              <a:t>به صورت كلاسيك </a:t>
            </a:r>
            <a:r>
              <a:rPr lang="fa-IR" sz="1800" dirty="0" smtClean="0">
                <a:cs typeface="B Nazanin" pitchFamily="2" charset="-78"/>
              </a:rPr>
              <a:t>شامل </a:t>
            </a:r>
            <a:r>
              <a:rPr lang="fa-IR" sz="1800" dirty="0">
                <a:cs typeface="B Nazanin" pitchFamily="2" charset="-78"/>
              </a:rPr>
              <a:t>موارد مالي، راه </a:t>
            </a:r>
            <a:r>
              <a:rPr lang="fa-IR" sz="1800" dirty="0" smtClean="0">
                <a:cs typeface="B Nazanin" pitchFamily="2" charset="-78"/>
              </a:rPr>
              <a:t>اندازي، مديريت </a:t>
            </a:r>
            <a:r>
              <a:rPr lang="fa-IR" sz="1800" dirty="0">
                <a:cs typeface="B Nazanin" pitchFamily="2" charset="-78"/>
              </a:rPr>
              <a:t>وسايل و تجهيزات كاركنان،گزارش دهي، محاسبه قيمت </a:t>
            </a:r>
            <a:r>
              <a:rPr lang="fa-IR" sz="1800" dirty="0" smtClean="0">
                <a:cs typeface="B Nazanin" pitchFamily="2" charset="-78"/>
              </a:rPr>
              <a:t>و بودجه</a:t>
            </a:r>
            <a:r>
              <a:rPr lang="fa-IR" sz="1800" dirty="0">
                <a:cs typeface="B Nazanin" pitchFamily="2" charset="-78"/>
              </a:rPr>
              <a:t>، اداره قراردادها، انتظامات، خطوط راهنما و روابط </a:t>
            </a:r>
            <a:r>
              <a:rPr lang="fa-IR" sz="1800" dirty="0" smtClean="0">
                <a:cs typeface="B Nazanin" pitchFamily="2" charset="-78"/>
              </a:rPr>
              <a:t>عمومي است</a:t>
            </a:r>
            <a:r>
              <a:rPr lang="fa-IR" sz="1800" dirty="0">
                <a:cs typeface="B Nazanin" pitchFamily="2" charset="-78"/>
              </a:rPr>
              <a:t>.</a:t>
            </a:r>
            <a:endParaRPr lang="en-US" sz="18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231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4994429"/>
          </a:xfrm>
        </p:spPr>
        <p:txBody>
          <a:bodyPr>
            <a:normAutofit/>
          </a:bodyPr>
          <a:lstStyle/>
          <a:p>
            <a:pPr algn="just" rtl="1"/>
            <a:r>
              <a:rPr lang="fa-IR" sz="1800" dirty="0">
                <a:cs typeface="B Nazanin" pitchFamily="2" charset="-78"/>
              </a:rPr>
              <a:t>همچنين براساس جدول يك مي توان اين گونه </a:t>
            </a:r>
            <a:r>
              <a:rPr lang="fa-IR" sz="1800" dirty="0" smtClean="0">
                <a:cs typeface="B Nazanin" pitchFamily="2" charset="-78"/>
              </a:rPr>
              <a:t>گفت كه </a:t>
            </a:r>
            <a:r>
              <a:rPr lang="fa-IR" sz="1800" dirty="0">
                <a:cs typeface="B Nazanin" pitchFamily="2" charset="-78"/>
              </a:rPr>
              <a:t>به طور ميانگين در حدود </a:t>
            </a:r>
            <a:r>
              <a:rPr lang="fa-IR" sz="1800" u="sng" dirty="0">
                <a:solidFill>
                  <a:srgbClr val="00B0F0"/>
                </a:solidFill>
                <a:cs typeface="B Nazanin" pitchFamily="2" charset="-78"/>
              </a:rPr>
              <a:t>۴۷ </a:t>
            </a:r>
            <a:r>
              <a:rPr lang="fa-IR" sz="1800" u="sng" dirty="0" smtClean="0">
                <a:solidFill>
                  <a:srgbClr val="00B0F0"/>
                </a:solidFill>
                <a:cs typeface="B Nazanin" pitchFamily="2" charset="-78"/>
              </a:rPr>
              <a:t>درصد </a:t>
            </a:r>
            <a:r>
              <a:rPr lang="fa-IR" sz="1800" dirty="0">
                <a:cs typeface="B Nazanin" pitchFamily="2" charset="-78"/>
              </a:rPr>
              <a:t>پسماند هاي توليد شده </a:t>
            </a:r>
            <a:r>
              <a:rPr lang="fa-IR" sz="1800" dirty="0" smtClean="0">
                <a:cs typeface="B Nazanin" pitchFamily="2" charset="-78"/>
              </a:rPr>
              <a:t>در روستاهاي </a:t>
            </a:r>
            <a:r>
              <a:rPr lang="fa-IR" sz="1800" dirty="0">
                <a:cs typeface="B Nazanin" pitchFamily="2" charset="-78"/>
              </a:rPr>
              <a:t>كشور پسماند</a:t>
            </a:r>
            <a:r>
              <a:rPr lang="fa-IR" sz="1800" dirty="0">
                <a:solidFill>
                  <a:srgbClr val="00B0F0"/>
                </a:solidFill>
                <a:cs typeface="B Nazanin" pitchFamily="2" charset="-78"/>
              </a:rPr>
              <a:t> خشك </a:t>
            </a:r>
            <a:r>
              <a:rPr lang="fa-IR" sz="1800" dirty="0">
                <a:cs typeface="B Nazanin" pitchFamily="2" charset="-78"/>
              </a:rPr>
              <a:t>است. </a:t>
            </a:r>
            <a:endParaRPr lang="fa-IR" sz="1800" dirty="0" smtClean="0">
              <a:cs typeface="B Nazanin" pitchFamily="2" charset="-78"/>
            </a:endParaRPr>
          </a:p>
          <a:p>
            <a:pPr algn="just" rtl="1"/>
            <a:r>
              <a:rPr lang="fa-IR" sz="1800" dirty="0" smtClean="0">
                <a:cs typeface="B Nazanin" pitchFamily="2" charset="-78"/>
              </a:rPr>
              <a:t>بنابراين </a:t>
            </a:r>
            <a:r>
              <a:rPr lang="fa-IR" sz="1800" dirty="0">
                <a:cs typeface="B Nazanin" pitchFamily="2" charset="-78"/>
              </a:rPr>
              <a:t>با انجام برنامه </a:t>
            </a:r>
            <a:r>
              <a:rPr lang="fa-IR" sz="1800" dirty="0" smtClean="0">
                <a:cs typeface="B Nazanin" pitchFamily="2" charset="-78"/>
              </a:rPr>
              <a:t>هاي مناسب </a:t>
            </a:r>
            <a:r>
              <a:rPr lang="fa-IR" sz="1800" dirty="0">
                <a:cs typeface="B Nazanin" pitchFamily="2" charset="-78"/>
              </a:rPr>
              <a:t>و شيوه هاي صحيح </a:t>
            </a:r>
            <a:r>
              <a:rPr lang="fa-IR" sz="1800" dirty="0">
                <a:solidFill>
                  <a:srgbClr val="7030A0"/>
                </a:solidFill>
                <a:cs typeface="B Nazanin" pitchFamily="2" charset="-78"/>
              </a:rPr>
              <a:t>تفكيك از </a:t>
            </a:r>
            <a:r>
              <a:rPr lang="fa-IR" sz="1800" dirty="0" smtClean="0">
                <a:solidFill>
                  <a:srgbClr val="7030A0"/>
                </a:solidFill>
                <a:cs typeface="B Nazanin" pitchFamily="2" charset="-78"/>
              </a:rPr>
              <a:t>مبدأ </a:t>
            </a:r>
            <a:r>
              <a:rPr lang="fa-IR" sz="1800" dirty="0">
                <a:solidFill>
                  <a:srgbClr val="7030A0"/>
                </a:solidFill>
                <a:cs typeface="B Nazanin" pitchFamily="2" charset="-78"/>
              </a:rPr>
              <a:t>و بازيافت </a:t>
            </a:r>
            <a:r>
              <a:rPr lang="fa-IR" sz="1800" dirty="0">
                <a:cs typeface="B Nazanin" pitchFamily="2" charset="-78"/>
              </a:rPr>
              <a:t>مي توان </a:t>
            </a:r>
            <a:r>
              <a:rPr lang="fa-IR" sz="1800" dirty="0" smtClean="0">
                <a:cs typeface="B Nazanin" pitchFamily="2" charset="-78"/>
              </a:rPr>
              <a:t>از </a:t>
            </a:r>
            <a:r>
              <a:rPr lang="fa-IR" sz="1800" dirty="0" smtClean="0">
                <a:solidFill>
                  <a:srgbClr val="7030A0"/>
                </a:solidFill>
                <a:cs typeface="B Nazanin" pitchFamily="2" charset="-78"/>
              </a:rPr>
              <a:t>كاهش </a:t>
            </a:r>
            <a:r>
              <a:rPr lang="fa-IR" sz="1800" dirty="0">
                <a:solidFill>
                  <a:srgbClr val="7030A0"/>
                </a:solidFill>
                <a:cs typeface="B Nazanin" pitchFamily="2" charset="-78"/>
              </a:rPr>
              <a:t>۵۰ </a:t>
            </a:r>
            <a:r>
              <a:rPr lang="fa-IR" sz="1800" dirty="0" smtClean="0">
                <a:solidFill>
                  <a:srgbClr val="7030A0"/>
                </a:solidFill>
                <a:cs typeface="B Nazanin" pitchFamily="2" charset="-78"/>
              </a:rPr>
              <a:t> درصدي </a:t>
            </a:r>
            <a:r>
              <a:rPr lang="fa-IR" sz="1800" dirty="0">
                <a:solidFill>
                  <a:srgbClr val="7030A0"/>
                </a:solidFill>
                <a:cs typeface="B Nazanin" pitchFamily="2" charset="-78"/>
              </a:rPr>
              <a:t>استفاده از مكان هاي دفع </a:t>
            </a:r>
            <a:r>
              <a:rPr lang="fa-IR" sz="1800" dirty="0">
                <a:cs typeface="B Nazanin" pitchFamily="2" charset="-78"/>
              </a:rPr>
              <a:t>استفاده </a:t>
            </a:r>
            <a:r>
              <a:rPr lang="fa-IR" sz="1800" dirty="0" smtClean="0">
                <a:cs typeface="B Nazanin" pitchFamily="2" charset="-78"/>
              </a:rPr>
              <a:t>كرد و همچنين </a:t>
            </a:r>
            <a:r>
              <a:rPr lang="fa-IR" sz="1800" dirty="0">
                <a:cs typeface="B Nazanin" pitchFamily="2" charset="-78"/>
              </a:rPr>
              <a:t>مي توان درمصرف منابع موجود و تجديد ناپذير </a:t>
            </a:r>
            <a:r>
              <a:rPr lang="fa-IR" sz="1800" dirty="0" smtClean="0">
                <a:cs typeface="B Nazanin" pitchFamily="2" charset="-78"/>
              </a:rPr>
              <a:t>به واسطه بازيافت </a:t>
            </a:r>
            <a:r>
              <a:rPr lang="fa-IR" sz="1800" dirty="0">
                <a:cs typeface="B Nazanin" pitchFamily="2" charset="-78"/>
              </a:rPr>
              <a:t>و بازچرخش مجدد مواد صرفه جويي كرد.</a:t>
            </a:r>
            <a:endParaRPr lang="en-US" sz="1800" dirty="0">
              <a:cs typeface="B Nazanin" pitchFamily="2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4509005" cy="413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871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925</TotalTime>
  <Words>3245</Words>
  <Application>Microsoft Office PowerPoint</Application>
  <PresentationFormat>On-screen Show (4:3)</PresentationFormat>
  <Paragraphs>164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Austin</vt:lpstr>
      <vt:lpstr>بسمه تعالی</vt:lpstr>
      <vt:lpstr>PowerPoint Presentation</vt:lpstr>
      <vt:lpstr>PowerPoint Presentation</vt:lpstr>
      <vt:lpstr>انواع و مشخصات کلی پسماندهاي روستائی :</vt:lpstr>
      <vt:lpstr>مسائل بهداشتی و زیست محیطی مربوط به پسماندهاي روستائی :</vt:lpstr>
      <vt:lpstr>PowerPoint Presentation</vt:lpstr>
      <vt:lpstr>PowerPoint Presentation</vt:lpstr>
      <vt:lpstr>وضع موجود سيستم مديريت پسماند روستايي كشور</vt:lpstr>
      <vt:lpstr>PowerPoint Presentation</vt:lpstr>
      <vt:lpstr>PowerPoint Presentation</vt:lpstr>
      <vt:lpstr>PowerPoint Presentation</vt:lpstr>
      <vt:lpstr>PowerPoint Presentation</vt:lpstr>
      <vt:lpstr>شکل شماره 2- الگوی مدیریت پسماندهای روستایی</vt:lpstr>
      <vt:lpstr>PowerPoint Presentation</vt:lpstr>
      <vt:lpstr>چالشها و عوامل محدود کننده مدیریت پسماندهاي روستائی :</vt:lpstr>
      <vt:lpstr>PowerPoint Presentation</vt:lpstr>
      <vt:lpstr>ويژگي هاي ضوابط و دستورالعمل هاي پردازش و بازيافت در مناطق روستايي كشور هاي صنعتي</vt:lpstr>
      <vt:lpstr>ويژگي هاي ضوابط و دستور العمل هاي تأسيسات ذخيره، پردازش در مناطق روستايي كشور هاي صنعتي </vt:lpstr>
      <vt:lpstr>نتيجه گيري</vt:lpstr>
      <vt:lpstr>شيوه هاي اجرايي كاهش از مبدأ در روستاهاي كشور</vt:lpstr>
      <vt:lpstr>PowerPoint Presentation</vt:lpstr>
      <vt:lpstr>PowerPoint Presentation</vt:lpstr>
      <vt:lpstr>PowerPoint Presentation</vt:lpstr>
      <vt:lpstr>PowerPoint Presentation</vt:lpstr>
      <vt:lpstr>روشهاي جمع آوري مواد بازيافتي </vt:lpstr>
      <vt:lpstr>PowerPoint Presentation</vt:lpstr>
      <vt:lpstr>جذب مشارکت مردم در مدیریت پسماندهاي روستائی :</vt:lpstr>
      <vt:lpstr>PowerPoint Presentation</vt:lpstr>
      <vt:lpstr>شيوه هاي اجرايي جلب مشاركت همگاني</vt:lpstr>
      <vt:lpstr>پیشنهادات 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Ziaoddin Bonyadi</dc:creator>
  <cp:lastModifiedBy>Ziaoddin Bonyadi</cp:lastModifiedBy>
  <cp:revision>52</cp:revision>
  <dcterms:created xsi:type="dcterms:W3CDTF">2013-05-20T03:40:20Z</dcterms:created>
  <dcterms:modified xsi:type="dcterms:W3CDTF">2013-10-20T05:01:45Z</dcterms:modified>
</cp:coreProperties>
</file>