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CE3ABC5-00C4-4CC3-A01F-7710018276A6}" type="datetimeFigureOut">
              <a:rPr lang="fa-IR" smtClean="0"/>
              <a:pPr/>
              <a:t>1435/03/26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706953-67A0-45DF-89F5-BB65409F4C87}"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3706953-67A0-45DF-89F5-BB65409F4C87}" type="slidenum">
              <a:rPr lang="fa-IR" smtClean="0"/>
              <a:pPr/>
              <a:t>14</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7809BD4-4A1E-4DA3-9509-0D98970EA50A}" type="slidenum">
              <a:rPr lang="fa-IR" smtClean="0"/>
              <a:pPr/>
              <a:t>42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smtClean="0"/>
            </a:lvl1pPr>
          </a:lstStyle>
          <a:p>
            <a:pPr>
              <a:defRPr/>
            </a:pPr>
            <a:fld id="{F74C5B97-F75B-49B3-81F3-F6DD50F543EB}" type="datetimeFigureOut">
              <a:rPr lang="en-US"/>
              <a:pPr>
                <a:defRPr/>
              </a:pPr>
              <a:t>1/27/2014</a:t>
            </a:fld>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3AA23582-00DF-41A7-856C-F304834E44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F14C0E4-4E5F-44F6-81C6-61A74F6A0CD9}" type="datetimeFigureOut">
              <a:rPr lang="en-US"/>
              <a:pPr>
                <a:defRPr/>
              </a:pPr>
              <a:t>1/27/2014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DC4BF4-7F14-4508-AC99-83B32AB740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94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94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F83C8C1-9BF5-4FDF-8DB6-ADBEECD27C12}" type="datetimeFigureOut">
              <a:rPr lang="en-US"/>
              <a:pPr>
                <a:defRPr/>
              </a:pPr>
              <a:t>1/27/2014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22178B-B76C-4C2A-9C80-7CB8020F3F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BF28DB-4752-473F-A74E-4C97B4CD32F1}" type="datetimeFigureOut">
              <a:rPr lang="en-US"/>
              <a:pPr>
                <a:defRPr/>
              </a:pPr>
              <a:t>1/27/2014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70CBAA-6857-4F7D-A6A6-4123086914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BF5A0C-631A-4905-889B-2BFB16D77CAF}" type="datetimeFigureOut">
              <a:rPr lang="en-US"/>
              <a:pPr>
                <a:defRPr/>
              </a:pPr>
              <a:t>1/27/2014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7AB1E0-991D-4F4D-93E7-C87259C978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1DB417C-839E-45B0-B680-7113223C00A1}" type="datetimeFigureOut">
              <a:rPr lang="en-US"/>
              <a:pPr>
                <a:defRPr/>
              </a:pPr>
              <a:t>1/27/2014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B90604-60C0-4398-A443-0059E2172B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212B32-22CD-4BFD-BC28-8FC420558E75}" type="datetimeFigureOut">
              <a:rPr lang="en-US"/>
              <a:pPr>
                <a:defRPr/>
              </a:pPr>
              <a:t>1/27/2014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8A1D21-53DA-42CA-89B3-156951C142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E4FB27A-BD4C-4FD9-8F99-C537CB614C2E}" type="datetimeFigureOut">
              <a:rPr lang="en-US"/>
              <a:pPr>
                <a:defRPr/>
              </a:pPr>
              <a:t>1/27/2014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111AB3-7A8E-45AE-BF12-DD2A892C38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B1CE9E-93F9-46E7-AACB-B1F9CAD71A8D}" type="datetimeFigureOut">
              <a:rPr lang="en-US"/>
              <a:pPr>
                <a:defRPr/>
              </a:pPr>
              <a:t>1/27/2014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341E1B-1233-43CA-B967-41BF03932F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C0739C-360C-469F-AB8F-515D6D2694A3}" type="datetimeFigureOut">
              <a:rPr lang="en-US"/>
              <a:pPr>
                <a:defRPr/>
              </a:pPr>
              <a:t>1/27/2014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3067D1-AF65-47C7-B936-00712CB99F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F29B40-FB4F-4A3F-AE8B-6605D0B4B657}" type="datetimeFigureOut">
              <a:rPr lang="en-US"/>
              <a:pPr>
                <a:defRPr/>
              </a:pPr>
              <a:t>1/27/2014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B30BD-C293-4DA1-88E0-81BEA1A630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5794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smtClean="0">
                <a:solidFill>
                  <a:schemeClr val="tx2"/>
                </a:solidFill>
                <a:latin typeface="+mn-lt"/>
                <a:cs typeface="+mn-cs"/>
              </a:defRPr>
            </a:lvl1pPr>
          </a:lstStyle>
          <a:p>
            <a:pPr>
              <a:defRPr/>
            </a:pPr>
            <a:fld id="{EB736F28-CD1D-4430-937F-4B5B04F9697D}" type="datetimeFigureOut">
              <a:rPr lang="en-US"/>
              <a:pPr>
                <a:defRPr/>
              </a:pPr>
              <a:t>1/27/2014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200" smtClean="0">
                <a:solidFill>
                  <a:schemeClr val="tx2"/>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smtClean="0">
                <a:solidFill>
                  <a:schemeClr val="tx2"/>
                </a:solidFill>
                <a:latin typeface="+mn-lt"/>
                <a:cs typeface="+mn-cs"/>
              </a:defRPr>
            </a:lvl1pPr>
          </a:lstStyle>
          <a:p>
            <a:pPr>
              <a:defRPr/>
            </a:pPr>
            <a:fld id="{3A6EBD22-BF16-43D9-866D-90392D732C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Tahoma" charset="0"/>
        </a:defRPr>
      </a:lvl2pPr>
      <a:lvl3pPr algn="ctr" rtl="0" fontAlgn="base">
        <a:spcBef>
          <a:spcPct val="0"/>
        </a:spcBef>
        <a:spcAft>
          <a:spcPct val="0"/>
        </a:spcAft>
        <a:defRPr sz="3800">
          <a:solidFill>
            <a:schemeClr val="tx2"/>
          </a:solidFill>
          <a:latin typeface="Tahoma" charset="0"/>
        </a:defRPr>
      </a:lvl3pPr>
      <a:lvl4pPr algn="ctr" rtl="0" fontAlgn="base">
        <a:spcBef>
          <a:spcPct val="0"/>
        </a:spcBef>
        <a:spcAft>
          <a:spcPct val="0"/>
        </a:spcAft>
        <a:defRPr sz="3800">
          <a:solidFill>
            <a:schemeClr val="tx2"/>
          </a:solidFill>
          <a:latin typeface="Tahoma" charset="0"/>
        </a:defRPr>
      </a:lvl4pPr>
      <a:lvl5pPr algn="ctr" rtl="0" fontAlgn="base">
        <a:spcBef>
          <a:spcPct val="0"/>
        </a:spcBef>
        <a:spcAft>
          <a:spcPct val="0"/>
        </a:spcAft>
        <a:defRPr sz="3800">
          <a:solidFill>
            <a:schemeClr val="tx2"/>
          </a:solidFill>
          <a:latin typeface="Tahoma" charset="0"/>
        </a:defRPr>
      </a:lvl5pPr>
      <a:lvl6pPr marL="457200" algn="ctr" rtl="0" eaLnBrk="1" fontAlgn="base" hangingPunct="1">
        <a:spcBef>
          <a:spcPct val="0"/>
        </a:spcBef>
        <a:spcAft>
          <a:spcPct val="0"/>
        </a:spcAft>
        <a:defRPr sz="3800">
          <a:solidFill>
            <a:schemeClr val="tx2"/>
          </a:solidFill>
          <a:latin typeface="Tahoma" charset="0"/>
        </a:defRPr>
      </a:lvl6pPr>
      <a:lvl7pPr marL="914400" algn="ctr" rtl="0" eaLnBrk="1" fontAlgn="base" hangingPunct="1">
        <a:spcBef>
          <a:spcPct val="0"/>
        </a:spcBef>
        <a:spcAft>
          <a:spcPct val="0"/>
        </a:spcAft>
        <a:defRPr sz="3800">
          <a:solidFill>
            <a:schemeClr val="tx2"/>
          </a:solidFill>
          <a:latin typeface="Tahoma" charset="0"/>
        </a:defRPr>
      </a:lvl7pPr>
      <a:lvl8pPr marL="1371600" algn="ctr" rtl="0" eaLnBrk="1" fontAlgn="base" hangingPunct="1">
        <a:spcBef>
          <a:spcPct val="0"/>
        </a:spcBef>
        <a:spcAft>
          <a:spcPct val="0"/>
        </a:spcAft>
        <a:defRPr sz="3800">
          <a:solidFill>
            <a:schemeClr val="tx2"/>
          </a:solidFill>
          <a:latin typeface="Tahoma" charset="0"/>
        </a:defRPr>
      </a:lvl8pPr>
      <a:lvl9pPr marL="1828800" algn="ctr" rtl="0" eaLnBrk="1" fontAlgn="base" hangingPunct="1">
        <a:spcBef>
          <a:spcPct val="0"/>
        </a:spcBef>
        <a:spcAft>
          <a:spcPct val="0"/>
        </a:spcAft>
        <a:defRPr sz="3800">
          <a:solidFill>
            <a:schemeClr val="tx2"/>
          </a:solidFill>
          <a:latin typeface="Tahoma" charset="0"/>
        </a:defRPr>
      </a:lvl9pPr>
    </p:titleStyle>
    <p:bodyStyle>
      <a:lvl1pPr marL="342900" indent="-342900" algn="l" rtl="0" fontAlgn="base">
        <a:spcBef>
          <a:spcPct val="20000"/>
        </a:spcBef>
        <a:spcAft>
          <a:spcPct val="0"/>
        </a:spcAft>
        <a:buChar char="•"/>
        <a:defRPr sz="30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fa-IR" b="1" dirty="0" smtClean="0">
                <a:solidFill>
                  <a:schemeClr val="accent6">
                    <a:lumMod val="10000"/>
                  </a:schemeClr>
                </a:solidFill>
                <a:cs typeface="B Titr" pitchFamily="2" charset="-78"/>
              </a:rPr>
              <a:t>بهداشت مواد غذایی</a:t>
            </a:r>
            <a:r>
              <a:rPr lang="en-US" dirty="0" smtClean="0">
                <a:solidFill>
                  <a:schemeClr val="accent6">
                    <a:lumMod val="10000"/>
                  </a:schemeClr>
                </a:solidFill>
                <a:cs typeface="B Titr" pitchFamily="2" charset="-78"/>
              </a:rPr>
              <a:t/>
            </a:r>
            <a:br>
              <a:rPr lang="en-US" dirty="0" smtClean="0">
                <a:solidFill>
                  <a:schemeClr val="accent6">
                    <a:lumMod val="10000"/>
                  </a:schemeClr>
                </a:solidFill>
                <a:cs typeface="B Titr" pitchFamily="2" charset="-78"/>
              </a:rPr>
            </a:br>
            <a:endParaRPr lang="en-US" dirty="0" smtClean="0">
              <a:solidFill>
                <a:schemeClr val="accent6">
                  <a:lumMod val="10000"/>
                </a:schemeClr>
              </a:solidFill>
              <a:cs typeface="B Titr" pitchFamily="2" charset="-78"/>
            </a:endParaRPr>
          </a:p>
        </p:txBody>
      </p:sp>
      <p:sp>
        <p:nvSpPr>
          <p:cNvPr id="3075" name="Subtitle 2"/>
          <p:cNvSpPr>
            <a:spLocks noGrp="1"/>
          </p:cNvSpPr>
          <p:nvPr>
            <p:ph type="subTitle" idx="1"/>
          </p:nvPr>
        </p:nvSpPr>
        <p:spPr/>
        <p:txBody>
          <a:bodyPr/>
          <a:lstStyle/>
          <a:p>
            <a:endParaRPr lang="fa-IR"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1000125"/>
            <a:ext cx="7715250" cy="4791075"/>
          </a:xfrm>
        </p:spPr>
        <p:txBody>
          <a:bodyPr/>
          <a:lstStyle/>
          <a:p>
            <a:pPr algn="just" rtl="1">
              <a:buFontTx/>
              <a:buNone/>
              <a:defRPr/>
            </a:pPr>
            <a:r>
              <a:rPr lang="fa-IR" sz="2400" b="1" dirty="0" smtClean="0">
                <a:solidFill>
                  <a:schemeClr val="accent6">
                    <a:lumMod val="10000"/>
                  </a:schemeClr>
                </a:solidFill>
                <a:cs typeface="B Nazanin" pitchFamily="2" charset="-78"/>
              </a:rPr>
              <a:t>6-مسمومیت غذایی در اثر سالمونلا:</a:t>
            </a:r>
            <a:endParaRPr lang="en-US" sz="2400" dirty="0" smtClean="0">
              <a:solidFill>
                <a:schemeClr val="accent6">
                  <a:lumMod val="10000"/>
                </a:schemeClr>
              </a:solidFill>
              <a:cs typeface="B Nazanin" pitchFamily="2" charset="-78"/>
            </a:endParaRPr>
          </a:p>
          <a:p>
            <a:pPr algn="just" rtl="1">
              <a:defRPr/>
            </a:pPr>
            <a:r>
              <a:rPr lang="fa-IR" sz="2400" dirty="0" err="1" smtClean="0">
                <a:solidFill>
                  <a:schemeClr val="accent6">
                    <a:lumMod val="10000"/>
                  </a:schemeClr>
                </a:solidFill>
                <a:cs typeface="B Nazanin" pitchFamily="2" charset="-78"/>
              </a:rPr>
              <a:t>باکتریهایی</a:t>
            </a:r>
            <a:r>
              <a:rPr lang="fa-IR" sz="2400" dirty="0" smtClean="0">
                <a:solidFill>
                  <a:schemeClr val="accent6">
                    <a:lumMod val="10000"/>
                  </a:schemeClr>
                </a:solidFill>
                <a:cs typeface="B Nazanin" pitchFamily="2" charset="-78"/>
              </a:rPr>
              <a:t> هستند که به طور وسیع به وسیله انسان و حیوانات که مخازن اولیه این میکروب هستند در طبیعت پراکنده می گردند.</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ظهور بیماری معمولاً بین 6 تا 36 ساعت بعد از مصرف غذا رخ می دهد، اگرچه دوره کمون بیماری ممکن است طولانی تر هم باشد. علائم بیماری با تب، سردرد و درد عمومی اعضا، همچنین به وسیله اسهال و استفراغ مشخص می شود.</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انواع غذاها بویژه غذاهای گوشتی ممکن است به طرق گوناگون آلوده به میکروب سالمونلا شوند. در بعضی از کشورها، مهمترین غذاهای ایجاد کننده مسمومیتهای غذایی </a:t>
            </a:r>
            <a:r>
              <a:rPr lang="fa-IR" sz="2400" dirty="0" err="1" smtClean="0">
                <a:solidFill>
                  <a:schemeClr val="accent6">
                    <a:lumMod val="10000"/>
                  </a:schemeClr>
                </a:solidFill>
                <a:cs typeface="B Nazanin" pitchFamily="2" charset="-78"/>
              </a:rPr>
              <a:t>سالمونلایی</a:t>
            </a:r>
            <a:r>
              <a:rPr lang="fa-IR" sz="2400" dirty="0" smtClean="0">
                <a:solidFill>
                  <a:schemeClr val="accent6">
                    <a:lumMod val="10000"/>
                  </a:schemeClr>
                </a:solidFill>
                <a:cs typeface="B Nazanin" pitchFamily="2" charset="-78"/>
              </a:rPr>
              <a:t>، تخم پرندگان خانگی و فراورده های آنها و گوشت تازه می باشد.</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50"/>
            <a:ext cx="8229600" cy="4933950"/>
          </a:xfrm>
        </p:spPr>
        <p:txBody>
          <a:bodyPr/>
          <a:lstStyle/>
          <a:p>
            <a:pPr algn="just" rtl="1">
              <a:buFontTx/>
              <a:buNone/>
              <a:defRPr/>
            </a:pPr>
            <a:r>
              <a:rPr lang="fa-IR" sz="2400" b="1" dirty="0" smtClean="0">
                <a:solidFill>
                  <a:schemeClr val="accent6">
                    <a:lumMod val="10000"/>
                  </a:schemeClr>
                </a:solidFill>
                <a:cs typeface="B Nazanin" pitchFamily="2" charset="-78"/>
              </a:rPr>
              <a:t>7-مسمومیت غذایی </a:t>
            </a:r>
            <a:r>
              <a:rPr lang="fa-IR" sz="2400" b="1" dirty="0" err="1" smtClean="0">
                <a:solidFill>
                  <a:schemeClr val="accent6">
                    <a:lumMod val="10000"/>
                  </a:schemeClr>
                </a:solidFill>
                <a:cs typeface="B Nazanin" pitchFamily="2" charset="-78"/>
              </a:rPr>
              <a:t>اشرشیاکلی</a:t>
            </a:r>
            <a:r>
              <a:rPr lang="fa-IR" sz="2400" dirty="0" smtClean="0">
                <a:solidFill>
                  <a:schemeClr val="accent6">
                    <a:lumMod val="10000"/>
                  </a:schemeClr>
                </a:solidFill>
                <a:cs typeface="B Nazanin" pitchFamily="2" charset="-78"/>
              </a:rPr>
              <a:t>:</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اگرچه این باکتریها جزء میکرو فلور طبیعی روده انسان و حیوانات هستند، ولی تعداد زیادی از سویه های آن مولد اختلالات روده ای بوده، عفونت روده و اسهال شدید در اطفال تولید می کنند. همچنین انواع خاصی باعث ایجاد اسهال در بزرگسالان می شوند.</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زمان نهفته بیماری بین 12 ساعت تا 3 روز بوده و علائم آن ممکن است همانند اسهال های مربوط به مسمومیت غذایی یا شبیه اسهال خونی ولی بمدت طولانی تر همراه خون و </a:t>
            </a:r>
            <a:r>
              <a:rPr lang="fa-IR" sz="2400" dirty="0" err="1" smtClean="0">
                <a:solidFill>
                  <a:schemeClr val="accent6">
                    <a:lumMod val="10000"/>
                  </a:schemeClr>
                </a:solidFill>
                <a:cs typeface="B Nazanin" pitchFamily="2" charset="-78"/>
              </a:rPr>
              <a:t>موکوس</a:t>
            </a:r>
            <a:r>
              <a:rPr lang="fa-IR" sz="2400" dirty="0" smtClean="0">
                <a:solidFill>
                  <a:schemeClr val="accent6">
                    <a:lumMod val="10000"/>
                  </a:schemeClr>
                </a:solidFill>
                <a:cs typeface="B Nazanin" pitchFamily="2" charset="-78"/>
              </a:rPr>
              <a:t> در مدفوع باشد.</a:t>
            </a:r>
            <a:endParaRPr lang="en-US" sz="2400" dirty="0" smtClean="0">
              <a:solidFill>
                <a:schemeClr val="accent6">
                  <a:lumMod val="10000"/>
                </a:schemeClr>
              </a:solidFill>
              <a:cs typeface="B Nazanin" pitchFamily="2" charset="-78"/>
            </a:endParaRPr>
          </a:p>
          <a:p>
            <a:pPr algn="just" rtl="1">
              <a:defRPr/>
            </a:pPr>
            <a:r>
              <a:rPr lang="fa-IR" sz="2400" dirty="0" err="1" smtClean="0">
                <a:solidFill>
                  <a:schemeClr val="accent6">
                    <a:lumMod val="10000"/>
                  </a:schemeClr>
                </a:solidFill>
                <a:cs typeface="B Nazanin" pitchFamily="2" charset="-78"/>
              </a:rPr>
              <a:t>اشرشیاکلی</a:t>
            </a:r>
            <a:r>
              <a:rPr lang="fa-IR" sz="2400" dirty="0" smtClean="0">
                <a:solidFill>
                  <a:schemeClr val="accent6">
                    <a:lumMod val="10000"/>
                  </a:schemeClr>
                </a:solidFill>
                <a:cs typeface="B Nazanin" pitchFamily="2" charset="-78"/>
              </a:rPr>
              <a:t> از راه انواع غذاها و آب انتقال می یابد. مدفوع هم ممکن است در پخش مستقیم در اپیدمی ها دخالت داشته باشد.</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a:xfrm>
            <a:off x="714375" y="1905000"/>
            <a:ext cx="7972425" cy="3886200"/>
          </a:xfrm>
        </p:spPr>
        <p:txBody>
          <a:bodyPr/>
          <a:lstStyle/>
          <a:p>
            <a:pPr algn="just" rtl="1">
              <a:buFontTx/>
              <a:buNone/>
              <a:defRPr/>
            </a:pPr>
            <a:r>
              <a:rPr lang="fa-IR" sz="2400" b="1" dirty="0" smtClean="0">
                <a:solidFill>
                  <a:schemeClr val="accent6">
                    <a:lumMod val="10000"/>
                  </a:schemeClr>
                </a:solidFill>
                <a:cs typeface="B Nazanin" pitchFamily="2" charset="-78"/>
              </a:rPr>
              <a:t>8-مسمومیت غذایی ناشی از </a:t>
            </a:r>
            <a:r>
              <a:rPr lang="fa-IR" sz="2400" b="1" dirty="0" err="1" smtClean="0">
                <a:solidFill>
                  <a:schemeClr val="accent6">
                    <a:lumMod val="10000"/>
                  </a:schemeClr>
                </a:solidFill>
                <a:cs typeface="B Nazanin" pitchFamily="2" charset="-78"/>
              </a:rPr>
              <a:t>ویبریوپاراهمولتیکوس</a:t>
            </a:r>
            <a:r>
              <a:rPr lang="fa-IR" sz="2400" dirty="0" smtClean="0">
                <a:solidFill>
                  <a:schemeClr val="accent6">
                    <a:lumMod val="10000"/>
                  </a:schemeClr>
                </a:solidFill>
                <a:cs typeface="B Nazanin" pitchFamily="2" charset="-78"/>
              </a:rPr>
              <a:t>:</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انتقال باکتریهای عامل مسمومیت در انسان، بیشتر از طریق غذاهای دریایی انجام گرفته و نشانه های مسمومیت 2 تا 48 (به طور متوسط 15)ساعت بعد از صرف غذای آلوده ظاهر می گردد. علائم مسمومیت نظیر بیماری وبا و اسهال خونی با اسهال حاد که غالباً موجب کم آبی شدید بدن می گردد شروع شده و با استفراغ و تب همراه است.</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دوره بیماری 2 تا 5 روز طول می کشد، اگرچه عوارض بیماری ممکن است مدتی ادامه داشته باشد.</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476672"/>
            <a:ext cx="5832648" cy="1181993"/>
          </a:xfrm>
        </p:spPr>
        <p:txBody>
          <a:bodyPr>
            <a:normAutofit fontScale="90000"/>
          </a:bodyPr>
          <a:lstStyle/>
          <a:p>
            <a:r>
              <a:rPr lang="fa-IR" sz="4000" dirty="0" smtClean="0">
                <a:ln cmpd="dbl">
                  <a:solidFill>
                    <a:schemeClr val="tx1"/>
                  </a:solidFill>
                </a:ln>
                <a:solidFill>
                  <a:srgbClr val="002060"/>
                </a:solidFill>
                <a:latin typeface="Arial" pitchFamily="34" charset="0"/>
                <a:cs typeface="Arial" pitchFamily="34" charset="0"/>
              </a:rPr>
              <a:t>آشنایی با اصول نگهداری مواد غذایی</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fa-IR" dirty="0">
              <a:latin typeface="Arial" pitchFamily="34" charset="0"/>
              <a:cs typeface="Arial" pitchFamily="34" charset="0"/>
            </a:endParaRPr>
          </a:p>
        </p:txBody>
      </p:sp>
      <p:sp>
        <p:nvSpPr>
          <p:cNvPr id="3" name="Subtitle 2"/>
          <p:cNvSpPr>
            <a:spLocks noGrp="1"/>
          </p:cNvSpPr>
          <p:nvPr>
            <p:ph type="subTitle" idx="1"/>
          </p:nvPr>
        </p:nvSpPr>
        <p:spPr>
          <a:xfrm>
            <a:off x="1619672" y="1124744"/>
            <a:ext cx="6400800" cy="2520280"/>
          </a:xfrm>
        </p:spPr>
        <p:txBody>
          <a:bodyPr>
            <a:noAutofit/>
          </a:bodyPr>
          <a:lstStyle/>
          <a:p>
            <a:pPr algn="just"/>
            <a:endParaRPr lang="fa-IR" sz="2400" dirty="0" smtClean="0">
              <a:solidFill>
                <a:schemeClr val="tx1">
                  <a:lumMod val="95000"/>
                  <a:lumOff val="5000"/>
                </a:schemeClr>
              </a:solidFill>
            </a:endParaRPr>
          </a:p>
          <a:p>
            <a:pPr algn="just" rtl="1"/>
            <a:r>
              <a:rPr lang="fa-IR" sz="2400" dirty="0" smtClean="0">
                <a:solidFill>
                  <a:schemeClr val="tx1">
                    <a:lumMod val="95000"/>
                    <a:lumOff val="5000"/>
                  </a:schemeClr>
                </a:solidFill>
              </a:rPr>
              <a:t>برای آنکه مواد غذایی را ازعوامل آلوده و فاسد کننده حفظ کنیم با در نظرگرفتن نوع آلودگی احتمالی و نوع مادۀ غذایی، بافت و خصوصیات فیزیکی و شیمیایی ،طول مدت زمان نگهداری، کیفیت محصول نهایی، جنبه های اقتصادی و تکنولوژی قابل دسترسی از روش های مختلفی برای نگهداری مواد غذایی استفاده می شود.</a:t>
            </a:r>
            <a:endParaRPr lang="fa-IR" sz="2400" dirty="0">
              <a:solidFill>
                <a:schemeClr val="tx1">
                  <a:lumMod val="95000"/>
                  <a:lumOff val="5000"/>
                </a:schemeClr>
              </a:solidFill>
            </a:endParaRPr>
          </a:p>
        </p:txBody>
      </p:sp>
      <p:pic>
        <p:nvPicPr>
          <p:cNvPr id="5" name="Picture 4" descr="5719715620220624416224531142160136930229251.jpg"/>
          <p:cNvPicPr>
            <a:picLocks noChangeAspect="1"/>
          </p:cNvPicPr>
          <p:nvPr/>
        </p:nvPicPr>
        <p:blipFill>
          <a:blip r:embed="rId2" cstate="print"/>
          <a:stretch>
            <a:fillRect/>
          </a:stretch>
        </p:blipFill>
        <p:spPr>
          <a:xfrm>
            <a:off x="3563888" y="4077072"/>
            <a:ext cx="2448272" cy="2518315"/>
          </a:xfrm>
          <a:prstGeom prst="rect">
            <a:avLst/>
          </a:prstGeom>
          <a:ln>
            <a:noFill/>
          </a:ln>
          <a:effectLst>
            <a:softEdge rad="112500"/>
          </a:effectLst>
        </p:spPr>
      </p:pic>
      <p:pic>
        <p:nvPicPr>
          <p:cNvPr id="6" name="Picture 5" descr="tomato11.jpg"/>
          <p:cNvPicPr>
            <a:picLocks noChangeAspect="1"/>
          </p:cNvPicPr>
          <p:nvPr/>
        </p:nvPicPr>
        <p:blipFill>
          <a:blip r:embed="rId3" cstate="print"/>
          <a:stretch>
            <a:fillRect/>
          </a:stretch>
        </p:blipFill>
        <p:spPr>
          <a:xfrm>
            <a:off x="6228184" y="4077072"/>
            <a:ext cx="2232248" cy="2536332"/>
          </a:xfrm>
          <a:prstGeom prst="rect">
            <a:avLst/>
          </a:prstGeom>
          <a:ln>
            <a:noFill/>
          </a:ln>
          <a:effectLst>
            <a:softEdge rad="112500"/>
          </a:effectLst>
        </p:spPr>
      </p:pic>
      <p:pic>
        <p:nvPicPr>
          <p:cNvPr id="8" name="Picture 7" descr="thCAIN97T7.jpg"/>
          <p:cNvPicPr>
            <a:picLocks noChangeAspect="1"/>
          </p:cNvPicPr>
          <p:nvPr/>
        </p:nvPicPr>
        <p:blipFill>
          <a:blip r:embed="rId4" cstate="print"/>
          <a:stretch>
            <a:fillRect/>
          </a:stretch>
        </p:blipFill>
        <p:spPr>
          <a:xfrm>
            <a:off x="1115616" y="4221088"/>
            <a:ext cx="2304256" cy="2304256"/>
          </a:xfrm>
          <a:prstGeom prst="rect">
            <a:avLst/>
          </a:prstGeom>
          <a:ln>
            <a:noFill/>
          </a:ln>
          <a:effectLst>
            <a:softEdge rad="112500"/>
          </a:effectLst>
        </p:spPr>
      </p:pic>
    </p:spTree>
  </p:cSld>
  <p:clrMapOvr>
    <a:masterClrMapping/>
  </p:clrMapOvr>
  <p:transition advClick="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2500"/>
                            </p:stCondLst>
                            <p:childTnLst>
                              <p:par>
                                <p:cTn id="22" presetID="1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plus(i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8229600" cy="778098"/>
          </a:xfrm>
        </p:spPr>
        <p:txBody>
          <a:bodyPr>
            <a:normAutofit/>
          </a:bodyPr>
          <a:lstStyle/>
          <a:p>
            <a:pPr algn="r"/>
            <a:r>
              <a:rPr lang="fa-IR" sz="3600" b="1" dirty="0" smtClean="0">
                <a:ln cmpd="dbl">
                  <a:solidFill>
                    <a:schemeClr val="tx1"/>
                  </a:solidFill>
                </a:ln>
                <a:solidFill>
                  <a:schemeClr val="tx1">
                    <a:lumMod val="95000"/>
                    <a:lumOff val="5000"/>
                  </a:schemeClr>
                </a:solidFill>
              </a:rPr>
              <a:t>     انواع روشهای نگهداری موادغذایی</a:t>
            </a:r>
            <a:endParaRPr lang="fa-IR" sz="3600" b="1" dirty="0">
              <a:ln cmpd="dbl">
                <a:solidFill>
                  <a:schemeClr val="tx1"/>
                </a:solidFill>
              </a:ln>
              <a:solidFill>
                <a:schemeClr val="tx1">
                  <a:lumMod val="95000"/>
                  <a:lumOff val="5000"/>
                </a:schemeClr>
              </a:solidFill>
            </a:endParaRPr>
          </a:p>
        </p:txBody>
      </p:sp>
      <p:sp>
        <p:nvSpPr>
          <p:cNvPr id="5" name="Content Placeholder 4"/>
          <p:cNvSpPr>
            <a:spLocks noGrp="1"/>
          </p:cNvSpPr>
          <p:nvPr>
            <p:ph idx="1"/>
          </p:nvPr>
        </p:nvSpPr>
        <p:spPr>
          <a:xfrm>
            <a:off x="1187624" y="1124745"/>
            <a:ext cx="7200800" cy="3096343"/>
          </a:xfrm>
        </p:spPr>
        <p:txBody>
          <a:bodyPr>
            <a:normAutofit fontScale="92500" lnSpcReduction="10000"/>
          </a:bodyPr>
          <a:lstStyle/>
          <a:p>
            <a:pPr algn="just" rtl="1">
              <a:buNone/>
            </a:pPr>
            <a:r>
              <a:rPr lang="fa-IR" b="1" dirty="0" smtClean="0">
                <a:solidFill>
                  <a:srgbClr val="C00000"/>
                </a:solidFill>
              </a:rPr>
              <a:t>  1- حرارت دادن: </a:t>
            </a:r>
            <a:r>
              <a:rPr lang="fa-IR" sz="2400" dirty="0" smtClean="0"/>
              <a:t>حرارت زیاد ( بالاتر از 65درجه سانتیگراد) باعث از بین رفتن میکروب ها و آنزیم ها می شود. اشکالی از میکروب ها که دارای اسپور یا ها گ هستند، که مقاومت زیادی حتی در برابر حرارت و دمای  جوش دارند و برای از بین بردن آنها باید از حرارت همراه با فشار استفاده کرد.</a:t>
            </a:r>
          </a:p>
          <a:p>
            <a:pPr algn="just" rtl="1">
              <a:buNone/>
            </a:pPr>
            <a:r>
              <a:rPr lang="fa-IR" sz="2400" dirty="0" smtClean="0"/>
              <a:t>    برای </a:t>
            </a:r>
            <a:r>
              <a:rPr lang="fa-IR" sz="2400" b="1" dirty="0" smtClean="0">
                <a:solidFill>
                  <a:srgbClr val="C00000"/>
                </a:solidFill>
              </a:rPr>
              <a:t>استریلیزاسیون</a:t>
            </a:r>
            <a:r>
              <a:rPr lang="fa-IR" sz="2400" dirty="0" smtClean="0"/>
              <a:t> کنسروها از درجه حرارت 121 سانتیگراد به مدت 15دقیقه تحت فشار اتوکلاو استفاده می شود تا اسپورهای مقاوم نیز از بین برود. در روش استفاده از حرارت یکی از اصولی که باید رعایت شود، حفظ کیفیت محصول و به حداقل رساندن صدمات تغذیه ای است.</a:t>
            </a:r>
            <a:endParaRPr lang="en-US" sz="2400" dirty="0" smtClean="0"/>
          </a:p>
          <a:p>
            <a:endParaRPr lang="fa-IR" sz="2400" dirty="0"/>
          </a:p>
        </p:txBody>
      </p:sp>
      <p:pic>
        <p:nvPicPr>
          <p:cNvPr id="6" name="Picture 5" descr="System-of-Sterilization-and-Homogenization-Plate-Type-Pasteurizer.jpg"/>
          <p:cNvPicPr>
            <a:picLocks noChangeAspect="1"/>
          </p:cNvPicPr>
          <p:nvPr/>
        </p:nvPicPr>
        <p:blipFill>
          <a:blip r:embed="rId3" cstate="print"/>
          <a:stretch>
            <a:fillRect/>
          </a:stretch>
        </p:blipFill>
        <p:spPr>
          <a:xfrm>
            <a:off x="4716016" y="4077072"/>
            <a:ext cx="3456384" cy="2578500"/>
          </a:xfrm>
          <a:prstGeom prst="rect">
            <a:avLst/>
          </a:prstGeom>
          <a:ln>
            <a:noFill/>
          </a:ln>
          <a:effectLst>
            <a:softEdge rad="112500"/>
          </a:effectLst>
        </p:spPr>
      </p:pic>
      <p:pic>
        <p:nvPicPr>
          <p:cNvPr id="7" name="Picture 6" descr="rshd_sadrat_lbniat_airan_bh_kshorhai_mntghh.jpg"/>
          <p:cNvPicPr>
            <a:picLocks noChangeAspect="1"/>
          </p:cNvPicPr>
          <p:nvPr/>
        </p:nvPicPr>
        <p:blipFill>
          <a:blip r:embed="rId4" cstate="print"/>
          <a:stretch>
            <a:fillRect/>
          </a:stretch>
        </p:blipFill>
        <p:spPr>
          <a:xfrm>
            <a:off x="1331640" y="4077072"/>
            <a:ext cx="3312368" cy="2484276"/>
          </a:xfrm>
          <a:prstGeom prst="rect">
            <a:avLst/>
          </a:prstGeom>
          <a:ln>
            <a:noFill/>
          </a:ln>
          <a:effectLst>
            <a:softEdge rad="11250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lide(fromBottom)">
                                      <p:cBhvr>
                                        <p:cTn id="11" dur="500"/>
                                        <p:tgtEl>
                                          <p:spTgt spid="5">
                                            <p:txEl>
                                              <p:pRg st="0" end="0"/>
                                            </p:txEl>
                                          </p:spTgt>
                                        </p:tgtEl>
                                      </p:cBhvr>
                                    </p:animEffect>
                                  </p:childTnLst>
                                </p:cTn>
                              </p:par>
                            </p:childTnLst>
                          </p:cTn>
                        </p:par>
                        <p:par>
                          <p:cTn id="12" fill="hold">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lide(fromBottom)">
                                      <p:cBhvr>
                                        <p:cTn id="15" dur="500"/>
                                        <p:tgtEl>
                                          <p:spTgt spid="5">
                                            <p:txEl>
                                              <p:pRg st="1" end="1"/>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7596336" cy="796950"/>
          </a:xfrm>
        </p:spPr>
        <p:txBody>
          <a:bodyPr>
            <a:normAutofit fontScale="90000"/>
          </a:bodyPr>
          <a:lstStyle/>
          <a:p>
            <a:pPr algn="r"/>
            <a:r>
              <a:rPr lang="fa-IR" sz="4000" b="1" dirty="0" smtClean="0">
                <a:ln cmpd="dbl">
                  <a:solidFill>
                    <a:schemeClr val="tx1"/>
                  </a:solidFill>
                </a:ln>
                <a:solidFill>
                  <a:srgbClr val="C00000"/>
                </a:solidFill>
              </a:rPr>
              <a:t>2– استفاده ار برودت و انجماد</a:t>
            </a:r>
            <a:r>
              <a:rPr lang="en-US" dirty="0" smtClean="0">
                <a:solidFill>
                  <a:srgbClr val="C00000"/>
                </a:solidFill>
              </a:rPr>
              <a:t/>
            </a:r>
            <a:br>
              <a:rPr lang="en-US" dirty="0" smtClean="0">
                <a:solidFill>
                  <a:srgbClr val="C00000"/>
                </a:solidFill>
              </a:rPr>
            </a:br>
            <a:endParaRPr lang="fa-IR" dirty="0">
              <a:solidFill>
                <a:srgbClr val="C00000"/>
              </a:solidFill>
            </a:endParaRPr>
          </a:p>
        </p:txBody>
      </p:sp>
      <p:sp>
        <p:nvSpPr>
          <p:cNvPr id="3" name="Content Placeholder 2"/>
          <p:cNvSpPr>
            <a:spLocks noGrp="1"/>
          </p:cNvSpPr>
          <p:nvPr>
            <p:ph idx="1"/>
          </p:nvPr>
        </p:nvSpPr>
        <p:spPr>
          <a:xfrm>
            <a:off x="1043608" y="1052737"/>
            <a:ext cx="6984776" cy="4032448"/>
          </a:xfrm>
        </p:spPr>
        <p:txBody>
          <a:bodyPr>
            <a:normAutofit/>
          </a:bodyPr>
          <a:lstStyle/>
          <a:p>
            <a:pPr algn="r" rtl="1">
              <a:buNone/>
            </a:pPr>
            <a:r>
              <a:rPr lang="fa-IR" sz="2400" dirty="0" smtClean="0"/>
              <a:t>    یکی از مهمترین روش های نگهداری مواد غذایی استفاده از سرما و انجماد است. سرما باعث جلوگیری از رشد میکروبها و فعالیت آنزیم های درون مواد غذایی بسیار موثر است.</a:t>
            </a:r>
            <a:endParaRPr lang="en-US" sz="2400" dirty="0" smtClean="0"/>
          </a:p>
          <a:p>
            <a:pPr algn="r" rtl="1">
              <a:buNone/>
            </a:pPr>
            <a:r>
              <a:rPr lang="fa-IR" sz="2400" dirty="0" smtClean="0"/>
              <a:t>    در حال حاضر انجماد از مطمئن ترین روشهای نگهداری گوشت می باشد. انجماد رشد میکروبی را متوقف می کند و تا حدودی می تواند تعداد میکروب ها را کاهش دهد.</a:t>
            </a:r>
            <a:endParaRPr lang="en-US" sz="2400" dirty="0" smtClean="0"/>
          </a:p>
          <a:p>
            <a:pPr algn="r" rtl="1">
              <a:buNone/>
            </a:pPr>
            <a:r>
              <a:rPr lang="fa-IR" sz="2400" dirty="0" smtClean="0"/>
              <a:t>    باید به خاطر داشت که هر چه آلودگی اولیه محصولات بیشتر باشد، مدت زمان نگهداری کاهش پیدا خواهد کرد.</a:t>
            </a:r>
            <a:endParaRPr lang="en-US" sz="2400" dirty="0" smtClean="0"/>
          </a:p>
          <a:p>
            <a:endParaRPr lang="fa-IR" dirty="0"/>
          </a:p>
        </p:txBody>
      </p:sp>
      <p:pic>
        <p:nvPicPr>
          <p:cNvPr id="4" name="Picture 3" descr="thCAQ4AKUA.jpg"/>
          <p:cNvPicPr>
            <a:picLocks noChangeAspect="1"/>
          </p:cNvPicPr>
          <p:nvPr/>
        </p:nvPicPr>
        <p:blipFill>
          <a:blip r:embed="rId2" cstate="print"/>
          <a:stretch>
            <a:fillRect/>
          </a:stretch>
        </p:blipFill>
        <p:spPr>
          <a:xfrm rot="10800000">
            <a:off x="539552" y="4149080"/>
            <a:ext cx="2608684" cy="2143125"/>
          </a:xfrm>
          <a:prstGeom prst="rect">
            <a:avLst/>
          </a:prstGeom>
          <a:ln>
            <a:noFill/>
          </a:ln>
          <a:effectLst>
            <a:softEdge rad="112500"/>
          </a:effectLst>
        </p:spPr>
      </p:pic>
      <p:pic>
        <p:nvPicPr>
          <p:cNvPr id="5" name="Picture 4" descr="241932127965842222341166918720820587132234.jpg"/>
          <p:cNvPicPr>
            <a:picLocks noChangeAspect="1"/>
          </p:cNvPicPr>
          <p:nvPr/>
        </p:nvPicPr>
        <p:blipFill>
          <a:blip r:embed="rId3" cstate="print"/>
          <a:stretch>
            <a:fillRect/>
          </a:stretch>
        </p:blipFill>
        <p:spPr>
          <a:xfrm>
            <a:off x="3203848" y="4149080"/>
            <a:ext cx="1944216" cy="2196244"/>
          </a:xfrm>
          <a:prstGeom prst="rect">
            <a:avLst/>
          </a:prstGeom>
          <a:ln>
            <a:noFill/>
          </a:ln>
          <a:effectLst>
            <a:softEdge rad="112500"/>
          </a:effectLst>
        </p:spPr>
      </p:pic>
      <p:pic>
        <p:nvPicPr>
          <p:cNvPr id="6" name="Picture 5" descr="58541511322120316219811421010624412815614255.jpg"/>
          <p:cNvPicPr>
            <a:picLocks noChangeAspect="1"/>
          </p:cNvPicPr>
          <p:nvPr/>
        </p:nvPicPr>
        <p:blipFill>
          <a:blip r:embed="rId4" cstate="print"/>
          <a:stretch>
            <a:fillRect/>
          </a:stretch>
        </p:blipFill>
        <p:spPr>
          <a:xfrm>
            <a:off x="5292080" y="4365104"/>
            <a:ext cx="2520280" cy="1960218"/>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par>
                          <p:cTn id="20" fill="hold">
                            <p:stCondLst>
                              <p:cond delay="2000"/>
                            </p:stCondLst>
                            <p:childTnLst>
                              <p:par>
                                <p:cTn id="21" presetID="21"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500"/>
                                        <p:tgtEl>
                                          <p:spTgt spid="4"/>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764704"/>
            <a:ext cx="7488832" cy="5361459"/>
          </a:xfrm>
        </p:spPr>
        <p:txBody>
          <a:bodyPr>
            <a:normAutofit/>
          </a:bodyPr>
          <a:lstStyle/>
          <a:p>
            <a:pPr algn="just" rtl="1">
              <a:buNone/>
            </a:pPr>
            <a:r>
              <a:rPr lang="fa-IR" sz="2400" dirty="0" smtClean="0"/>
              <a:t>     در شرایط </a:t>
            </a:r>
            <a:r>
              <a:rPr lang="fa-IR" sz="2800" b="1" dirty="0" smtClean="0"/>
              <a:t>انجماد</a:t>
            </a:r>
            <a:r>
              <a:rPr lang="fa-IR" sz="2400" dirty="0" smtClean="0"/>
              <a:t> هر چند میکروبها از بین میروند ، ولی بعضی باکتریها تا 8- درجه ی سانتیگراد و کپک ها تا 10- درجه سانتیگراد به رشد خود ادامه میدهند .از این درجه به پایین کم کم  میکروبها رو به تنزل رفته و بعضی بدون فعالیت مهم حیاتی در 20- درجه ی سانتیگراد زنده باقی می مانند.</a:t>
            </a:r>
            <a:endParaRPr lang="fa-IR" sz="2400" dirty="0"/>
          </a:p>
        </p:txBody>
      </p:sp>
      <p:pic>
        <p:nvPicPr>
          <p:cNvPr id="4" name="Picture 3" descr="20101228131613871_800px-moldy_nectarines.jpg"/>
          <p:cNvPicPr>
            <a:picLocks noChangeAspect="1"/>
          </p:cNvPicPr>
          <p:nvPr/>
        </p:nvPicPr>
        <p:blipFill>
          <a:blip r:embed="rId2" cstate="print"/>
          <a:stretch>
            <a:fillRect/>
          </a:stretch>
        </p:blipFill>
        <p:spPr>
          <a:xfrm>
            <a:off x="611560" y="3068960"/>
            <a:ext cx="2766249" cy="2257259"/>
          </a:xfrm>
          <a:prstGeom prst="rect">
            <a:avLst/>
          </a:prstGeom>
          <a:ln>
            <a:noFill/>
          </a:ln>
          <a:effectLst>
            <a:softEdge rad="112500"/>
          </a:effectLst>
        </p:spPr>
      </p:pic>
      <p:pic>
        <p:nvPicPr>
          <p:cNvPr id="5" name="Picture 4" descr="100809187106.jpg"/>
          <p:cNvPicPr>
            <a:picLocks noChangeAspect="1"/>
          </p:cNvPicPr>
          <p:nvPr/>
        </p:nvPicPr>
        <p:blipFill>
          <a:blip r:embed="rId3" cstate="print"/>
          <a:stretch>
            <a:fillRect/>
          </a:stretch>
        </p:blipFill>
        <p:spPr>
          <a:xfrm>
            <a:off x="2699792" y="3789040"/>
            <a:ext cx="2995218" cy="2137966"/>
          </a:xfrm>
          <a:prstGeom prst="rect">
            <a:avLst/>
          </a:prstGeom>
          <a:ln>
            <a:noFill/>
          </a:ln>
          <a:effectLst>
            <a:softEdge rad="112500"/>
          </a:effectLst>
        </p:spPr>
      </p:pic>
      <p:pic>
        <p:nvPicPr>
          <p:cNvPr id="6" name="Picture 5" descr="215125188767892475024219304718211210420.jpg"/>
          <p:cNvPicPr>
            <a:picLocks noChangeAspect="1"/>
          </p:cNvPicPr>
          <p:nvPr/>
        </p:nvPicPr>
        <p:blipFill>
          <a:blip r:embed="rId4" cstate="print"/>
          <a:stretch>
            <a:fillRect/>
          </a:stretch>
        </p:blipFill>
        <p:spPr>
          <a:xfrm>
            <a:off x="5220072" y="4221088"/>
            <a:ext cx="2729458" cy="2122912"/>
          </a:xfrm>
          <a:prstGeom prst="rect">
            <a:avLst/>
          </a:prstGeom>
          <a:ln>
            <a:noFill/>
          </a:ln>
          <a:effectLst>
            <a:softEdge rad="112500"/>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childTnLst>
                          </p:cTn>
                        </p:par>
                        <p:par>
                          <p:cTn id="16" fill="hold">
                            <p:stCondLst>
                              <p:cond delay="2000"/>
                            </p:stCondLst>
                            <p:childTnLst>
                              <p:par>
                                <p:cTn id="17" presetID="1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ln cmpd="thickThin">
                  <a:solidFill>
                    <a:schemeClr val="tx1"/>
                  </a:solidFill>
                </a:ln>
                <a:solidFill>
                  <a:srgbClr val="C00000"/>
                </a:solidFill>
              </a:rPr>
              <a:t>   سه روش کلی برای فن آوری انجماد </a:t>
            </a:r>
            <a:endParaRPr lang="fa-IR" sz="3600" dirty="0">
              <a:ln cmpd="thickThin">
                <a:solidFill>
                  <a:schemeClr val="tx1"/>
                </a:solidFill>
              </a:ln>
              <a:solidFill>
                <a:srgbClr val="C00000"/>
              </a:solidFill>
            </a:endParaRPr>
          </a:p>
        </p:txBody>
      </p:sp>
      <p:sp>
        <p:nvSpPr>
          <p:cNvPr id="3" name="Content Placeholder 2"/>
          <p:cNvSpPr>
            <a:spLocks noGrp="1"/>
          </p:cNvSpPr>
          <p:nvPr>
            <p:ph idx="1"/>
          </p:nvPr>
        </p:nvSpPr>
        <p:spPr>
          <a:xfrm>
            <a:off x="467544" y="1268760"/>
            <a:ext cx="7992888" cy="4525963"/>
          </a:xfrm>
        </p:spPr>
        <p:txBody>
          <a:bodyPr>
            <a:normAutofit fontScale="92500" lnSpcReduction="10000"/>
          </a:bodyPr>
          <a:lstStyle/>
          <a:p>
            <a:pPr algn="just">
              <a:buNone/>
            </a:pPr>
            <a:r>
              <a:rPr lang="fa-IR" sz="2400" b="1" dirty="0" smtClean="0">
                <a:ln cmpd="dbl">
                  <a:solidFill>
                    <a:schemeClr val="tx1"/>
                  </a:solidFill>
                </a:ln>
                <a:solidFill>
                  <a:schemeClr val="tx1">
                    <a:lumMod val="95000"/>
                    <a:lumOff val="5000"/>
                  </a:schemeClr>
                </a:solidFill>
              </a:rPr>
              <a:t>    </a:t>
            </a:r>
          </a:p>
          <a:p>
            <a:pPr algn="just" rtl="1">
              <a:buNone/>
            </a:pPr>
            <a:r>
              <a:rPr lang="fa-IR" sz="2400" b="1" dirty="0" smtClean="0">
                <a:ln cmpd="dbl">
                  <a:solidFill>
                    <a:schemeClr val="tx1"/>
                  </a:solidFill>
                </a:ln>
                <a:solidFill>
                  <a:schemeClr val="tx1">
                    <a:lumMod val="95000"/>
                    <a:lumOff val="5000"/>
                  </a:schemeClr>
                </a:solidFill>
              </a:rPr>
              <a:t>   </a:t>
            </a:r>
            <a:r>
              <a:rPr lang="fa-IR" sz="3000" b="1" dirty="0" smtClean="0">
                <a:ln cmpd="dbl">
                  <a:solidFill>
                    <a:schemeClr val="tx1"/>
                  </a:solidFill>
                </a:ln>
                <a:solidFill>
                  <a:schemeClr val="accent2">
                    <a:lumMod val="75000"/>
                  </a:schemeClr>
                </a:solidFill>
              </a:rPr>
              <a:t>روش اول </a:t>
            </a:r>
            <a:r>
              <a:rPr lang="fa-IR" sz="2400" b="1" dirty="0" smtClean="0"/>
              <a:t>: انجماد  در هوای سرد </a:t>
            </a:r>
            <a:r>
              <a:rPr lang="fa-IR" sz="2400" dirty="0" smtClean="0"/>
              <a:t>که محصول  در هوای ساکن قرار می گیرد و در تبادل با هوای سرد اطراف خود منجمد می شود .این روش کند و اهسته صورت می گیرد و درصنعت به دلیل افزایش سرعت در کار کارایی چندانی ندارد.</a:t>
            </a:r>
          </a:p>
          <a:p>
            <a:pPr algn="just" rtl="1">
              <a:buNone/>
            </a:pPr>
            <a:r>
              <a:rPr lang="fa-IR" sz="3500" dirty="0" smtClean="0"/>
              <a:t>    </a:t>
            </a:r>
            <a:r>
              <a:rPr lang="fa-IR" sz="3000" b="1" dirty="0" smtClean="0">
                <a:ln cmpd="dbl">
                  <a:solidFill>
                    <a:schemeClr val="tx1"/>
                  </a:solidFill>
                </a:ln>
                <a:solidFill>
                  <a:schemeClr val="accent6">
                    <a:lumMod val="50000"/>
                  </a:schemeClr>
                </a:solidFill>
              </a:rPr>
              <a:t>روش دوم: </a:t>
            </a:r>
            <a:r>
              <a:rPr lang="fa-IR" sz="2600" dirty="0" smtClean="0"/>
              <a:t>در</a:t>
            </a:r>
            <a:r>
              <a:rPr lang="fa-IR" sz="2400" dirty="0" smtClean="0"/>
              <a:t>این روش هوای سرد 30- تا 35- درجه ی سانتیگراد را با سرعت از میان محصول و بسته بندی عبود می دهند که بستگی به نوع ،شکل و بسته بندی و... محصول دارد و یا استفاده از تونل انجماد و نوار نقاله .از مزایای این روش سرعت بالای آن نسبت به روش قبل است.  </a:t>
            </a:r>
          </a:p>
          <a:p>
            <a:pPr algn="just" rtl="1">
              <a:buNone/>
            </a:pPr>
            <a:r>
              <a:rPr lang="fa-IR" sz="2400" dirty="0" smtClean="0"/>
              <a:t>    </a:t>
            </a:r>
            <a:r>
              <a:rPr lang="fa-IR" sz="3000" b="1" dirty="0" smtClean="0">
                <a:ln cmpd="dbl">
                  <a:solidFill>
                    <a:schemeClr val="tx1"/>
                  </a:solidFill>
                </a:ln>
                <a:solidFill>
                  <a:schemeClr val="accent6">
                    <a:lumMod val="50000"/>
                  </a:schemeClr>
                </a:solidFill>
              </a:rPr>
              <a:t>روش سوم </a:t>
            </a:r>
            <a:r>
              <a:rPr lang="fa-IR" sz="3500" b="1" dirty="0" smtClean="0">
                <a:ln cmpd="dbl">
                  <a:solidFill>
                    <a:schemeClr val="tx1"/>
                  </a:solidFill>
                </a:ln>
              </a:rPr>
              <a:t>:  </a:t>
            </a:r>
            <a:r>
              <a:rPr lang="fa-IR" sz="2400" b="1" dirty="0" smtClean="0"/>
              <a:t>تماس غیر مستقیم محصول با صفحات سرد کننده </a:t>
            </a:r>
            <a:r>
              <a:rPr lang="fa-IR" sz="2400" dirty="0" smtClean="0"/>
              <a:t>.در این روش غذا در سینی مخصوص قرار میگیرد و سینی در تماس با جدار دستگاه خنک کننده قرارگرفته، سرعت انجماد در این روش بسیار بالا است  که برای گوشت کارتنی استفاده میشود و برای گوشت های لاشه ای مناسب نیست .</a:t>
            </a:r>
            <a:endParaRPr lang="fa-IR"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2000"/>
                                        <p:tgtEl>
                                          <p:spTgt spid="3">
                                            <p:txEl>
                                              <p:pRg st="1" end="1"/>
                                            </p:txEl>
                                          </p:spTgt>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2000"/>
                                        <p:tgtEl>
                                          <p:spTgt spid="3">
                                            <p:txEl>
                                              <p:pRg st="2" end="2"/>
                                            </p:txEl>
                                          </p:spTgt>
                                        </p:tgtEl>
                                      </p:cBhvr>
                                    </p:animEffect>
                                  </p:childTnLst>
                                </p:cTn>
                              </p:par>
                            </p:childTnLst>
                          </p:cTn>
                        </p:par>
                        <p:par>
                          <p:cTn id="12" fill="hold">
                            <p:stCondLst>
                              <p:cond delay="4000"/>
                            </p:stCondLst>
                            <p:childTnLst>
                              <p:par>
                                <p:cTn id="13" presetID="1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r"/>
            <a:r>
              <a:rPr lang="fa-IR" sz="3100" b="1" dirty="0" smtClean="0">
                <a:solidFill>
                  <a:schemeClr val="accent2">
                    <a:lumMod val="75000"/>
                  </a:schemeClr>
                </a:solidFill>
              </a:rPr>
              <a:t>    </a:t>
            </a:r>
            <a:r>
              <a:rPr lang="fa-IR" sz="3100" b="1" dirty="0" smtClean="0">
                <a:ln cmpd="dbl">
                  <a:solidFill>
                    <a:schemeClr val="tx1"/>
                  </a:solidFill>
                </a:ln>
                <a:solidFill>
                  <a:schemeClr val="accent2">
                    <a:lumMod val="75000"/>
                  </a:schemeClr>
                </a:solidFill>
              </a:rPr>
              <a:t>حساسیت میکروارگانیسم های مختلف به سرما و انجماد:</a:t>
            </a:r>
            <a:r>
              <a:rPr lang="en-US" dirty="0" smtClean="0">
                <a:ln cmpd="dbl">
                  <a:solidFill>
                    <a:schemeClr val="tx1"/>
                  </a:solidFill>
                </a:ln>
              </a:rPr>
              <a:t/>
            </a:r>
            <a:br>
              <a:rPr lang="en-US" dirty="0" smtClean="0">
                <a:ln cmpd="dbl">
                  <a:solidFill>
                    <a:schemeClr val="tx1"/>
                  </a:solidFill>
                </a:ln>
              </a:rPr>
            </a:br>
            <a:endParaRPr lang="fa-IR" dirty="0">
              <a:ln cmpd="dbl">
                <a:solidFill>
                  <a:schemeClr val="tx1"/>
                </a:solidFill>
              </a:ln>
            </a:endParaRPr>
          </a:p>
        </p:txBody>
      </p:sp>
      <p:sp>
        <p:nvSpPr>
          <p:cNvPr id="3" name="Content Placeholder 2"/>
          <p:cNvSpPr>
            <a:spLocks noGrp="1"/>
          </p:cNvSpPr>
          <p:nvPr>
            <p:ph idx="1"/>
          </p:nvPr>
        </p:nvSpPr>
        <p:spPr>
          <a:xfrm>
            <a:off x="467544" y="1340768"/>
            <a:ext cx="8229600" cy="5217443"/>
          </a:xfrm>
        </p:spPr>
        <p:txBody>
          <a:bodyPr>
            <a:normAutofit/>
          </a:bodyPr>
          <a:lstStyle/>
          <a:p>
            <a:pPr algn="r" rtl="1">
              <a:buNone/>
            </a:pPr>
            <a:r>
              <a:rPr lang="fa-IR" sz="2400" dirty="0" smtClean="0"/>
              <a:t>    میکروارگانیسم ها را می توان از نظر حساسیت و مقاومت نسبت به سرما و انجماد به سه دسته تقسیم کرد:</a:t>
            </a:r>
            <a:endParaRPr lang="en-US" sz="2400" dirty="0" smtClean="0"/>
          </a:p>
          <a:p>
            <a:pPr algn="r" rtl="1">
              <a:buNone/>
            </a:pPr>
            <a:r>
              <a:rPr lang="fa-IR" sz="2400" b="1" dirty="0" smtClean="0"/>
              <a:t>     الف:</a:t>
            </a:r>
            <a:r>
              <a:rPr lang="fa-IR" sz="2400" dirty="0" smtClean="0"/>
              <a:t> انواعی که تحت هر شرایطی بیشترین مقاومت به انجماد را دارند. این گروه شامل باکتری های اسپورزا می شود، مثل کلستریدیوم و باسیلوس که مقاومت مخصوصی دارند، بر عکس اسپورهای قارچی مقاومتی شبیه به گروه دوم دارند. تعدادی از سلولهای رویشی نیز به شدت مقاومند.</a:t>
            </a:r>
            <a:endParaRPr lang="en-US" sz="2400" dirty="0" smtClean="0"/>
          </a:p>
          <a:p>
            <a:pPr algn="r" rtl="1">
              <a:buNone/>
            </a:pPr>
            <a:r>
              <a:rPr lang="fa-IR" sz="2400" b="1" dirty="0" smtClean="0"/>
              <a:t>    ب:</a:t>
            </a:r>
            <a:r>
              <a:rPr lang="fa-IR" sz="2400" dirty="0" smtClean="0"/>
              <a:t> بعضی از گونه های باکتری تحت شرایط خاصی به انجماد حساسند، این ها اساساً باکتری های گرم مثبت هستند که شامل استافیلوکووس اورئوس و آنتروکوکسی می باشد.</a:t>
            </a:r>
            <a:endParaRPr lang="en-US" sz="2400" dirty="0" smtClean="0"/>
          </a:p>
          <a:p>
            <a:pPr algn="r" rtl="1">
              <a:buNone/>
            </a:pPr>
            <a:r>
              <a:rPr lang="fa-IR" sz="2400" b="1" dirty="0" smtClean="0"/>
              <a:t>   ج:</a:t>
            </a:r>
            <a:r>
              <a:rPr lang="fa-IR" sz="2400" dirty="0" smtClean="0"/>
              <a:t> گروه آخر باکتری های حساس به انجماد است و اساساً باکتری ها گرم منفی هستندکه شامل آنتروباکتر و سودوموناس ها می شود.</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1000"/>
                                        <p:tgtEl>
                                          <p:spTgt spid="3">
                                            <p:txEl>
                                              <p:pRg st="1" end="1"/>
                                            </p:txEl>
                                          </p:spTgt>
                                        </p:tgtEl>
                                      </p:cBhvr>
                                    </p:animEffect>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2000"/>
                                        <p:tgtEl>
                                          <p:spTgt spid="3">
                                            <p:txEl>
                                              <p:pRg st="2" end="2"/>
                                            </p:txEl>
                                          </p:spTgt>
                                        </p:tgtEl>
                                      </p:cBhvr>
                                    </p:animEffect>
                                  </p:childTnLst>
                                </p:cTn>
                              </p:par>
                            </p:childTnLst>
                          </p:cTn>
                        </p:par>
                        <p:par>
                          <p:cTn id="17" fill="hold">
                            <p:stCondLst>
                              <p:cond delay="3500"/>
                            </p:stCondLst>
                            <p:childTnLst>
                              <p:par>
                                <p:cTn id="18" presetID="1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7715200" cy="868958"/>
          </a:xfrm>
        </p:spPr>
        <p:txBody>
          <a:bodyPr>
            <a:normAutofit fontScale="90000"/>
          </a:bodyPr>
          <a:lstStyle/>
          <a:p>
            <a:pPr algn="r"/>
            <a:r>
              <a:rPr lang="fa-IR" sz="3200" b="1" dirty="0" smtClean="0">
                <a:ln cmpd="dbl">
                  <a:solidFill>
                    <a:schemeClr val="tx1"/>
                  </a:solidFill>
                </a:ln>
                <a:solidFill>
                  <a:srgbClr val="C00000"/>
                </a:solidFill>
              </a:rPr>
              <a:t>3 - استفاده از روش خشک کردن</a:t>
            </a:r>
            <a:r>
              <a:rPr lang="en-US" sz="3200" dirty="0" smtClean="0">
                <a:solidFill>
                  <a:srgbClr val="C00000"/>
                </a:solidFill>
              </a:rPr>
              <a:t/>
            </a:r>
            <a:br>
              <a:rPr lang="en-US" sz="3200" dirty="0" smtClean="0">
                <a:solidFill>
                  <a:srgbClr val="C00000"/>
                </a:solidFill>
              </a:rPr>
            </a:br>
            <a:endParaRPr lang="fa-IR" sz="3200" dirty="0">
              <a:solidFill>
                <a:srgbClr val="C00000"/>
              </a:solidFill>
            </a:endParaRPr>
          </a:p>
        </p:txBody>
      </p:sp>
      <p:sp>
        <p:nvSpPr>
          <p:cNvPr id="3" name="Content Placeholder 2"/>
          <p:cNvSpPr>
            <a:spLocks noGrp="1"/>
          </p:cNvSpPr>
          <p:nvPr>
            <p:ph idx="1"/>
          </p:nvPr>
        </p:nvSpPr>
        <p:spPr>
          <a:xfrm>
            <a:off x="457200" y="1124744"/>
            <a:ext cx="8229600" cy="5001419"/>
          </a:xfrm>
        </p:spPr>
        <p:txBody>
          <a:bodyPr>
            <a:normAutofit/>
          </a:bodyPr>
          <a:lstStyle/>
          <a:p>
            <a:pPr algn="just" rtl="1">
              <a:buNone/>
            </a:pPr>
            <a:r>
              <a:rPr lang="fa-IR" sz="2400" dirty="0" smtClean="0"/>
              <a:t>    خشک کردن مواد  غذایی به منظور نگهداری آن به مدت طولانی، روشی است که هم به صورت سنتی و هم به صورت صنعتی انجام می گیرد. </a:t>
            </a:r>
          </a:p>
          <a:p>
            <a:pPr algn="just" rtl="1">
              <a:buNone/>
            </a:pPr>
            <a:r>
              <a:rPr lang="fa-IR" sz="2400" dirty="0" smtClean="0"/>
              <a:t>    این روش برای نگهداری سبزی، میوه، شیر و بعضی از فرآورده های شیرینی و به صورت سنتی برای نگهداری گوشت در مناطق گرم و کویری که دسترسی به یخچال وجود ندارد مورد استفاده قرار می گیرد.</a:t>
            </a:r>
            <a:endParaRPr lang="en-US" sz="2400" dirty="0" smtClean="0"/>
          </a:p>
          <a:p>
            <a:pPr algn="just" rtl="1">
              <a:buNone/>
            </a:pPr>
            <a:r>
              <a:rPr lang="fa-IR" sz="2400" dirty="0" smtClean="0"/>
              <a:t>    در خشک کردن هدف، کاهش رطوبت آزاد مواد غذایی و در نتیجه خارج ساختن رطوبت از دسترس میکروب ها و کاهش فعالیت آنزیم های مواد غذایی است.</a:t>
            </a:r>
            <a:endParaRPr lang="fa-IR" sz="2400" dirty="0"/>
          </a:p>
        </p:txBody>
      </p:sp>
      <p:pic>
        <p:nvPicPr>
          <p:cNvPr id="5" name="Picture 4" descr="images%20(4).jpg"/>
          <p:cNvPicPr>
            <a:picLocks noChangeAspect="1"/>
          </p:cNvPicPr>
          <p:nvPr/>
        </p:nvPicPr>
        <p:blipFill>
          <a:blip r:embed="rId2" cstate="print"/>
          <a:stretch>
            <a:fillRect/>
          </a:stretch>
        </p:blipFill>
        <p:spPr>
          <a:xfrm>
            <a:off x="3275856" y="4221088"/>
            <a:ext cx="2827015" cy="2207890"/>
          </a:xfrm>
          <a:prstGeom prst="rect">
            <a:avLst/>
          </a:prstGeom>
          <a:ln>
            <a:noFill/>
          </a:ln>
          <a:effectLst>
            <a:softEdge rad="112500"/>
          </a:effectLst>
        </p:spPr>
      </p:pic>
      <p:pic>
        <p:nvPicPr>
          <p:cNvPr id="6" name="Picture 5" descr="chips.jpg"/>
          <p:cNvPicPr>
            <a:picLocks noChangeAspect="1"/>
          </p:cNvPicPr>
          <p:nvPr/>
        </p:nvPicPr>
        <p:blipFill>
          <a:blip r:embed="rId3" cstate="print"/>
          <a:stretch>
            <a:fillRect/>
          </a:stretch>
        </p:blipFill>
        <p:spPr>
          <a:xfrm>
            <a:off x="467544" y="4077072"/>
            <a:ext cx="2736304" cy="2376264"/>
          </a:xfrm>
          <a:prstGeom prst="rect">
            <a:avLst/>
          </a:prstGeom>
          <a:ln>
            <a:noFill/>
          </a:ln>
          <a:effectLst>
            <a:softEdge rad="112500"/>
          </a:effectLst>
        </p:spPr>
      </p:pic>
      <p:pic>
        <p:nvPicPr>
          <p:cNvPr id="7" name="Picture 6" descr="Dried-Strawberries.jpg"/>
          <p:cNvPicPr>
            <a:picLocks noChangeAspect="1"/>
          </p:cNvPicPr>
          <p:nvPr/>
        </p:nvPicPr>
        <p:blipFill>
          <a:blip r:embed="rId4" cstate="print"/>
          <a:stretch>
            <a:fillRect/>
          </a:stretch>
        </p:blipFill>
        <p:spPr>
          <a:xfrm>
            <a:off x="6228184" y="4365104"/>
            <a:ext cx="2364854" cy="205379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childTnLst>
                          </p:cTn>
                        </p:par>
                        <p:par>
                          <p:cTn id="20" fill="hold">
                            <p:stCondLst>
                              <p:cond delay="2000"/>
                            </p:stCondLst>
                            <p:childTnLst>
                              <p:par>
                                <p:cTn id="21" presetID="1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par>
                          <p:cTn id="24" fill="hold">
                            <p:stCondLst>
                              <p:cond delay="4000"/>
                            </p:stCondLst>
                            <p:childTnLst>
                              <p:par>
                                <p:cTn id="25" presetID="18" presetClass="entr" presetSubtype="1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par>
                          <p:cTn id="28" fill="hold">
                            <p:stCondLst>
                              <p:cond delay="4500"/>
                            </p:stCondLst>
                            <p:childTnLst>
                              <p:par>
                                <p:cTn id="29" presetID="18" presetClass="entr" presetSubtype="1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38"/>
            <a:ext cx="8229600" cy="4576762"/>
          </a:xfrm>
        </p:spPr>
        <p:txBody>
          <a:bodyPr/>
          <a:lstStyle/>
          <a:p>
            <a:pPr algn="just" rtl="1">
              <a:buFontTx/>
              <a:buNone/>
              <a:defRPr/>
            </a:pPr>
            <a:r>
              <a:rPr lang="fa-IR" sz="2400" b="1" dirty="0" smtClean="0">
                <a:solidFill>
                  <a:schemeClr val="accent6">
                    <a:lumMod val="10000"/>
                  </a:schemeClr>
                </a:solidFill>
                <a:cs typeface="B Nazanin" pitchFamily="2" charset="-78"/>
              </a:rPr>
              <a:t>تعریف بهداشت مواد غذایی:</a:t>
            </a:r>
            <a:endParaRPr lang="en-US" sz="24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رعایت اصول و موازین بهداشتی یا انجام یکسری اعمال </a:t>
            </a:r>
            <a:r>
              <a:rPr lang="fa-IR" sz="2400" dirty="0" err="1" smtClean="0">
                <a:solidFill>
                  <a:schemeClr val="accent6">
                    <a:lumMod val="10000"/>
                  </a:schemeClr>
                </a:solidFill>
                <a:cs typeface="B Nazanin" pitchFamily="2" charset="-78"/>
              </a:rPr>
              <a:t>درکلیه</a:t>
            </a:r>
            <a:r>
              <a:rPr lang="fa-IR" sz="2400" dirty="0" smtClean="0">
                <a:solidFill>
                  <a:schemeClr val="accent6">
                    <a:lumMod val="10000"/>
                  </a:schemeClr>
                </a:solidFill>
                <a:cs typeface="B Nazanin" pitchFamily="2" charset="-78"/>
              </a:rPr>
              <a:t> مراحل تولید و تهیه، حمل و نقل، فروش و مصرف مواد غذایی در جهت کاهش دادن آلودگیهای فیزیکی، شیمیایی و بیولوژیکی تا حدی که برای سلامتی انسان زیان آور نباشد را بهداشت مواد غذایی گویند.</a:t>
            </a:r>
          </a:p>
          <a:p>
            <a:pPr algn="just" rtl="1">
              <a:buFontTx/>
              <a:buNone/>
              <a:defRPr/>
            </a:pPr>
            <a:endParaRPr lang="fa-IR" sz="2400" dirty="0" smtClean="0">
              <a:solidFill>
                <a:schemeClr val="accent6">
                  <a:lumMod val="10000"/>
                </a:schemeClr>
              </a:solidFill>
              <a:cs typeface="B Nazanin" pitchFamily="2" charset="-78"/>
            </a:endParaRPr>
          </a:p>
          <a:p>
            <a:pPr algn="just" rtl="1">
              <a:buFontTx/>
              <a:buNone/>
              <a:defRPr/>
            </a:pPr>
            <a:r>
              <a:rPr lang="fa-IR" sz="2400" b="1" dirty="0" smtClean="0">
                <a:solidFill>
                  <a:schemeClr val="accent6">
                    <a:lumMod val="10000"/>
                  </a:schemeClr>
                </a:solidFill>
                <a:cs typeface="B Nazanin" pitchFamily="2" charset="-78"/>
              </a:rPr>
              <a:t>فساد مواد غذایی:</a:t>
            </a:r>
            <a:endParaRPr lang="en-US" sz="24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فساد مواد غذایی به تغییرات و دگرگونیهایی که در اثر عوامل فیزیکی، شیمیایی و بیولوژیکی </a:t>
            </a:r>
            <a:r>
              <a:rPr lang="fa-IR" sz="2400" dirty="0" err="1" smtClean="0">
                <a:solidFill>
                  <a:schemeClr val="accent6">
                    <a:lumMod val="10000"/>
                  </a:schemeClr>
                </a:solidFill>
                <a:cs typeface="B Nazanin" pitchFamily="2" charset="-78"/>
              </a:rPr>
              <a:t>بوجود</a:t>
            </a:r>
            <a:r>
              <a:rPr lang="fa-IR" sz="2400" dirty="0" smtClean="0">
                <a:solidFill>
                  <a:schemeClr val="accent6">
                    <a:lumMod val="10000"/>
                  </a:schemeClr>
                </a:solidFill>
                <a:cs typeface="B Nazanin" pitchFamily="2" charset="-78"/>
              </a:rPr>
              <a:t> آمده </a:t>
            </a:r>
            <a:r>
              <a:rPr lang="fa-IR" sz="2400" dirty="0" err="1" smtClean="0">
                <a:solidFill>
                  <a:schemeClr val="accent6">
                    <a:lumMod val="10000"/>
                  </a:schemeClr>
                </a:solidFill>
                <a:cs typeface="B Nazanin" pitchFamily="2" charset="-78"/>
              </a:rPr>
              <a:t>وغذا</a:t>
            </a:r>
            <a:r>
              <a:rPr lang="fa-IR" sz="2400" dirty="0" smtClean="0">
                <a:solidFill>
                  <a:schemeClr val="accent6">
                    <a:lumMod val="10000"/>
                  </a:schemeClr>
                </a:solidFill>
                <a:cs typeface="B Nazanin" pitchFamily="2" charset="-78"/>
              </a:rPr>
              <a:t> را برای مصرف نامناسب می سازد اطلاق می گردد. </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229600" cy="868958"/>
          </a:xfrm>
        </p:spPr>
        <p:txBody>
          <a:bodyPr>
            <a:normAutofit fontScale="90000"/>
          </a:bodyPr>
          <a:lstStyle/>
          <a:p>
            <a:pPr algn="r"/>
            <a:r>
              <a:rPr lang="fa-IR" sz="3600" b="1" dirty="0" smtClean="0">
                <a:ln cmpd="dbl">
                  <a:solidFill>
                    <a:schemeClr val="tx1"/>
                  </a:solidFill>
                </a:ln>
                <a:solidFill>
                  <a:srgbClr val="C00000"/>
                </a:solidFill>
              </a:rPr>
              <a:t>4 -  استفاده از مواد شیمیایی</a:t>
            </a:r>
            <a:r>
              <a:rPr lang="en-US" dirty="0" smtClean="0"/>
              <a:t/>
            </a:r>
            <a:br>
              <a:rPr lang="en-US" dirty="0" smtClean="0"/>
            </a:br>
            <a:endParaRPr lang="fa-IR" dirty="0"/>
          </a:p>
        </p:txBody>
      </p:sp>
      <p:sp>
        <p:nvSpPr>
          <p:cNvPr id="3" name="Content Placeholder 2"/>
          <p:cNvSpPr>
            <a:spLocks noGrp="1"/>
          </p:cNvSpPr>
          <p:nvPr>
            <p:ph idx="1"/>
          </p:nvPr>
        </p:nvSpPr>
        <p:spPr>
          <a:xfrm>
            <a:off x="467544" y="1412776"/>
            <a:ext cx="8136904" cy="4525963"/>
          </a:xfrm>
        </p:spPr>
        <p:txBody>
          <a:bodyPr/>
          <a:lstStyle/>
          <a:p>
            <a:pPr algn="just" rtl="1">
              <a:buNone/>
            </a:pPr>
            <a:r>
              <a:rPr lang="fa-IR" sz="2400" dirty="0" smtClean="0"/>
              <a:t>   میکروب ها نسبت به اسید و بعضی مواد شیمیایی حساس هستند. اسید را می توان به طور مستقیم به غذا اضافه نمود. مانند اضافه کردن اسید سیتریک و اسید فسفریک به نوشابه های گازدار.قدرت نگهداری این اسیدها بستگی به غلظت  یون هیدوژن دارد.</a:t>
            </a:r>
            <a:endParaRPr lang="en-US" sz="2400" dirty="0" smtClean="0"/>
          </a:p>
          <a:p>
            <a:pPr>
              <a:buNone/>
            </a:pPr>
            <a:endParaRPr lang="fa-IR" dirty="0"/>
          </a:p>
        </p:txBody>
      </p:sp>
      <p:pic>
        <p:nvPicPr>
          <p:cNvPr id="4" name="Picture 3" descr="nooshabeh.jpg"/>
          <p:cNvPicPr>
            <a:picLocks noChangeAspect="1"/>
          </p:cNvPicPr>
          <p:nvPr/>
        </p:nvPicPr>
        <p:blipFill>
          <a:blip r:embed="rId2" cstate="print"/>
          <a:stretch>
            <a:fillRect/>
          </a:stretch>
        </p:blipFill>
        <p:spPr>
          <a:xfrm>
            <a:off x="5796136" y="3429000"/>
            <a:ext cx="2546226" cy="2562075"/>
          </a:xfrm>
          <a:prstGeom prst="rect">
            <a:avLst/>
          </a:prstGeom>
          <a:ln>
            <a:noFill/>
          </a:ln>
          <a:effectLst>
            <a:softEdge rad="112500"/>
          </a:effectLst>
        </p:spPr>
      </p:pic>
      <p:pic>
        <p:nvPicPr>
          <p:cNvPr id="6" name="Picture 5" descr="thCAPQLLAV.jpg"/>
          <p:cNvPicPr>
            <a:picLocks noChangeAspect="1"/>
          </p:cNvPicPr>
          <p:nvPr/>
        </p:nvPicPr>
        <p:blipFill>
          <a:blip r:embed="rId3" cstate="print"/>
          <a:stretch>
            <a:fillRect/>
          </a:stretch>
        </p:blipFill>
        <p:spPr>
          <a:xfrm>
            <a:off x="539552" y="3284984"/>
            <a:ext cx="2234102" cy="2713484"/>
          </a:xfrm>
          <a:prstGeom prst="rect">
            <a:avLst/>
          </a:prstGeom>
          <a:ln>
            <a:noFill/>
          </a:ln>
          <a:effectLst>
            <a:softEdge rad="112500"/>
          </a:effectLst>
        </p:spPr>
      </p:pic>
      <p:pic>
        <p:nvPicPr>
          <p:cNvPr id="7" name="Picture 6" descr="Snapshot_2013-02-13_194122.png"/>
          <p:cNvPicPr>
            <a:picLocks noChangeAspect="1"/>
          </p:cNvPicPr>
          <p:nvPr/>
        </p:nvPicPr>
        <p:blipFill>
          <a:blip r:embed="rId4" cstate="print"/>
          <a:stretch>
            <a:fillRect/>
          </a:stretch>
        </p:blipFill>
        <p:spPr>
          <a:xfrm>
            <a:off x="2987824" y="3212976"/>
            <a:ext cx="2808312" cy="2876550"/>
          </a:xfrm>
          <a:prstGeom prst="rect">
            <a:avLst/>
          </a:prstGeom>
          <a:ln>
            <a:noFill/>
          </a:ln>
          <a:effectLst>
            <a:softEdge rad="112500"/>
          </a:effec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p:spPr>
        <p:txBody>
          <a:bodyPr>
            <a:normAutofit/>
          </a:bodyPr>
          <a:lstStyle/>
          <a:p>
            <a:pPr algn="r"/>
            <a:r>
              <a:rPr lang="fa-IR" sz="3600" b="1" dirty="0" smtClean="0">
                <a:ln cmpd="dbl">
                  <a:solidFill>
                    <a:schemeClr val="tx1"/>
                  </a:solidFill>
                </a:ln>
                <a:solidFill>
                  <a:schemeClr val="accent2">
                    <a:lumMod val="75000"/>
                  </a:schemeClr>
                </a:solidFill>
              </a:rPr>
              <a:t>5- استفاده از غلیظ کردن</a:t>
            </a:r>
            <a:endParaRPr lang="fa-IR" sz="3600" b="1" dirty="0">
              <a:ln cmpd="dbl">
                <a:solidFill>
                  <a:schemeClr val="tx1"/>
                </a:solidFill>
              </a:ln>
              <a:solidFill>
                <a:schemeClr val="accent2">
                  <a:lumMod val="75000"/>
                </a:schemeClr>
              </a:solidFill>
            </a:endParaRPr>
          </a:p>
        </p:txBody>
      </p:sp>
      <p:sp>
        <p:nvSpPr>
          <p:cNvPr id="3" name="Content Placeholder 2"/>
          <p:cNvSpPr>
            <a:spLocks noGrp="1"/>
          </p:cNvSpPr>
          <p:nvPr>
            <p:ph idx="1"/>
          </p:nvPr>
        </p:nvSpPr>
        <p:spPr>
          <a:xfrm>
            <a:off x="467544" y="1340768"/>
            <a:ext cx="8229600" cy="4525963"/>
          </a:xfrm>
        </p:spPr>
        <p:txBody>
          <a:bodyPr>
            <a:normAutofit/>
          </a:bodyPr>
          <a:lstStyle/>
          <a:p>
            <a:pPr algn="just" rtl="1">
              <a:buNone/>
            </a:pPr>
            <a:r>
              <a:rPr lang="fa-IR" sz="2400" dirty="0" smtClean="0"/>
              <a:t>    تهیه رب و مربا دو روش تغلیظ مواد غذایی است.در تهیه رب، تغلیظ باعث کاهش حجم و وزن غذا میشود. در نتیجه علاوه بر افزایش  قدرت نگهداری گوجه فرنگی به صورت رب، این کاهش حجم و وزن، اثرات اقتصادی به خاطر صرفه جویی در فضای محل نگهداری و وسایل حمل و نقل دارد. رب بدست امده یک پنجم وزن گوجه فرنگی مربوط را دارد یعنی از 5 کیلو گوجه فرنگی تقریبا 1 کیلو رب بدست می آید. تهیه شیره انگور یکی از روشهای غلیظ کردن است.</a:t>
            </a:r>
            <a:endParaRPr lang="fa-IR" sz="2400" dirty="0"/>
          </a:p>
        </p:txBody>
      </p:sp>
      <p:pic>
        <p:nvPicPr>
          <p:cNvPr id="4" name="Picture 3" descr="148104150971141735141118161232220024422208.jpg"/>
          <p:cNvPicPr>
            <a:picLocks noChangeAspect="1"/>
          </p:cNvPicPr>
          <p:nvPr/>
        </p:nvPicPr>
        <p:blipFill>
          <a:blip r:embed="rId2" cstate="print"/>
          <a:stretch>
            <a:fillRect/>
          </a:stretch>
        </p:blipFill>
        <p:spPr>
          <a:xfrm>
            <a:off x="899592" y="4281095"/>
            <a:ext cx="1944216" cy="2268252"/>
          </a:xfrm>
          <a:prstGeom prst="rect">
            <a:avLst/>
          </a:prstGeom>
          <a:ln>
            <a:noFill/>
          </a:ln>
          <a:effectLst>
            <a:softEdge rad="112500"/>
          </a:effectLst>
        </p:spPr>
      </p:pic>
      <p:pic>
        <p:nvPicPr>
          <p:cNvPr id="5" name="Picture 4" descr="1328086321.jpg"/>
          <p:cNvPicPr>
            <a:picLocks noChangeAspect="1"/>
          </p:cNvPicPr>
          <p:nvPr/>
        </p:nvPicPr>
        <p:blipFill>
          <a:blip r:embed="rId3" cstate="print"/>
          <a:stretch>
            <a:fillRect/>
          </a:stretch>
        </p:blipFill>
        <p:spPr>
          <a:xfrm>
            <a:off x="3419872" y="4365104"/>
            <a:ext cx="2143125" cy="2143125"/>
          </a:xfrm>
          <a:prstGeom prst="rect">
            <a:avLst/>
          </a:prstGeom>
          <a:ln>
            <a:noFill/>
          </a:ln>
          <a:effectLst>
            <a:softEdge rad="112500"/>
          </a:effectLst>
        </p:spPr>
      </p:pic>
      <p:pic>
        <p:nvPicPr>
          <p:cNvPr id="7" name="Picture 6" descr="161961.jpg"/>
          <p:cNvPicPr>
            <a:picLocks noChangeAspect="1"/>
          </p:cNvPicPr>
          <p:nvPr/>
        </p:nvPicPr>
        <p:blipFill>
          <a:blip r:embed="rId4" cstate="print"/>
          <a:stretch>
            <a:fillRect/>
          </a:stretch>
        </p:blipFill>
        <p:spPr>
          <a:xfrm>
            <a:off x="6264567" y="4293096"/>
            <a:ext cx="1823795" cy="2193171"/>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1000"/>
                                        <p:tgtEl>
                                          <p:spTgt spid="3">
                                            <p:txEl>
                                              <p:pRg st="0" end="0"/>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2000"/>
                            </p:stCondLst>
                            <p:childTnLst>
                              <p:par>
                                <p:cTn id="17" presetID="8"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500"/>
                                        <p:tgtEl>
                                          <p:spTgt spid="5"/>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787208" cy="1143000"/>
          </a:xfrm>
        </p:spPr>
        <p:txBody>
          <a:bodyPr>
            <a:normAutofit/>
          </a:bodyPr>
          <a:lstStyle/>
          <a:p>
            <a:pPr algn="r"/>
            <a:r>
              <a:rPr lang="fa-IR" sz="3200" b="1" dirty="0" smtClean="0">
                <a:ln cmpd="dbl">
                  <a:solidFill>
                    <a:schemeClr val="tx1"/>
                  </a:solidFill>
                </a:ln>
                <a:solidFill>
                  <a:srgbClr val="C00000"/>
                </a:solidFill>
              </a:rPr>
              <a:t>6 -  روش دود دادن</a:t>
            </a:r>
            <a:r>
              <a:rPr lang="en-US" sz="3200" dirty="0" smtClean="0">
                <a:solidFill>
                  <a:srgbClr val="C00000"/>
                </a:solidFill>
              </a:rPr>
              <a:t/>
            </a:r>
            <a:br>
              <a:rPr lang="en-US" sz="3200" dirty="0" smtClean="0">
                <a:solidFill>
                  <a:srgbClr val="C00000"/>
                </a:solidFill>
              </a:rPr>
            </a:br>
            <a:endParaRPr lang="fa-IR" sz="3200" dirty="0">
              <a:solidFill>
                <a:srgbClr val="C00000"/>
              </a:solidFill>
            </a:endParaRPr>
          </a:p>
        </p:txBody>
      </p:sp>
      <p:sp>
        <p:nvSpPr>
          <p:cNvPr id="3" name="Content Placeholder 2"/>
          <p:cNvSpPr>
            <a:spLocks noGrp="1"/>
          </p:cNvSpPr>
          <p:nvPr>
            <p:ph idx="1"/>
          </p:nvPr>
        </p:nvSpPr>
        <p:spPr/>
        <p:txBody>
          <a:bodyPr/>
          <a:lstStyle/>
          <a:p>
            <a:pPr algn="just" rtl="1">
              <a:buNone/>
            </a:pPr>
            <a:r>
              <a:rPr lang="fa-IR" dirty="0" smtClean="0"/>
              <a:t>   بعضی از مواد غذایی مانند گوشت و ماهی را با دود دادن نگهداری می کنند. دود دارای مواد شیمیایی محافظ مثل فرمالدئید، فنل، اسیداستیک، الکل اتیلیک، و اسید سیتریک است که از سوختن چوب تولید می شود.</a:t>
            </a:r>
            <a:endParaRPr lang="en-US" dirty="0" smtClean="0"/>
          </a:p>
          <a:p>
            <a:endParaRPr lang="fa-IR" dirty="0"/>
          </a:p>
        </p:txBody>
      </p:sp>
      <p:pic>
        <p:nvPicPr>
          <p:cNvPr id="4" name="Picture 3" descr="71d29e33c5fc19c7d1c6741f8b941395.jpg"/>
          <p:cNvPicPr>
            <a:picLocks noChangeAspect="1"/>
          </p:cNvPicPr>
          <p:nvPr/>
        </p:nvPicPr>
        <p:blipFill>
          <a:blip r:embed="rId2" cstate="print"/>
          <a:stretch>
            <a:fillRect/>
          </a:stretch>
        </p:blipFill>
        <p:spPr>
          <a:xfrm rot="5400000">
            <a:off x="467544" y="3933056"/>
            <a:ext cx="2592288" cy="2736304"/>
          </a:xfrm>
          <a:prstGeom prst="rect">
            <a:avLst/>
          </a:prstGeom>
          <a:ln>
            <a:noFill/>
          </a:ln>
          <a:effectLst>
            <a:softEdge rad="112500"/>
          </a:effectLst>
        </p:spPr>
      </p:pic>
      <p:pic>
        <p:nvPicPr>
          <p:cNvPr id="5" name="Picture 4" descr="001.jpg"/>
          <p:cNvPicPr>
            <a:picLocks noChangeAspect="1"/>
          </p:cNvPicPr>
          <p:nvPr/>
        </p:nvPicPr>
        <p:blipFill>
          <a:blip r:embed="rId3" cstate="print"/>
          <a:stretch>
            <a:fillRect/>
          </a:stretch>
        </p:blipFill>
        <p:spPr>
          <a:xfrm>
            <a:off x="3347863" y="3933056"/>
            <a:ext cx="2520281" cy="2357889"/>
          </a:xfrm>
          <a:prstGeom prst="rect">
            <a:avLst/>
          </a:prstGeom>
          <a:ln>
            <a:noFill/>
          </a:ln>
          <a:effectLst>
            <a:softEdge rad="112500"/>
          </a:effectLst>
        </p:spPr>
      </p:pic>
      <p:pic>
        <p:nvPicPr>
          <p:cNvPr id="6" name="Picture 5" descr="548meat_4big.jpg"/>
          <p:cNvPicPr>
            <a:picLocks noChangeAspect="1"/>
          </p:cNvPicPr>
          <p:nvPr/>
        </p:nvPicPr>
        <p:blipFill>
          <a:blip r:embed="rId4" cstate="print"/>
          <a:stretch>
            <a:fillRect/>
          </a:stretch>
        </p:blipFill>
        <p:spPr>
          <a:xfrm>
            <a:off x="6084168" y="4149080"/>
            <a:ext cx="2314228" cy="202370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2000"/>
                            </p:stCondLst>
                            <p:childTnLst>
                              <p:par>
                                <p:cTn id="17" presetID="1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500"/>
                                        <p:tgtEl>
                                          <p:spTgt spid="5"/>
                                        </p:tgtEl>
                                      </p:cBhvr>
                                    </p:animEffect>
                                  </p:childTnLst>
                                </p:cTn>
                              </p:par>
                            </p:childTnLst>
                          </p:cTn>
                        </p:par>
                        <p:par>
                          <p:cTn id="20" fill="hold">
                            <p:stCondLst>
                              <p:cond delay="2500"/>
                            </p:stCondLst>
                            <p:childTnLst>
                              <p:par>
                                <p:cTn id="21" presetID="18" presetClass="entr" presetSubtype="1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704856" cy="1143000"/>
          </a:xfrm>
        </p:spPr>
        <p:txBody>
          <a:bodyPr>
            <a:normAutofit fontScale="90000"/>
          </a:bodyPr>
          <a:lstStyle/>
          <a:p>
            <a:pPr algn="r"/>
            <a:r>
              <a:rPr lang="fa-IR" sz="4000" b="1" dirty="0" smtClean="0">
                <a:ln cmpd="dbl">
                  <a:solidFill>
                    <a:schemeClr val="tx1"/>
                  </a:solidFill>
                </a:ln>
                <a:solidFill>
                  <a:srgbClr val="C00000"/>
                </a:solidFill>
              </a:rPr>
              <a:t>7 -  استفاده از شعله</a:t>
            </a:r>
            <a:r>
              <a:rPr lang="en-US" dirty="0" smtClean="0"/>
              <a:t/>
            </a:r>
            <a:br>
              <a:rPr lang="en-US" dirty="0" smtClean="0"/>
            </a:br>
            <a:endParaRPr lang="fa-IR" dirty="0"/>
          </a:p>
        </p:txBody>
      </p:sp>
      <p:sp>
        <p:nvSpPr>
          <p:cNvPr id="3" name="Content Placeholder 2"/>
          <p:cNvSpPr>
            <a:spLocks noGrp="1"/>
          </p:cNvSpPr>
          <p:nvPr>
            <p:ph idx="1"/>
          </p:nvPr>
        </p:nvSpPr>
        <p:spPr/>
        <p:txBody>
          <a:bodyPr/>
          <a:lstStyle/>
          <a:p>
            <a:pPr algn="just" rtl="1">
              <a:buNone/>
            </a:pPr>
            <a:r>
              <a:rPr lang="fa-IR" dirty="0" smtClean="0"/>
              <a:t>   از اشعه ماوراء بنفش و اشعۀ گاما و اشعه های دیگر قابل استفاده، برای نگهداری مواد غذایی استفاده می شود. اشعه باعث تخریب ساختمان سلول میکروب و جلوگیری از فعالیت آنزیم ها می شود.</a:t>
            </a:r>
            <a:endParaRPr lang="en-US" dirty="0" smtClean="0"/>
          </a:p>
          <a:p>
            <a:endParaRPr lang="fa-IR" dirty="0"/>
          </a:p>
        </p:txBody>
      </p:sp>
      <p:pic>
        <p:nvPicPr>
          <p:cNvPr id="11" name="Picture 10" descr="Snapshot_2013-02-09_150204.png"/>
          <p:cNvPicPr>
            <a:picLocks noChangeAspect="1"/>
          </p:cNvPicPr>
          <p:nvPr/>
        </p:nvPicPr>
        <p:blipFill>
          <a:blip r:embed="rId2" cstate="print"/>
          <a:stretch>
            <a:fillRect/>
          </a:stretch>
        </p:blipFill>
        <p:spPr>
          <a:xfrm>
            <a:off x="1187624" y="4077072"/>
            <a:ext cx="3132348"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Snapshot_2013-02-13_194846.png"/>
          <p:cNvPicPr>
            <a:picLocks noChangeAspect="1"/>
          </p:cNvPicPr>
          <p:nvPr/>
        </p:nvPicPr>
        <p:blipFill>
          <a:blip r:embed="rId3" cstate="print"/>
          <a:stretch>
            <a:fillRect/>
          </a:stretch>
        </p:blipFill>
        <p:spPr>
          <a:xfrm>
            <a:off x="4788024" y="4149080"/>
            <a:ext cx="3168352" cy="2067767"/>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plus(i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22438"/>
          </a:xfrm>
        </p:spPr>
        <p:txBody>
          <a:bodyPr>
            <a:normAutofit/>
          </a:bodyPr>
          <a:lstStyle/>
          <a:p>
            <a:pPr algn="r"/>
            <a:r>
              <a:rPr lang="fa-IR" sz="3600" b="1" dirty="0" smtClean="0">
                <a:ln cmpd="dbl">
                  <a:solidFill>
                    <a:schemeClr val="tx1"/>
                  </a:solidFill>
                </a:ln>
                <a:solidFill>
                  <a:srgbClr val="C00000"/>
                </a:solidFill>
              </a:rPr>
              <a:t>8 -  استفاده از انبار و سیلو</a:t>
            </a:r>
            <a:r>
              <a:rPr lang="en-US" dirty="0" smtClean="0"/>
              <a:t/>
            </a:r>
            <a:br>
              <a:rPr lang="en-US" dirty="0" smtClean="0"/>
            </a:br>
            <a:endParaRPr lang="fa-IR" dirty="0"/>
          </a:p>
        </p:txBody>
      </p:sp>
      <p:sp>
        <p:nvSpPr>
          <p:cNvPr id="3" name="Content Placeholder 2"/>
          <p:cNvSpPr>
            <a:spLocks noGrp="1"/>
          </p:cNvSpPr>
          <p:nvPr>
            <p:ph idx="1"/>
          </p:nvPr>
        </p:nvSpPr>
        <p:spPr>
          <a:xfrm>
            <a:off x="683568" y="1214422"/>
            <a:ext cx="8229600" cy="4148253"/>
          </a:xfrm>
        </p:spPr>
        <p:txBody>
          <a:bodyPr>
            <a:normAutofit/>
          </a:bodyPr>
          <a:lstStyle/>
          <a:p>
            <a:pPr algn="just" rtl="1">
              <a:buNone/>
            </a:pPr>
            <a:r>
              <a:rPr lang="fa-IR" sz="2400" dirty="0" smtClean="0"/>
              <a:t>    بسیاری از مواد  غذایی مخصوصاً غلات و حبوبات را در انبارها و سیلوهای تحت کنترل از نظر درجه حرارت و رطوبت نگهداری می کنند.برای نگهداری انواع میوه و سبزی ،کنترل حرارت و رطوبت فوق العاده مهم است.در انبارهای مدرن اتمسفر به صورت کنترل شده است که در آن نسبت گازهای دی اسید کربن ،ازت و اکسیژن با انبار های دیگر متفاوت است</a:t>
            </a:r>
            <a:endParaRPr lang="en-US" sz="2400" dirty="0" smtClean="0"/>
          </a:p>
          <a:p>
            <a:pPr algn="just" rtl="1"/>
            <a:endParaRPr lang="fa-IR" sz="2400" dirty="0"/>
          </a:p>
        </p:txBody>
      </p:sp>
      <p:pic>
        <p:nvPicPr>
          <p:cNvPr id="5" name="Picture 4" descr="Snapshot_2013-02-09_121502.png"/>
          <p:cNvPicPr>
            <a:picLocks noChangeAspect="1"/>
          </p:cNvPicPr>
          <p:nvPr/>
        </p:nvPicPr>
        <p:blipFill>
          <a:blip r:embed="rId2" cstate="print"/>
          <a:stretch>
            <a:fillRect/>
          </a:stretch>
        </p:blipFill>
        <p:spPr>
          <a:xfrm>
            <a:off x="899592" y="2924944"/>
            <a:ext cx="2657475" cy="3267075"/>
          </a:xfrm>
          <a:prstGeom prst="rect">
            <a:avLst/>
          </a:prstGeom>
          <a:ln>
            <a:noFill/>
          </a:ln>
          <a:effectLst>
            <a:softEdge rad="112500"/>
          </a:effectLst>
        </p:spPr>
      </p:pic>
      <p:pic>
        <p:nvPicPr>
          <p:cNvPr id="6" name="Picture 5" descr="546487_orig.jpg"/>
          <p:cNvPicPr>
            <a:picLocks noChangeAspect="1"/>
          </p:cNvPicPr>
          <p:nvPr/>
        </p:nvPicPr>
        <p:blipFill>
          <a:blip r:embed="rId3" cstate="print"/>
          <a:stretch>
            <a:fillRect/>
          </a:stretch>
        </p:blipFill>
        <p:spPr>
          <a:xfrm>
            <a:off x="3851920" y="3429000"/>
            <a:ext cx="3985815" cy="2659443"/>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plus(in)">
                                      <p:cBhvr>
                                        <p:cTn id="11" dur="500"/>
                                        <p:tgtEl>
                                          <p:spTgt spid="5"/>
                                        </p:tgtEl>
                                      </p:cBhvr>
                                    </p:animEffect>
                                  </p:childTnLst>
                                </p:cTn>
                              </p:par>
                            </p:childTnLst>
                          </p:cTn>
                        </p:par>
                        <p:par>
                          <p:cTn id="12" fill="hold">
                            <p:stCondLst>
                              <p:cond delay="1500"/>
                            </p:stCondLst>
                            <p:childTnLst>
                              <p:par>
                                <p:cTn id="13" presetID="1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algn="r" rtl="1">
              <a:buNone/>
            </a:pPr>
            <a:r>
              <a:rPr lang="fa-IR" b="1" dirty="0" smtClean="0"/>
              <a:t> </a:t>
            </a:r>
            <a:r>
              <a:rPr lang="fa-IR" b="1" dirty="0" smtClean="0">
                <a:solidFill>
                  <a:srgbClr val="C00000"/>
                </a:solidFill>
              </a:rPr>
              <a:t>  </a:t>
            </a:r>
            <a:r>
              <a:rPr lang="fa-IR" b="1" dirty="0" smtClean="0">
                <a:ln cmpd="dbl">
                  <a:solidFill>
                    <a:schemeClr val="tx1"/>
                  </a:solidFill>
                </a:ln>
                <a:solidFill>
                  <a:srgbClr val="C00000"/>
                </a:solidFill>
              </a:rPr>
              <a:t>9 -  استفاده از تخمیر</a:t>
            </a:r>
            <a:endParaRPr lang="en-US" dirty="0" smtClean="0">
              <a:ln cmpd="dbl">
                <a:solidFill>
                  <a:schemeClr val="tx1"/>
                </a:solidFill>
              </a:ln>
              <a:solidFill>
                <a:srgbClr val="C00000"/>
              </a:solidFill>
            </a:endParaRPr>
          </a:p>
          <a:p>
            <a:pPr algn="just">
              <a:buNone/>
            </a:pPr>
            <a:r>
              <a:rPr lang="fa-IR" dirty="0" smtClean="0"/>
              <a:t>   </a:t>
            </a:r>
            <a:r>
              <a:rPr lang="fa-IR" sz="2800" dirty="0" smtClean="0"/>
              <a:t>این روش برای نگهداری بعضی از مواد غذایی قابل استفاده است. مثلا برای نگهداری از شیر یکی از روشهای نگهداری، تبدیل آن به ماست است که به کمک باکتری های اسید لاکتیک این عمل انجام می شود. تهیه سرکه نیز به وسیلۀ تخمیر انگور انجام می گیرد </a:t>
            </a:r>
            <a:r>
              <a:rPr lang="fa-IR" dirty="0" smtClean="0"/>
              <a:t>.</a:t>
            </a:r>
            <a:endParaRPr lang="en-US" dirty="0" smtClean="0"/>
          </a:p>
          <a:p>
            <a:pPr>
              <a:buNone/>
            </a:pPr>
            <a:endParaRPr lang="fa-IR" dirty="0"/>
          </a:p>
        </p:txBody>
      </p:sp>
      <p:pic>
        <p:nvPicPr>
          <p:cNvPr id="4" name="Picture 3" descr="thCA1XTM6R.jpg"/>
          <p:cNvPicPr>
            <a:picLocks noChangeAspect="1"/>
          </p:cNvPicPr>
          <p:nvPr/>
        </p:nvPicPr>
        <p:blipFill>
          <a:blip r:embed="rId2" cstate="print"/>
          <a:stretch>
            <a:fillRect/>
          </a:stretch>
        </p:blipFill>
        <p:spPr>
          <a:xfrm>
            <a:off x="2915816" y="3717032"/>
            <a:ext cx="2069207" cy="2750140"/>
          </a:xfrm>
          <a:prstGeom prst="rect">
            <a:avLst/>
          </a:prstGeom>
          <a:ln>
            <a:noFill/>
          </a:ln>
          <a:effectLst>
            <a:softEdge rad="112500"/>
          </a:effectLst>
        </p:spPr>
      </p:pic>
      <p:pic>
        <p:nvPicPr>
          <p:cNvPr id="5" name="Picture 4" descr="thCAI3U207.jpg"/>
          <p:cNvPicPr>
            <a:picLocks noChangeAspect="1"/>
          </p:cNvPicPr>
          <p:nvPr/>
        </p:nvPicPr>
        <p:blipFill>
          <a:blip r:embed="rId3" cstate="print"/>
          <a:stretch>
            <a:fillRect/>
          </a:stretch>
        </p:blipFill>
        <p:spPr>
          <a:xfrm>
            <a:off x="827584" y="3645024"/>
            <a:ext cx="2088232" cy="2759700"/>
          </a:xfrm>
          <a:prstGeom prst="rect">
            <a:avLst/>
          </a:prstGeom>
          <a:ln>
            <a:noFill/>
          </a:ln>
          <a:effectLst>
            <a:softEdge rad="112500"/>
          </a:effectLst>
        </p:spPr>
      </p:pic>
      <p:pic>
        <p:nvPicPr>
          <p:cNvPr id="6" name="Picture 5" descr="yeast-cake.jpg"/>
          <p:cNvPicPr>
            <a:picLocks noChangeAspect="1"/>
          </p:cNvPicPr>
          <p:nvPr/>
        </p:nvPicPr>
        <p:blipFill>
          <a:blip r:embed="rId4" cstate="print"/>
          <a:stretch>
            <a:fillRect/>
          </a:stretch>
        </p:blipFill>
        <p:spPr>
          <a:xfrm>
            <a:off x="4860032" y="3661988"/>
            <a:ext cx="3456384" cy="2811192"/>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772816"/>
            <a:ext cx="7848872" cy="1152128"/>
          </a:xfrm>
        </p:spPr>
        <p:txBody>
          <a:bodyPr>
            <a:normAutofit/>
          </a:bodyPr>
          <a:lstStyle/>
          <a:p>
            <a:r>
              <a:rPr lang="fa-IR" sz="3600" b="1" dirty="0" smtClean="0">
                <a:ln cmpd="dbl">
                  <a:solidFill>
                    <a:schemeClr val="tx1"/>
                  </a:solidFill>
                </a:ln>
                <a:solidFill>
                  <a:schemeClr val="accent2">
                    <a:lumMod val="75000"/>
                  </a:schemeClr>
                </a:solidFill>
              </a:rPr>
              <a:t>شرایط نگهداری چند نمونه مواد غذایی در انبار</a:t>
            </a:r>
            <a:endParaRPr lang="fa-IR" sz="3600" b="1" dirty="0">
              <a:ln cmpd="dbl">
                <a:solidFill>
                  <a:schemeClr val="tx1"/>
                </a:solidFill>
              </a:ln>
            </a:endParaRPr>
          </a:p>
        </p:txBody>
      </p:sp>
      <p:pic>
        <p:nvPicPr>
          <p:cNvPr id="4" name="Picture 3" descr="agriculture.jpg"/>
          <p:cNvPicPr>
            <a:picLocks noChangeAspect="1"/>
          </p:cNvPicPr>
          <p:nvPr/>
        </p:nvPicPr>
        <p:blipFill>
          <a:blip r:embed="rId2" cstate="print"/>
          <a:stretch>
            <a:fillRect/>
          </a:stretch>
        </p:blipFill>
        <p:spPr>
          <a:xfrm>
            <a:off x="611560" y="2924944"/>
            <a:ext cx="4057651" cy="3456384"/>
          </a:xfrm>
          <a:prstGeom prst="rect">
            <a:avLst/>
          </a:prstGeom>
          <a:ln>
            <a:noFill/>
          </a:ln>
          <a:effectLst>
            <a:softEdge rad="112500"/>
          </a:effectLst>
        </p:spPr>
      </p:pic>
      <p:pic>
        <p:nvPicPr>
          <p:cNvPr id="5" name="Picture 4" descr="163_orig.jpg"/>
          <p:cNvPicPr>
            <a:picLocks noChangeAspect="1"/>
          </p:cNvPicPr>
          <p:nvPr/>
        </p:nvPicPr>
        <p:blipFill>
          <a:blip r:embed="rId3" cstate="print"/>
          <a:stretch>
            <a:fillRect/>
          </a:stretch>
        </p:blipFill>
        <p:spPr>
          <a:xfrm>
            <a:off x="4860032" y="2948826"/>
            <a:ext cx="3312368" cy="3558352"/>
          </a:xfrm>
          <a:prstGeom prst="rect">
            <a:avLst/>
          </a:prstGeom>
          <a:ln>
            <a:noFill/>
          </a:ln>
          <a:effectLst>
            <a:softEdge rad="11250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2750"/>
                            </p:stCondLst>
                            <p:childTnLst>
                              <p:par>
                                <p:cTn id="15" presetID="18" presetClass="entr" presetSubtype="1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692696"/>
            <a:ext cx="4978896" cy="724942"/>
          </a:xfrm>
          <a:effectLst>
            <a:outerShdw sx="1000" sy="1000" algn="ctr" rotWithShape="0">
              <a:srgbClr val="000000"/>
            </a:outerShdw>
          </a:effectLst>
        </p:spPr>
        <p:txBody>
          <a:bodyPr>
            <a:normAutofit/>
          </a:bodyPr>
          <a:lstStyle/>
          <a:p>
            <a:r>
              <a:rPr lang="fa-IR" dirty="0" smtClean="0">
                <a:ln cmpd="thickThin">
                  <a:solidFill>
                    <a:schemeClr val="tx1"/>
                  </a:solidFill>
                </a:ln>
                <a:solidFill>
                  <a:schemeClr val="accent2">
                    <a:lumMod val="75000"/>
                  </a:schemeClr>
                </a:solidFill>
              </a:rPr>
              <a:t>نگهداری غذای کنسرو شده</a:t>
            </a:r>
            <a:endParaRPr lang="fa-IR" dirty="0">
              <a:ln cmpd="thickThin">
                <a:solidFill>
                  <a:schemeClr val="tx1"/>
                </a:solidFill>
              </a:ln>
              <a:solidFill>
                <a:schemeClr val="accent2">
                  <a:lumMod val="75000"/>
                </a:schemeClr>
              </a:solidFill>
            </a:endParaRPr>
          </a:p>
        </p:txBody>
      </p:sp>
      <p:sp>
        <p:nvSpPr>
          <p:cNvPr id="3" name="Content Placeholder 2"/>
          <p:cNvSpPr>
            <a:spLocks noGrp="1"/>
          </p:cNvSpPr>
          <p:nvPr>
            <p:ph idx="1"/>
          </p:nvPr>
        </p:nvSpPr>
        <p:spPr>
          <a:xfrm>
            <a:off x="827584" y="1600200"/>
            <a:ext cx="7632848" cy="4525963"/>
          </a:xfrm>
        </p:spPr>
        <p:txBody>
          <a:bodyPr/>
          <a:lstStyle/>
          <a:p>
            <a:pPr algn="just" rtl="1">
              <a:buNone/>
            </a:pPr>
            <a:r>
              <a:rPr lang="fa-IR" sz="2400" dirty="0" smtClean="0">
                <a:solidFill>
                  <a:schemeClr val="tx2">
                    <a:lumMod val="75000"/>
                  </a:schemeClr>
                </a:solidFill>
              </a:rPr>
              <a:t>- </a:t>
            </a:r>
            <a:r>
              <a:rPr lang="fa-IR" sz="2400" dirty="0" smtClean="0"/>
              <a:t>محل انبار باید عاری از رطوبت و دمای آن نباید خیلی زیاد باشد</a:t>
            </a:r>
          </a:p>
          <a:p>
            <a:pPr algn="just" rtl="1">
              <a:buNone/>
            </a:pPr>
            <a:r>
              <a:rPr lang="fa-IR" sz="2400" dirty="0" smtClean="0"/>
              <a:t>- انبار باید مجهز به دستگاه تصفیه هوا در فصول سرد و مرطوب باشد تا از زنگ زدگی و ایجاد منفذ در قوطی شده و ازفساد آن جلو گیری شود.</a:t>
            </a:r>
          </a:p>
          <a:p>
            <a:pPr algn="just" rtl="1">
              <a:buNone/>
            </a:pPr>
            <a:r>
              <a:rPr lang="fa-IR" sz="2400" dirty="0" smtClean="0"/>
              <a:t>- ارتفاع چینش کارتن های کنسرو باید با توجه به استحکام آن باشد . زیراچیدن کارتن ها با ارتفاع زیاد خطر ریزش و اسیب به بدنه ظروف کنسرو را به دنبال دارد.</a:t>
            </a:r>
          </a:p>
          <a:p>
            <a:pPr>
              <a:buNone/>
            </a:pPr>
            <a:endParaRPr lang="fa-IR" dirty="0"/>
          </a:p>
        </p:txBody>
      </p:sp>
      <p:pic>
        <p:nvPicPr>
          <p:cNvPr id="4" name="Picture 3" descr="111.jpg"/>
          <p:cNvPicPr>
            <a:picLocks noChangeAspect="1"/>
          </p:cNvPicPr>
          <p:nvPr/>
        </p:nvPicPr>
        <p:blipFill>
          <a:blip r:embed="rId2" cstate="print"/>
          <a:stretch>
            <a:fillRect/>
          </a:stretch>
        </p:blipFill>
        <p:spPr>
          <a:xfrm>
            <a:off x="2339752" y="4437112"/>
            <a:ext cx="2736304" cy="2088231"/>
          </a:xfrm>
          <a:prstGeom prst="rect">
            <a:avLst/>
          </a:prstGeom>
          <a:ln>
            <a:noFill/>
          </a:ln>
          <a:effectLst>
            <a:softEdge rad="112500"/>
          </a:effectLst>
        </p:spPr>
      </p:pic>
      <p:pic>
        <p:nvPicPr>
          <p:cNvPr id="5" name="Picture 4" descr="conserve8.jpg"/>
          <p:cNvPicPr>
            <a:picLocks noChangeAspect="1"/>
          </p:cNvPicPr>
          <p:nvPr/>
        </p:nvPicPr>
        <p:blipFill>
          <a:blip r:embed="rId3" cstate="print"/>
          <a:stretch>
            <a:fillRect/>
          </a:stretch>
        </p:blipFill>
        <p:spPr>
          <a:xfrm>
            <a:off x="971600" y="4509120"/>
            <a:ext cx="1435100" cy="2086992"/>
          </a:xfrm>
          <a:prstGeom prst="rect">
            <a:avLst/>
          </a:prstGeom>
          <a:ln>
            <a:noFill/>
          </a:ln>
          <a:effectLst>
            <a:softEdge rad="112500"/>
          </a:effectLst>
        </p:spPr>
      </p:pic>
      <p:pic>
        <p:nvPicPr>
          <p:cNvPr id="6" name="Picture 5" descr="untitledopok.bmp"/>
          <p:cNvPicPr>
            <a:picLocks noChangeAspect="1"/>
          </p:cNvPicPr>
          <p:nvPr/>
        </p:nvPicPr>
        <p:blipFill>
          <a:blip r:embed="rId4" cstate="print"/>
          <a:stretch>
            <a:fillRect/>
          </a:stretch>
        </p:blipFill>
        <p:spPr>
          <a:xfrm>
            <a:off x="5076056" y="4437112"/>
            <a:ext cx="3312368" cy="2088232"/>
          </a:xfrm>
          <a:prstGeom prst="rect">
            <a:avLst/>
          </a:prstGeom>
          <a:ln>
            <a:noFill/>
          </a:ln>
          <a:effectLst>
            <a:softEdge rad="112500"/>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1000"/>
                                        <p:tgtEl>
                                          <p:spTgt spid="3">
                                            <p:txEl>
                                              <p:pRg st="0" end="0"/>
                                            </p:txEl>
                                          </p:spTgt>
                                        </p:tgtEl>
                                      </p:cBhvr>
                                    </p:animEffect>
                                  </p:childTnLst>
                                </p:cTn>
                              </p:par>
                            </p:childTnLst>
                          </p:cTn>
                        </p:par>
                        <p:par>
                          <p:cTn id="12" fill="hold">
                            <p:stCondLst>
                              <p:cond delay="1500"/>
                            </p:stCondLst>
                            <p:childTnLst>
                              <p:par>
                                <p:cTn id="13" presetID="13"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500"/>
                                        <p:tgtEl>
                                          <p:spTgt spid="3">
                                            <p:txEl>
                                              <p:pRg st="1" end="1"/>
                                            </p:txEl>
                                          </p:spTgt>
                                        </p:tgtEl>
                                      </p:cBhvr>
                                    </p:animEffect>
                                  </p:childTnLst>
                                </p:cTn>
                              </p:par>
                            </p:childTnLst>
                          </p:cTn>
                        </p:par>
                        <p:par>
                          <p:cTn id="16" fill="hold">
                            <p:stCondLst>
                              <p:cond delay="2000"/>
                            </p:stCondLst>
                            <p:childTnLst>
                              <p:par>
                                <p:cTn id="17" presetID="1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1000"/>
                                        <p:tgtEl>
                                          <p:spTgt spid="3">
                                            <p:txEl>
                                              <p:pRg st="2" end="2"/>
                                            </p:txEl>
                                          </p:spTgt>
                                        </p:tgtEl>
                                      </p:cBhvr>
                                    </p:animEffect>
                                  </p:childTnLst>
                                </p:cTn>
                              </p:par>
                            </p:childTnLst>
                          </p:cTn>
                        </p:par>
                        <p:par>
                          <p:cTn id="20" fill="hold">
                            <p:stCondLst>
                              <p:cond delay="3000"/>
                            </p:stCondLst>
                            <p:childTnLst>
                              <p:par>
                                <p:cTn id="21" presetID="18" presetClass="entr" presetSubtype="1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par>
                          <p:cTn id="24" fill="hold">
                            <p:stCondLst>
                              <p:cond delay="3500"/>
                            </p:stCondLst>
                            <p:childTnLst>
                              <p:par>
                                <p:cTn id="25" presetID="1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plus(in)">
                                      <p:cBhvr>
                                        <p:cTn id="27" dur="500"/>
                                        <p:tgtEl>
                                          <p:spTgt spid="4"/>
                                        </p:tgtEl>
                                      </p:cBhvr>
                                    </p:animEffect>
                                  </p:childTnLst>
                                </p:cTn>
                              </p:par>
                            </p:childTnLst>
                          </p:cTn>
                        </p:par>
                        <p:par>
                          <p:cTn id="28" fill="hold">
                            <p:stCondLst>
                              <p:cond delay="4000"/>
                            </p:stCondLst>
                            <p:childTnLst>
                              <p:par>
                                <p:cTn id="29" presetID="18" presetClass="entr" presetSubtype="1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ln cmpd="dbl">
                  <a:solidFill>
                    <a:schemeClr val="tx1"/>
                  </a:solidFill>
                </a:ln>
                <a:solidFill>
                  <a:schemeClr val="accent2">
                    <a:lumMod val="50000"/>
                  </a:schemeClr>
                </a:solidFill>
              </a:rPr>
              <a:t>نگهداری</a:t>
            </a:r>
            <a:r>
              <a:rPr lang="fa-IR" dirty="0" smtClean="0">
                <a:solidFill>
                  <a:schemeClr val="accent2">
                    <a:lumMod val="50000"/>
                  </a:schemeClr>
                </a:solidFill>
              </a:rPr>
              <a:t> </a:t>
            </a:r>
            <a:r>
              <a:rPr lang="fa-IR" dirty="0" smtClean="0">
                <a:ln cmpd="dbl">
                  <a:solidFill>
                    <a:schemeClr val="tx1"/>
                  </a:solidFill>
                </a:ln>
                <a:solidFill>
                  <a:schemeClr val="accent2">
                    <a:lumMod val="50000"/>
                  </a:schemeClr>
                </a:solidFill>
              </a:rPr>
              <a:t>روغن جامد و مایع</a:t>
            </a:r>
            <a:endParaRPr lang="fa-IR" dirty="0">
              <a:ln cmpd="dbl">
                <a:solidFill>
                  <a:schemeClr val="tx1"/>
                </a:solidFill>
              </a:ln>
              <a:solidFill>
                <a:schemeClr val="accent2">
                  <a:lumMod val="50000"/>
                </a:schemeClr>
              </a:solidFill>
            </a:endParaRPr>
          </a:p>
        </p:txBody>
      </p:sp>
      <p:sp>
        <p:nvSpPr>
          <p:cNvPr id="3" name="Content Placeholder 2"/>
          <p:cNvSpPr>
            <a:spLocks noGrp="1"/>
          </p:cNvSpPr>
          <p:nvPr>
            <p:ph idx="1"/>
          </p:nvPr>
        </p:nvSpPr>
        <p:spPr/>
        <p:txBody>
          <a:bodyPr>
            <a:normAutofit/>
          </a:bodyPr>
          <a:lstStyle/>
          <a:p>
            <a:pPr algn="just" rtl="1">
              <a:buNone/>
            </a:pPr>
            <a:r>
              <a:rPr lang="fa-IR" sz="2800" dirty="0" smtClean="0"/>
              <a:t>- به دلیل غیر اشباع بودن روغن های مایع و با داشتن خاصیت اکسید شدن نسبت به روغن جامد باید در محلی خشک و خنک نگهداری شود.</a:t>
            </a:r>
          </a:p>
          <a:p>
            <a:pPr algn="just" rtl="1">
              <a:buNone/>
            </a:pPr>
            <a:r>
              <a:rPr lang="fa-IR" sz="2800" dirty="0" smtClean="0"/>
              <a:t>- ظرف فلزی مانند ظروف آهنی ومسی موجب تسریع در اکسیداسیون و فساد روغن میشوند.</a:t>
            </a:r>
            <a:endParaRPr lang="fa-IR" sz="2800" dirty="0"/>
          </a:p>
        </p:txBody>
      </p:sp>
      <p:pic>
        <p:nvPicPr>
          <p:cNvPr id="4" name="Picture 3" descr="yyyy.bmp"/>
          <p:cNvPicPr>
            <a:picLocks noChangeAspect="1"/>
          </p:cNvPicPr>
          <p:nvPr/>
        </p:nvPicPr>
        <p:blipFill>
          <a:blip r:embed="rId2" cstate="print"/>
          <a:stretch>
            <a:fillRect/>
          </a:stretch>
        </p:blipFill>
        <p:spPr>
          <a:xfrm>
            <a:off x="755576" y="4149080"/>
            <a:ext cx="3289548" cy="2193032"/>
          </a:xfrm>
          <a:prstGeom prst="rect">
            <a:avLst/>
          </a:prstGeom>
          <a:ln>
            <a:noFill/>
          </a:ln>
          <a:effectLst>
            <a:softEdge rad="112500"/>
          </a:effectLst>
        </p:spPr>
      </p:pic>
      <p:pic>
        <p:nvPicPr>
          <p:cNvPr id="5" name="Picture 4" descr="25558969710415195145310919922342182137231.jpg"/>
          <p:cNvPicPr>
            <a:picLocks noChangeAspect="1"/>
          </p:cNvPicPr>
          <p:nvPr/>
        </p:nvPicPr>
        <p:blipFill>
          <a:blip r:embed="rId3" cstate="print"/>
          <a:stretch>
            <a:fillRect/>
          </a:stretch>
        </p:blipFill>
        <p:spPr>
          <a:xfrm>
            <a:off x="6156176" y="4077072"/>
            <a:ext cx="2088232" cy="2348566"/>
          </a:xfrm>
          <a:prstGeom prst="rect">
            <a:avLst/>
          </a:prstGeom>
          <a:ln>
            <a:noFill/>
          </a:ln>
          <a:effectLst>
            <a:softEdge rad="112500"/>
          </a:effectLst>
        </p:spPr>
      </p:pic>
      <p:pic>
        <p:nvPicPr>
          <p:cNvPr id="6" name="Picture 5" descr="thCAEHDOK1.jpg"/>
          <p:cNvPicPr>
            <a:picLocks noChangeAspect="1"/>
          </p:cNvPicPr>
          <p:nvPr/>
        </p:nvPicPr>
        <p:blipFill>
          <a:blip r:embed="rId4" cstate="print"/>
          <a:stretch>
            <a:fillRect/>
          </a:stretch>
        </p:blipFill>
        <p:spPr>
          <a:xfrm>
            <a:off x="4139952" y="4149080"/>
            <a:ext cx="1944216" cy="221818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ln cmpd="dbl">
                  <a:solidFill>
                    <a:schemeClr val="tx1"/>
                  </a:solidFill>
                </a:ln>
                <a:solidFill>
                  <a:schemeClr val="accent2">
                    <a:lumMod val="75000"/>
                  </a:schemeClr>
                </a:solidFill>
              </a:rPr>
              <a:t>نگهداری غلات و حبوبات</a:t>
            </a:r>
            <a:endParaRPr lang="fa-IR" dirty="0">
              <a:ln cmpd="dbl">
                <a:solidFill>
                  <a:schemeClr val="tx1"/>
                </a:solidFill>
              </a:ln>
              <a:solidFill>
                <a:schemeClr val="accent2">
                  <a:lumMod val="75000"/>
                </a:schemeClr>
              </a:solidFill>
            </a:endParaRPr>
          </a:p>
        </p:txBody>
      </p:sp>
      <p:sp>
        <p:nvSpPr>
          <p:cNvPr id="3" name="Content Placeholder 2"/>
          <p:cNvSpPr>
            <a:spLocks noGrp="1"/>
          </p:cNvSpPr>
          <p:nvPr>
            <p:ph idx="1"/>
          </p:nvPr>
        </p:nvSpPr>
        <p:spPr>
          <a:xfrm>
            <a:off x="467544" y="1628800"/>
            <a:ext cx="8229600" cy="4525963"/>
          </a:xfrm>
        </p:spPr>
        <p:txBody>
          <a:bodyPr>
            <a:normAutofit/>
          </a:bodyPr>
          <a:lstStyle/>
          <a:p>
            <a:pPr algn="just" rtl="1">
              <a:buNone/>
            </a:pPr>
            <a:r>
              <a:rPr lang="fa-IR" sz="2400" dirty="0" smtClean="0"/>
              <a:t>-غلات و حبوبات عمدتا در کیسه های پلاستیکی ،نخی و برای وزن کم در کیسه های پلاستیکی و پارچه ای  بسته بندی میکند.</a:t>
            </a:r>
          </a:p>
          <a:p>
            <a:pPr algn="just" rtl="1">
              <a:buNone/>
            </a:pPr>
            <a:r>
              <a:rPr lang="fa-IR" sz="2400" dirty="0" smtClean="0"/>
              <a:t>-غلات را عمدتا در کیسه ای 50 کیلویی بسته بندی میکنن چون غلات و حبوبات تنفس می کنند ،رطوبت و </a:t>
            </a:r>
            <a:r>
              <a:rPr lang="en-US" sz="2400" dirty="0" smtClean="0"/>
              <a:t>co2 </a:t>
            </a:r>
            <a:r>
              <a:rPr lang="fa-IR" sz="2400" dirty="0" smtClean="0"/>
              <a:t>تولید  می نمایند. </a:t>
            </a:r>
          </a:p>
          <a:p>
            <a:pPr algn="just" rtl="1">
              <a:buNone/>
            </a:pPr>
            <a:r>
              <a:rPr lang="fa-IR" sz="2400" dirty="0" smtClean="0"/>
              <a:t>- داشتن تهویه برای خروخ حرارت و رطوبت بسیار ضروری است چون رطوبت و هوا هر دو موجبات کپک زدگی و رشد آفات را فراهم می کند </a:t>
            </a:r>
            <a:endParaRPr lang="fa-IR" sz="2400" dirty="0"/>
          </a:p>
        </p:txBody>
      </p:sp>
      <p:pic>
        <p:nvPicPr>
          <p:cNvPr id="4" name="Picture 3" descr="thCAJZ8SUR.jpg"/>
          <p:cNvPicPr>
            <a:picLocks noChangeAspect="1"/>
          </p:cNvPicPr>
          <p:nvPr/>
        </p:nvPicPr>
        <p:blipFill>
          <a:blip r:embed="rId2" cstate="print"/>
          <a:stretch>
            <a:fillRect/>
          </a:stretch>
        </p:blipFill>
        <p:spPr>
          <a:xfrm>
            <a:off x="827584" y="4221088"/>
            <a:ext cx="1719635" cy="2292847"/>
          </a:xfrm>
          <a:prstGeom prst="rect">
            <a:avLst/>
          </a:prstGeom>
          <a:ln>
            <a:noFill/>
          </a:ln>
          <a:effectLst>
            <a:softEdge rad="112500"/>
          </a:effectLst>
        </p:spPr>
      </p:pic>
      <p:pic>
        <p:nvPicPr>
          <p:cNvPr id="7" name="Picture 6" descr="L6346957187531.jpg"/>
          <p:cNvPicPr>
            <a:picLocks noChangeAspect="1"/>
          </p:cNvPicPr>
          <p:nvPr/>
        </p:nvPicPr>
        <p:blipFill>
          <a:blip r:embed="rId3" cstate="print"/>
          <a:stretch>
            <a:fillRect/>
          </a:stretch>
        </p:blipFill>
        <p:spPr>
          <a:xfrm>
            <a:off x="2699792" y="4221088"/>
            <a:ext cx="1944216" cy="2268252"/>
          </a:xfrm>
          <a:prstGeom prst="rect">
            <a:avLst/>
          </a:prstGeom>
          <a:ln>
            <a:noFill/>
          </a:ln>
          <a:effectLst>
            <a:softEdge rad="112500"/>
          </a:effectLst>
        </p:spPr>
      </p:pic>
      <p:pic>
        <p:nvPicPr>
          <p:cNvPr id="8" name="Picture 7" descr="getty_rf_photo_of_omega_3_rich_beans_in_bowl.jpg"/>
          <p:cNvPicPr>
            <a:picLocks noChangeAspect="1"/>
          </p:cNvPicPr>
          <p:nvPr/>
        </p:nvPicPr>
        <p:blipFill>
          <a:blip r:embed="rId4" cstate="print"/>
          <a:stretch>
            <a:fillRect/>
          </a:stretch>
        </p:blipFill>
        <p:spPr>
          <a:xfrm>
            <a:off x="4860032" y="4365104"/>
            <a:ext cx="3067992" cy="208474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350"/>
                            </p:stCondLst>
                            <p:childTnLst>
                              <p:par>
                                <p:cTn id="11" presetID="9"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1850"/>
                            </p:stCondLst>
                            <p:childTnLst>
                              <p:par>
                                <p:cTn id="15" presetID="9"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2350"/>
                            </p:stCondLst>
                            <p:childTnLst>
                              <p:par>
                                <p:cTn id="19" presetID="9"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par>
                          <p:cTn id="22" fill="hold">
                            <p:stCondLst>
                              <p:cond delay="2850"/>
                            </p:stCondLst>
                            <p:childTnLst>
                              <p:par>
                                <p:cTn id="23" presetID="1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plus(in)">
                                      <p:cBhvr>
                                        <p:cTn id="25" dur="2000"/>
                                        <p:tgtEl>
                                          <p:spTgt spid="4"/>
                                        </p:tgtEl>
                                      </p:cBhvr>
                                    </p:animEffect>
                                  </p:childTnLst>
                                </p:cTn>
                              </p:par>
                            </p:childTnLst>
                          </p:cTn>
                        </p:par>
                        <p:par>
                          <p:cTn id="26" fill="hold">
                            <p:stCondLst>
                              <p:cond delay="4850"/>
                            </p:stCondLst>
                            <p:childTnLst>
                              <p:par>
                                <p:cTn id="27" presetID="9"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par>
                          <p:cTn id="30" fill="hold">
                            <p:stCondLst>
                              <p:cond delay="5350"/>
                            </p:stCondLst>
                            <p:childTnLst>
                              <p:par>
                                <p:cTn id="31" presetID="4"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38" y="785813"/>
            <a:ext cx="8001000" cy="5005387"/>
          </a:xfrm>
        </p:spPr>
        <p:txBody>
          <a:bodyPr/>
          <a:lstStyle/>
          <a:p>
            <a:pPr algn="just" rtl="1">
              <a:buFontTx/>
              <a:buNone/>
              <a:defRPr/>
            </a:pPr>
            <a:r>
              <a:rPr lang="fa-IR" sz="2400" dirty="0" smtClean="0">
                <a:solidFill>
                  <a:schemeClr val="accent6">
                    <a:lumMod val="10000"/>
                  </a:schemeClr>
                </a:solidFill>
                <a:cs typeface="B Nazanin" pitchFamily="2" charset="-78"/>
              </a:rPr>
              <a:t>عواملی که موجب فساد مواد غذایی می شوند عبارتند از :</a:t>
            </a:r>
            <a:endParaRPr lang="en-US" sz="24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1-عوامل بیولوژیک</a:t>
            </a:r>
          </a:p>
          <a:p>
            <a:pPr lvl="1" algn="just" rtl="1">
              <a:buFontTx/>
              <a:buNone/>
              <a:defRPr/>
            </a:pPr>
            <a:r>
              <a:rPr lang="fa-IR" sz="2200" dirty="0" smtClean="0">
                <a:solidFill>
                  <a:schemeClr val="accent6">
                    <a:lumMod val="10000"/>
                  </a:schemeClr>
                </a:solidFill>
                <a:cs typeface="B Nazanin" pitchFamily="2" charset="-78"/>
              </a:rPr>
              <a:t>الف- عوامل میکروبی</a:t>
            </a:r>
          </a:p>
          <a:p>
            <a:pPr lvl="1" algn="just" rtl="1">
              <a:buFontTx/>
              <a:buNone/>
              <a:defRPr/>
            </a:pPr>
            <a:r>
              <a:rPr lang="fa-IR" sz="2200" dirty="0" smtClean="0">
                <a:solidFill>
                  <a:schemeClr val="accent6">
                    <a:lumMod val="10000"/>
                  </a:schemeClr>
                </a:solidFill>
                <a:cs typeface="B Nazanin" pitchFamily="2" charset="-78"/>
              </a:rPr>
              <a:t>ب) عوامل انگلی</a:t>
            </a:r>
          </a:p>
          <a:p>
            <a:pPr lvl="1" algn="just" rtl="1">
              <a:buFontTx/>
              <a:buNone/>
              <a:defRPr/>
            </a:pPr>
            <a:r>
              <a:rPr lang="fa-IR" sz="2200" dirty="0" smtClean="0">
                <a:solidFill>
                  <a:schemeClr val="accent6">
                    <a:lumMod val="10000"/>
                  </a:schemeClr>
                </a:solidFill>
                <a:cs typeface="B Nazanin" pitchFamily="2" charset="-78"/>
              </a:rPr>
              <a:t>ج) حشرات و جوندگان</a:t>
            </a:r>
            <a:endParaRPr lang="en-US" sz="22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2-عوامل فیزیکی</a:t>
            </a:r>
          </a:p>
          <a:p>
            <a:pPr lvl="1" algn="just" rtl="1">
              <a:buFontTx/>
              <a:buNone/>
              <a:defRPr/>
            </a:pPr>
            <a:r>
              <a:rPr lang="fa-IR" sz="2200" dirty="0" smtClean="0">
                <a:solidFill>
                  <a:schemeClr val="accent6">
                    <a:lumMod val="10000"/>
                  </a:schemeClr>
                </a:solidFill>
                <a:cs typeface="B Nazanin" pitchFamily="2" charset="-78"/>
              </a:rPr>
              <a:t>الف) نور</a:t>
            </a:r>
          </a:p>
          <a:p>
            <a:pPr lvl="1" algn="just" rtl="1">
              <a:buFontTx/>
              <a:buNone/>
              <a:defRPr/>
            </a:pPr>
            <a:r>
              <a:rPr lang="fa-IR" sz="2200" dirty="0" smtClean="0">
                <a:solidFill>
                  <a:schemeClr val="accent6">
                    <a:lumMod val="10000"/>
                  </a:schemeClr>
                </a:solidFill>
                <a:cs typeface="B Nazanin" pitchFamily="2" charset="-78"/>
              </a:rPr>
              <a:t>ب) حرارت</a:t>
            </a:r>
            <a:endParaRPr lang="en-US" sz="22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3-عوامل مکانیکی: شامل ضربه و فشار روی بافت میوه و سبزی.</a:t>
            </a:r>
            <a:endParaRPr lang="en-US" sz="24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4-عوامل شیمیایی:</a:t>
            </a:r>
          </a:p>
          <a:p>
            <a:pPr lvl="1" algn="just" rtl="1">
              <a:buFontTx/>
              <a:buNone/>
              <a:defRPr/>
            </a:pPr>
            <a:r>
              <a:rPr lang="fa-IR" sz="2200" dirty="0" smtClean="0">
                <a:solidFill>
                  <a:schemeClr val="accent6">
                    <a:lumMod val="10000"/>
                  </a:schemeClr>
                </a:solidFill>
                <a:cs typeface="B Nazanin" pitchFamily="2" charset="-78"/>
              </a:rPr>
              <a:t>الف) این مواد به طور طبیعی در مواد غذایی موجود است.</a:t>
            </a:r>
            <a:endParaRPr lang="en-US" sz="2200" dirty="0" smtClean="0">
              <a:solidFill>
                <a:schemeClr val="accent6">
                  <a:lumMod val="10000"/>
                </a:schemeClr>
              </a:solidFill>
              <a:cs typeface="B Nazanin" pitchFamily="2" charset="-78"/>
            </a:endParaRPr>
          </a:p>
          <a:p>
            <a:pPr lvl="1" algn="just" rtl="1">
              <a:buFontTx/>
              <a:buNone/>
              <a:defRPr/>
            </a:pPr>
            <a:r>
              <a:rPr lang="fa-IR" sz="2200" dirty="0" smtClean="0">
                <a:solidFill>
                  <a:schemeClr val="accent6">
                    <a:lumMod val="10000"/>
                  </a:schemeClr>
                </a:solidFill>
                <a:cs typeface="B Nazanin" pitchFamily="2" charset="-78"/>
              </a:rPr>
              <a:t>ب) از خارج به ماده غذایی وارد می شود</a:t>
            </a:r>
            <a:endParaRPr lang="en-US" sz="2200" dirty="0" smtClean="0">
              <a:solidFill>
                <a:schemeClr val="accent6">
                  <a:lumMod val="10000"/>
                </a:schemeClr>
              </a:solidFill>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ln cmpd="dbl">
                  <a:solidFill>
                    <a:schemeClr val="tx1"/>
                  </a:solidFill>
                </a:ln>
                <a:solidFill>
                  <a:schemeClr val="accent2">
                    <a:lumMod val="75000"/>
                  </a:schemeClr>
                </a:solidFill>
              </a:rPr>
              <a:t>نگهداری نان</a:t>
            </a:r>
            <a:endParaRPr lang="fa-IR" dirty="0">
              <a:ln cmpd="dbl">
                <a:solidFill>
                  <a:schemeClr val="tx1"/>
                </a:solidFill>
              </a:ln>
              <a:solidFill>
                <a:schemeClr val="accent2">
                  <a:lumMod val="75000"/>
                </a:schemeClr>
              </a:solidFill>
            </a:endParaRPr>
          </a:p>
        </p:txBody>
      </p:sp>
      <p:sp>
        <p:nvSpPr>
          <p:cNvPr id="3" name="Content Placeholder 2"/>
          <p:cNvSpPr>
            <a:spLocks noGrp="1"/>
          </p:cNvSpPr>
          <p:nvPr>
            <p:ph idx="1"/>
          </p:nvPr>
        </p:nvSpPr>
        <p:spPr/>
        <p:txBody>
          <a:bodyPr/>
          <a:lstStyle/>
          <a:p>
            <a:pPr algn="r" rtl="1">
              <a:buNone/>
            </a:pPr>
            <a:r>
              <a:rPr lang="fa-IR" dirty="0" smtClean="0"/>
              <a:t>نانی که از تنور بیرون می آید استریل است ولی بلا فاصله بعد از خروج از تنور و سرد شدن به اسپور کپک های موجود در محیط الوده میشود و اگر در نگهداری آن دقت نشود ،به سرعت کپک خواهد زد.</a:t>
            </a:r>
            <a:endParaRPr lang="fa-IR" dirty="0"/>
          </a:p>
        </p:txBody>
      </p:sp>
      <p:pic>
        <p:nvPicPr>
          <p:cNvPr id="4" name="Picture 3" descr="thCA9ACZZC.jpg"/>
          <p:cNvPicPr>
            <a:picLocks noChangeAspect="1"/>
          </p:cNvPicPr>
          <p:nvPr/>
        </p:nvPicPr>
        <p:blipFill>
          <a:blip r:embed="rId2" cstate="print"/>
          <a:stretch>
            <a:fillRect/>
          </a:stretch>
        </p:blipFill>
        <p:spPr>
          <a:xfrm>
            <a:off x="4139952" y="3933056"/>
            <a:ext cx="2592288" cy="2376264"/>
          </a:xfrm>
          <a:prstGeom prst="rect">
            <a:avLst/>
          </a:prstGeom>
          <a:ln>
            <a:noFill/>
          </a:ln>
          <a:effectLst>
            <a:softEdge rad="112500"/>
          </a:effectLst>
        </p:spPr>
      </p:pic>
      <p:pic>
        <p:nvPicPr>
          <p:cNvPr id="6" name="Picture 5" descr="211.jpg"/>
          <p:cNvPicPr>
            <a:picLocks noChangeAspect="1"/>
          </p:cNvPicPr>
          <p:nvPr/>
        </p:nvPicPr>
        <p:blipFill>
          <a:blip r:embed="rId3" cstate="print"/>
          <a:stretch>
            <a:fillRect/>
          </a:stretch>
        </p:blipFill>
        <p:spPr>
          <a:xfrm>
            <a:off x="755576" y="3789040"/>
            <a:ext cx="3453747" cy="2590310"/>
          </a:xfrm>
          <a:prstGeom prst="rect">
            <a:avLst/>
          </a:prstGeom>
          <a:ln>
            <a:noFill/>
          </a:ln>
          <a:effectLst>
            <a:softEdge rad="112500"/>
          </a:effectLst>
        </p:spPr>
      </p:pic>
      <p:pic>
        <p:nvPicPr>
          <p:cNvPr id="7" name="Picture 6" descr="n00003261-b.jpg"/>
          <p:cNvPicPr>
            <a:picLocks noChangeAspect="1"/>
          </p:cNvPicPr>
          <p:nvPr/>
        </p:nvPicPr>
        <p:blipFill>
          <a:blip r:embed="rId4" cstate="print"/>
          <a:stretch>
            <a:fillRect/>
          </a:stretch>
        </p:blipFill>
        <p:spPr>
          <a:xfrm>
            <a:off x="6876256" y="4005064"/>
            <a:ext cx="1597521" cy="2270372"/>
          </a:xfrm>
          <a:prstGeom prst="rect">
            <a:avLst/>
          </a:prstGeom>
          <a:ln>
            <a:noFill/>
          </a:ln>
          <a:effectLst>
            <a:softEdge rad="112500"/>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2000"/>
                                        <p:tgtEl>
                                          <p:spTgt spid="6"/>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764704"/>
            <a:ext cx="5410944" cy="1143000"/>
          </a:xfrm>
        </p:spPr>
        <p:txBody>
          <a:bodyPr>
            <a:normAutofit/>
          </a:bodyPr>
          <a:lstStyle/>
          <a:p>
            <a:pPr algn="r"/>
            <a:r>
              <a:rPr lang="fa-IR" sz="3200" b="1" dirty="0" smtClean="0">
                <a:ln cmpd="dbl">
                  <a:solidFill>
                    <a:schemeClr val="tx1"/>
                  </a:solidFill>
                </a:ln>
                <a:solidFill>
                  <a:schemeClr val="accent2">
                    <a:lumMod val="75000"/>
                  </a:schemeClr>
                </a:solidFill>
              </a:rPr>
              <a:t>   نکات قابل توجه در نگهداری نان</a:t>
            </a:r>
            <a:r>
              <a:rPr lang="fa-IR" sz="3200" b="1" dirty="0" smtClean="0">
                <a:solidFill>
                  <a:schemeClr val="accent2">
                    <a:lumMod val="75000"/>
                  </a:schemeClr>
                </a:solidFill>
              </a:rPr>
              <a:t/>
            </a:r>
            <a:br>
              <a:rPr lang="fa-IR" sz="3200" b="1" dirty="0" smtClean="0">
                <a:solidFill>
                  <a:schemeClr val="accent2">
                    <a:lumMod val="75000"/>
                  </a:schemeClr>
                </a:solidFill>
              </a:rPr>
            </a:br>
            <a:endParaRPr lang="fa-IR" sz="32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rtl="1">
              <a:buNone/>
            </a:pPr>
            <a:r>
              <a:rPr lang="fa-IR" sz="2800" dirty="0" smtClean="0"/>
              <a:t>-   نان بعد از خروج از تنور باید رطوبت گیری شود برای برای حفظ بافت آن هر گز نباید به تعداد زیاد روی هم چیده شود.</a:t>
            </a:r>
          </a:p>
          <a:p>
            <a:pPr algn="just" rtl="1">
              <a:buFontTx/>
              <a:buChar char="-"/>
            </a:pPr>
            <a:r>
              <a:rPr lang="fa-IR" sz="2800" dirty="0" smtClean="0"/>
              <a:t>برای سردن کردن نان میتوان از جریان هوا استفاده نمود.</a:t>
            </a:r>
          </a:p>
          <a:p>
            <a:pPr algn="just" rtl="1">
              <a:buFontTx/>
              <a:buChar char="-"/>
            </a:pPr>
            <a:r>
              <a:rPr lang="fa-IR" sz="2800" dirty="0" smtClean="0"/>
              <a:t>در منزل اگر بخواهیم مقدار زیادی نان را برای مدت طولانی نگهداری کنیم میتوان از روش خشک کردن یا انجماد استفاده کرد.</a:t>
            </a:r>
          </a:p>
          <a:p>
            <a:pPr algn="just" rtl="1">
              <a:buFontTx/>
              <a:buChar char="-"/>
            </a:pPr>
            <a:r>
              <a:rPr lang="fa-IR" sz="2800" dirty="0" smtClean="0"/>
              <a:t>درجه حرارت یخچال (0تا 10 درجه سانتیگراد) فقط از کپک زدن نان به مدت چند روز جلوگیری میکند ولی در بیاتی آن اثر منفی دارد.</a:t>
            </a:r>
          </a:p>
          <a:p>
            <a:pPr>
              <a:buFontTx/>
              <a:buChar char="-"/>
            </a:pPr>
            <a:endParaRPr lang="fa-I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500"/>
                                        <p:tgtEl>
                                          <p:spTgt spid="3">
                                            <p:txEl>
                                              <p:pRg st="1" end="1"/>
                                            </p:txEl>
                                          </p:spTgt>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48680"/>
            <a:ext cx="7499176" cy="1084982"/>
          </a:xfrm>
        </p:spPr>
        <p:txBody>
          <a:bodyPr>
            <a:normAutofit fontScale="90000"/>
          </a:bodyPr>
          <a:lstStyle/>
          <a:p>
            <a:r>
              <a:rPr lang="fa-IR" dirty="0" smtClean="0">
                <a:ln cmpd="dbl">
                  <a:solidFill>
                    <a:schemeClr val="tx1"/>
                  </a:solidFill>
                </a:ln>
                <a:solidFill>
                  <a:schemeClr val="accent6">
                    <a:lumMod val="50000"/>
                  </a:schemeClr>
                </a:solidFill>
              </a:rPr>
              <a:t>نگهداری مواد غذایی در سرد خانه</a:t>
            </a:r>
            <a:r>
              <a:rPr lang="fa-IR" dirty="0" smtClean="0"/>
              <a:t/>
            </a:r>
            <a:br>
              <a:rPr lang="fa-IR" dirty="0" smtClean="0"/>
            </a:br>
            <a:endParaRPr lang="fa-IR" dirty="0"/>
          </a:p>
        </p:txBody>
      </p:sp>
      <p:sp>
        <p:nvSpPr>
          <p:cNvPr id="3" name="Content Placeholder 2"/>
          <p:cNvSpPr>
            <a:spLocks noGrp="1"/>
          </p:cNvSpPr>
          <p:nvPr>
            <p:ph idx="1"/>
          </p:nvPr>
        </p:nvSpPr>
        <p:spPr>
          <a:xfrm>
            <a:off x="971600" y="1340768"/>
            <a:ext cx="7787208" cy="4497363"/>
          </a:xfrm>
        </p:spPr>
        <p:txBody>
          <a:bodyPr>
            <a:normAutofit/>
          </a:bodyPr>
          <a:lstStyle/>
          <a:p>
            <a:pPr algn="just" rtl="1">
              <a:buNone/>
            </a:pPr>
            <a:r>
              <a:rPr lang="fa-IR" sz="2800" dirty="0" smtClean="0"/>
              <a:t>    سرد خانه محلی است مانند انبارهای معمولی با این تفاوت که درجه حرارت آن توسط دستگاههای سرما زا و تجهیزات مربوط کاهش پیدا کرده است. </a:t>
            </a:r>
          </a:p>
          <a:p>
            <a:pPr algn="just" rtl="1">
              <a:buNone/>
            </a:pPr>
            <a:r>
              <a:rPr lang="fa-IR" sz="2800" dirty="0" smtClean="0"/>
              <a:t>    سردخانه از نظر درجه حرارت به دوقسمت بالای صفر درجه سانتیگراد که در آن مواد غذایی که نیاز به منجمد کردن ندارند ندارند مانند میوه، تخم مرغ، پنیر وپایین صفردرجه سانتیگراد مواد غذایی منجمد نگهداری میشود.</a:t>
            </a:r>
          </a:p>
          <a:p>
            <a:endParaRPr lang="fa-IR" sz="2800" dirty="0"/>
          </a:p>
        </p:txBody>
      </p:sp>
      <p:pic>
        <p:nvPicPr>
          <p:cNvPr id="5" name="Picture 4" descr="Snapshot_2013-02-06_130241.png"/>
          <p:cNvPicPr>
            <a:picLocks noChangeAspect="1"/>
          </p:cNvPicPr>
          <p:nvPr/>
        </p:nvPicPr>
        <p:blipFill>
          <a:blip r:embed="rId2" cstate="print"/>
          <a:stretch>
            <a:fillRect/>
          </a:stretch>
        </p:blipFill>
        <p:spPr>
          <a:xfrm>
            <a:off x="571472" y="4500570"/>
            <a:ext cx="1827287" cy="2604715"/>
          </a:xfrm>
          <a:prstGeom prst="rect">
            <a:avLst/>
          </a:prstGeom>
          <a:ln>
            <a:noFill/>
          </a:ln>
          <a:effectLst>
            <a:softEdge rad="112500"/>
          </a:effectLst>
        </p:spPr>
      </p:pic>
      <p:pic>
        <p:nvPicPr>
          <p:cNvPr id="6" name="Picture 5" descr="159452-2010-5-8-9-24-46.jpg"/>
          <p:cNvPicPr>
            <a:picLocks noChangeAspect="1"/>
          </p:cNvPicPr>
          <p:nvPr/>
        </p:nvPicPr>
        <p:blipFill>
          <a:blip r:embed="rId3" cstate="print"/>
          <a:stretch>
            <a:fillRect/>
          </a:stretch>
        </p:blipFill>
        <p:spPr>
          <a:xfrm>
            <a:off x="2843808" y="4478660"/>
            <a:ext cx="2743572" cy="2163315"/>
          </a:xfrm>
          <a:prstGeom prst="rect">
            <a:avLst/>
          </a:prstGeom>
          <a:ln>
            <a:noFill/>
          </a:ln>
          <a:effectLst>
            <a:softEdge rad="112500"/>
          </a:effectLst>
        </p:spPr>
      </p:pic>
      <p:pic>
        <p:nvPicPr>
          <p:cNvPr id="7" name="Picture 6" descr="Snapshot_2013-02-06_130643.png"/>
          <p:cNvPicPr>
            <a:picLocks noChangeAspect="1"/>
          </p:cNvPicPr>
          <p:nvPr/>
        </p:nvPicPr>
        <p:blipFill>
          <a:blip r:embed="rId4" cstate="print"/>
          <a:stretch>
            <a:fillRect/>
          </a:stretch>
        </p:blipFill>
        <p:spPr>
          <a:xfrm>
            <a:off x="5868144" y="4618160"/>
            <a:ext cx="2522984" cy="1910259"/>
          </a:xfrm>
          <a:prstGeom prst="rect">
            <a:avLst/>
          </a:prstGeom>
          <a:ln>
            <a:noFill/>
          </a:ln>
          <a:effectLst>
            <a:softEdge rad="112500"/>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par>
                                <p:cTn id="12" presetID="18" presetClass="entr" presetSubtype="12"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trips(downLeft)">
                                      <p:cBhvr>
                                        <p:cTn id="14" dur="500"/>
                                        <p:tgtEl>
                                          <p:spTgt spid="3">
                                            <p:txEl>
                                              <p:pRg st="1" end="1"/>
                                            </p:txEl>
                                          </p:spTgt>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par>
                          <p:cTn id="19" fill="hold">
                            <p:stCondLst>
                              <p:cond delay="1500"/>
                            </p:stCondLst>
                            <p:childTnLst>
                              <p:par>
                                <p:cTn id="20" presetID="1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1000"/>
                                        <p:tgtEl>
                                          <p:spTgt spid="6"/>
                                        </p:tgtEl>
                                      </p:cBhvr>
                                    </p:animEffect>
                                  </p:childTnLst>
                                </p:cTn>
                              </p:par>
                            </p:childTnLst>
                          </p:cTn>
                        </p:par>
                        <p:par>
                          <p:cTn id="23" fill="hold">
                            <p:stCondLst>
                              <p:cond delay="2500"/>
                            </p:stCondLst>
                            <p:childTnLst>
                              <p:par>
                                <p:cTn id="24" presetID="8"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fa-IR" sz="3600" dirty="0" smtClean="0">
                <a:ln cmpd="dbl">
                  <a:solidFill>
                    <a:schemeClr val="tx1"/>
                  </a:solidFill>
                </a:ln>
                <a:solidFill>
                  <a:srgbClr val="C00000"/>
                </a:solidFill>
              </a:rPr>
              <a:t>نگهداری مواد غذایی در سرد خانه بالای صفر</a:t>
            </a:r>
            <a:r>
              <a:rPr lang="fa-IR" sz="3600" dirty="0" smtClean="0">
                <a:solidFill>
                  <a:srgbClr val="C00000"/>
                </a:solidFill>
              </a:rPr>
              <a:t/>
            </a:r>
            <a:br>
              <a:rPr lang="fa-IR" sz="3600" dirty="0" smtClean="0">
                <a:solidFill>
                  <a:srgbClr val="C00000"/>
                </a:solidFill>
              </a:rPr>
            </a:br>
            <a:endParaRPr lang="fa-IR" sz="3600" dirty="0">
              <a:solidFill>
                <a:srgbClr val="C00000"/>
              </a:solidFill>
            </a:endParaRPr>
          </a:p>
        </p:txBody>
      </p:sp>
      <p:sp>
        <p:nvSpPr>
          <p:cNvPr id="3" name="Content Placeholder 2"/>
          <p:cNvSpPr>
            <a:spLocks noGrp="1"/>
          </p:cNvSpPr>
          <p:nvPr>
            <p:ph idx="1"/>
          </p:nvPr>
        </p:nvSpPr>
        <p:spPr>
          <a:xfrm>
            <a:off x="755576" y="1600200"/>
            <a:ext cx="7488832" cy="4525963"/>
          </a:xfrm>
        </p:spPr>
        <p:txBody>
          <a:bodyPr/>
          <a:lstStyle/>
          <a:p>
            <a:pPr algn="just" rtl="1">
              <a:buNone/>
            </a:pPr>
            <a:r>
              <a:rPr lang="fa-IR" dirty="0" smtClean="0"/>
              <a:t>1- نگهداری </a:t>
            </a:r>
            <a:r>
              <a:rPr lang="fa-IR" dirty="0"/>
              <a:t>گوشت </a:t>
            </a:r>
            <a:r>
              <a:rPr lang="fa-IR" dirty="0" smtClean="0"/>
              <a:t>: </a:t>
            </a:r>
            <a:r>
              <a:rPr lang="fa-IR" sz="2800" dirty="0" smtClean="0"/>
              <a:t>برای نگهداری گوشت تازه ،دمای مناسب صفر تا 2 درجه ی سانتیگراد است. دراین دما میتوان حداکثر تا یک هفته نگهداری نمود.</a:t>
            </a:r>
          </a:p>
          <a:p>
            <a:pPr algn="just" rtl="1">
              <a:buNone/>
            </a:pPr>
            <a:r>
              <a:rPr lang="fa-IR" sz="2800" dirty="0" smtClean="0"/>
              <a:t>-  برای نگهداری لاشه های زیاد گوشت باید آنها را با چنگک آویزان نمود و بین لاشه ها 20 سانتیمتر فاصله باشد تا هوای سرد جریان یابد.</a:t>
            </a:r>
            <a:endParaRPr lang="fa-IR" sz="2800" dirty="0"/>
          </a:p>
        </p:txBody>
      </p:sp>
      <p:pic>
        <p:nvPicPr>
          <p:cNvPr id="4" name="Picture 3" descr="32432542.jpg"/>
          <p:cNvPicPr>
            <a:picLocks noChangeAspect="1"/>
          </p:cNvPicPr>
          <p:nvPr/>
        </p:nvPicPr>
        <p:blipFill>
          <a:blip r:embed="rId2" cstate="print"/>
          <a:stretch>
            <a:fillRect/>
          </a:stretch>
        </p:blipFill>
        <p:spPr>
          <a:xfrm>
            <a:off x="755576" y="4437112"/>
            <a:ext cx="2088232" cy="2088232"/>
          </a:xfrm>
          <a:prstGeom prst="rect">
            <a:avLst/>
          </a:prstGeom>
          <a:ln>
            <a:noFill/>
          </a:ln>
          <a:effectLst>
            <a:softEdge rad="112500"/>
          </a:effectLst>
        </p:spPr>
      </p:pic>
      <p:pic>
        <p:nvPicPr>
          <p:cNvPr id="5" name="Picture 4" descr="IMAGE634839986104392500.jpg"/>
          <p:cNvPicPr>
            <a:picLocks noChangeAspect="1"/>
          </p:cNvPicPr>
          <p:nvPr/>
        </p:nvPicPr>
        <p:blipFill>
          <a:blip r:embed="rId3" cstate="print"/>
          <a:stretch>
            <a:fillRect/>
          </a:stretch>
        </p:blipFill>
        <p:spPr>
          <a:xfrm>
            <a:off x="2915816" y="4432524"/>
            <a:ext cx="2736304" cy="2095818"/>
          </a:xfrm>
          <a:prstGeom prst="rect">
            <a:avLst/>
          </a:prstGeom>
          <a:ln>
            <a:noFill/>
          </a:ln>
          <a:effectLst>
            <a:softEdge rad="112500"/>
          </a:effectLst>
        </p:spPr>
      </p:pic>
      <p:pic>
        <p:nvPicPr>
          <p:cNvPr id="6" name="Picture 5" descr="100953235830.jpg"/>
          <p:cNvPicPr>
            <a:picLocks noChangeAspect="1"/>
          </p:cNvPicPr>
          <p:nvPr/>
        </p:nvPicPr>
        <p:blipFill>
          <a:blip r:embed="rId4" cstate="print"/>
          <a:stretch>
            <a:fillRect/>
          </a:stretch>
        </p:blipFill>
        <p:spPr>
          <a:xfrm>
            <a:off x="5940152" y="4498940"/>
            <a:ext cx="2664296" cy="1901756"/>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n cmpd="dbl">
                  <a:solidFill>
                    <a:schemeClr val="tx1"/>
                  </a:solidFill>
                </a:ln>
                <a:solidFill>
                  <a:schemeClr val="accent2">
                    <a:lumMod val="50000"/>
                  </a:schemeClr>
                </a:solidFill>
              </a:rPr>
              <a:t>نگهداری مرکبات</a:t>
            </a:r>
            <a:endParaRPr lang="fa-IR" dirty="0">
              <a:ln cmpd="dbl">
                <a:solidFill>
                  <a:schemeClr val="tx1"/>
                </a:solidFill>
              </a:ln>
              <a:solidFill>
                <a:schemeClr val="accent2">
                  <a:lumMod val="50000"/>
                </a:schemeClr>
              </a:solidFill>
            </a:endParaRPr>
          </a:p>
        </p:txBody>
      </p:sp>
      <p:sp>
        <p:nvSpPr>
          <p:cNvPr id="3" name="Content Placeholder 2"/>
          <p:cNvSpPr>
            <a:spLocks noGrp="1"/>
          </p:cNvSpPr>
          <p:nvPr>
            <p:ph idx="1"/>
          </p:nvPr>
        </p:nvSpPr>
        <p:spPr/>
        <p:txBody>
          <a:bodyPr/>
          <a:lstStyle/>
          <a:p>
            <a:pPr algn="just" rtl="1"/>
            <a:r>
              <a:rPr lang="fa-IR" sz="2400" dirty="0" smtClean="0">
                <a:latin typeface="Arial" pitchFamily="34" charset="0"/>
                <a:cs typeface="Arial" pitchFamily="34" charset="0"/>
              </a:rPr>
              <a:t>برای</a:t>
            </a:r>
            <a:r>
              <a:rPr lang="fa-IR" sz="2400" dirty="0" smtClean="0"/>
              <a:t> نگهداری مرکبات از دمای 0،5و8 درجه سانتیگراد به تناسب نوع محصول استفاده میشود روطوبت نسبی مورد نیاز 90-85 درصد می باشد . در این صورت میتوان محصول را 3 تا 8 هفته نگهداری کرد.</a:t>
            </a:r>
            <a:endParaRPr lang="fa-IR" sz="2400" dirty="0"/>
          </a:p>
        </p:txBody>
      </p:sp>
      <p:pic>
        <p:nvPicPr>
          <p:cNvPr id="4" name="Picture 3" descr="e26f9469-4531-422d-91d0-08115fc99265.jpg"/>
          <p:cNvPicPr>
            <a:picLocks noChangeAspect="1"/>
          </p:cNvPicPr>
          <p:nvPr/>
        </p:nvPicPr>
        <p:blipFill>
          <a:blip r:embed="rId2" cstate="print"/>
          <a:stretch>
            <a:fillRect/>
          </a:stretch>
        </p:blipFill>
        <p:spPr>
          <a:xfrm>
            <a:off x="539552" y="3659038"/>
            <a:ext cx="3096344" cy="2578273"/>
          </a:xfrm>
          <a:prstGeom prst="rect">
            <a:avLst/>
          </a:prstGeom>
          <a:ln>
            <a:noFill/>
          </a:ln>
          <a:effectLst>
            <a:softEdge rad="112500"/>
          </a:effectLst>
        </p:spPr>
      </p:pic>
      <p:pic>
        <p:nvPicPr>
          <p:cNvPr id="5" name="Picture 4" descr="2553711711912016611882341749527155221137237.jpg"/>
          <p:cNvPicPr>
            <a:picLocks noChangeAspect="1"/>
          </p:cNvPicPr>
          <p:nvPr/>
        </p:nvPicPr>
        <p:blipFill>
          <a:blip r:embed="rId3" cstate="print"/>
          <a:stretch>
            <a:fillRect/>
          </a:stretch>
        </p:blipFill>
        <p:spPr>
          <a:xfrm>
            <a:off x="3851920" y="3645024"/>
            <a:ext cx="2088232" cy="2584412"/>
          </a:xfrm>
          <a:prstGeom prst="rect">
            <a:avLst/>
          </a:prstGeom>
          <a:ln>
            <a:noFill/>
          </a:ln>
          <a:effectLst>
            <a:softEdge rad="112500"/>
          </a:effectLst>
        </p:spPr>
      </p:pic>
      <p:pic>
        <p:nvPicPr>
          <p:cNvPr id="6" name="Picture 5" descr="--2_1_~1.JPG"/>
          <p:cNvPicPr>
            <a:picLocks noChangeAspect="1"/>
          </p:cNvPicPr>
          <p:nvPr/>
        </p:nvPicPr>
        <p:blipFill>
          <a:blip r:embed="rId4" cstate="print"/>
          <a:stretch>
            <a:fillRect/>
          </a:stretch>
        </p:blipFill>
        <p:spPr>
          <a:xfrm>
            <a:off x="6156176" y="3580800"/>
            <a:ext cx="2520280" cy="26565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ln cmpd="dbl">
                  <a:solidFill>
                    <a:schemeClr val="tx1"/>
                  </a:solidFill>
                </a:ln>
                <a:solidFill>
                  <a:schemeClr val="accent2">
                    <a:lumMod val="75000"/>
                  </a:schemeClr>
                </a:solidFill>
              </a:rPr>
              <a:t>نگهداری گوشت مرغ</a:t>
            </a:r>
            <a:endParaRPr lang="fa-IR" dirty="0">
              <a:ln cmpd="dbl">
                <a:solidFill>
                  <a:schemeClr val="tx1"/>
                </a:solidFill>
              </a:ln>
              <a:solidFill>
                <a:schemeClr val="accent2">
                  <a:lumMod val="75000"/>
                </a:schemeClr>
              </a:solidFill>
            </a:endParaRPr>
          </a:p>
        </p:txBody>
      </p:sp>
      <p:sp>
        <p:nvSpPr>
          <p:cNvPr id="3" name="Content Placeholder 2"/>
          <p:cNvSpPr>
            <a:spLocks noGrp="1"/>
          </p:cNvSpPr>
          <p:nvPr>
            <p:ph idx="1"/>
          </p:nvPr>
        </p:nvSpPr>
        <p:spPr/>
        <p:txBody>
          <a:bodyPr/>
          <a:lstStyle/>
          <a:p>
            <a:pPr algn="r" rtl="1">
              <a:buNone/>
            </a:pPr>
            <a:r>
              <a:rPr lang="fa-IR" dirty="0" smtClean="0"/>
              <a:t>   گوشت مرغ به دلیل بافت نرم آن نگهداری آن از گوشت قرمز مشکل تر است. دمای نگهداری گوشت مرغ صفر تا 2 درجه سانتیگراد به مدت 5 تا 7 روز میتوان نگهداری نمود.</a:t>
            </a:r>
          </a:p>
          <a:p>
            <a:endParaRPr lang="fa-IR" dirty="0"/>
          </a:p>
        </p:txBody>
      </p:sp>
      <p:pic>
        <p:nvPicPr>
          <p:cNvPr id="5" name="Picture 4" descr="198132194158220139602497616116517611118821.jpg"/>
          <p:cNvPicPr>
            <a:picLocks noChangeAspect="1"/>
          </p:cNvPicPr>
          <p:nvPr/>
        </p:nvPicPr>
        <p:blipFill>
          <a:blip r:embed="rId2" cstate="print"/>
          <a:stretch>
            <a:fillRect/>
          </a:stretch>
        </p:blipFill>
        <p:spPr>
          <a:xfrm>
            <a:off x="4716016" y="3717032"/>
            <a:ext cx="3456385" cy="2688299"/>
          </a:xfrm>
          <a:prstGeom prst="rect">
            <a:avLst/>
          </a:prstGeom>
          <a:ln>
            <a:noFill/>
          </a:ln>
          <a:effectLst>
            <a:softEdge rad="112500"/>
          </a:effectLst>
        </p:spPr>
      </p:pic>
      <p:pic>
        <p:nvPicPr>
          <p:cNvPr id="6" name="Picture 5" descr="chicken.jpg"/>
          <p:cNvPicPr>
            <a:picLocks noChangeAspect="1"/>
          </p:cNvPicPr>
          <p:nvPr/>
        </p:nvPicPr>
        <p:blipFill>
          <a:blip r:embed="rId3" cstate="print"/>
          <a:stretch>
            <a:fillRect/>
          </a:stretch>
        </p:blipFill>
        <p:spPr>
          <a:xfrm>
            <a:off x="1259632" y="3717032"/>
            <a:ext cx="2873499" cy="26881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29600" cy="1143000"/>
          </a:xfrm>
        </p:spPr>
        <p:txBody>
          <a:bodyPr>
            <a:normAutofit fontScale="90000"/>
          </a:bodyPr>
          <a:lstStyle/>
          <a:p>
            <a:pPr algn="r"/>
            <a:r>
              <a:rPr lang="fa-IR" dirty="0" smtClean="0">
                <a:ln cmpd="dbl">
                  <a:solidFill>
                    <a:schemeClr val="tx1"/>
                  </a:solidFill>
                </a:ln>
                <a:solidFill>
                  <a:schemeClr val="accent2">
                    <a:lumMod val="75000"/>
                  </a:schemeClr>
                </a:solidFill>
              </a:rPr>
              <a:t>نگهداری تخم مرغ</a:t>
            </a:r>
            <a:br>
              <a:rPr lang="fa-IR" dirty="0" smtClean="0">
                <a:ln cmpd="dbl">
                  <a:solidFill>
                    <a:schemeClr val="tx1"/>
                  </a:solidFill>
                </a:ln>
                <a:solidFill>
                  <a:schemeClr val="accent2">
                    <a:lumMod val="75000"/>
                  </a:schemeClr>
                </a:solidFill>
              </a:rPr>
            </a:br>
            <a:endParaRPr lang="fa-IR" dirty="0">
              <a:ln cmpd="dbl">
                <a:solidFill>
                  <a:schemeClr val="tx1"/>
                </a:solidFill>
              </a:ln>
              <a:solidFill>
                <a:schemeClr val="accent2">
                  <a:lumMod val="75000"/>
                </a:schemeClr>
              </a:solidFill>
            </a:endParaRPr>
          </a:p>
        </p:txBody>
      </p:sp>
      <p:sp>
        <p:nvSpPr>
          <p:cNvPr id="3" name="Content Placeholder 2"/>
          <p:cNvSpPr>
            <a:spLocks noGrp="1"/>
          </p:cNvSpPr>
          <p:nvPr>
            <p:ph idx="1"/>
          </p:nvPr>
        </p:nvSpPr>
        <p:spPr/>
        <p:txBody>
          <a:bodyPr/>
          <a:lstStyle/>
          <a:p>
            <a:pPr algn="just" rtl="1">
              <a:buNone/>
            </a:pPr>
            <a:r>
              <a:rPr lang="fa-IR" dirty="0" smtClean="0"/>
              <a:t>   برای نگهداری تخم مرغ بهترین حرارت صفر درجه سانتیگراد است.اما باید دقت کرد که درجه حرارت سردخانه خیلی پایین نرود زیرا در 2- درجه سانتیگراد منجمد شده و پوسته آن می ترکد .</a:t>
            </a:r>
          </a:p>
          <a:p>
            <a:endParaRPr lang="fa-IR" dirty="0"/>
          </a:p>
        </p:txBody>
      </p:sp>
      <p:pic>
        <p:nvPicPr>
          <p:cNvPr id="4" name="Picture 3" descr="thCAC7IG36.jpg"/>
          <p:cNvPicPr>
            <a:picLocks noChangeAspect="1"/>
          </p:cNvPicPr>
          <p:nvPr/>
        </p:nvPicPr>
        <p:blipFill>
          <a:blip r:embed="rId2" cstate="print"/>
          <a:stretch>
            <a:fillRect/>
          </a:stretch>
        </p:blipFill>
        <p:spPr>
          <a:xfrm>
            <a:off x="1403648" y="4221088"/>
            <a:ext cx="3351417" cy="2238747"/>
          </a:xfrm>
          <a:prstGeom prst="rect">
            <a:avLst/>
          </a:prstGeom>
          <a:ln>
            <a:noFill/>
          </a:ln>
          <a:effectLst>
            <a:softEdge rad="112500"/>
          </a:effectLst>
        </p:spPr>
      </p:pic>
      <p:pic>
        <p:nvPicPr>
          <p:cNvPr id="5" name="Picture 4" descr="thCAZJZP1U.jpg"/>
          <p:cNvPicPr>
            <a:picLocks noChangeAspect="1"/>
          </p:cNvPicPr>
          <p:nvPr/>
        </p:nvPicPr>
        <p:blipFill>
          <a:blip r:embed="rId3" cstate="print"/>
          <a:stretch>
            <a:fillRect/>
          </a:stretch>
        </p:blipFill>
        <p:spPr>
          <a:xfrm>
            <a:off x="5508104" y="4005064"/>
            <a:ext cx="2736304" cy="2654215"/>
          </a:xfrm>
          <a:prstGeom prst="rect">
            <a:avLst/>
          </a:prstGeom>
          <a:ln>
            <a:noFill/>
          </a:ln>
          <a:effectLst>
            <a:softEdge rad="11250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ln cmpd="dbl">
                  <a:solidFill>
                    <a:schemeClr val="tx1"/>
                  </a:solidFill>
                </a:ln>
                <a:solidFill>
                  <a:schemeClr val="accent2">
                    <a:lumMod val="75000"/>
                  </a:schemeClr>
                </a:solidFill>
              </a:rPr>
              <a:t>نگهداری ماهی</a:t>
            </a:r>
            <a:endParaRPr lang="fa-IR" dirty="0">
              <a:ln cmpd="dbl">
                <a:solidFill>
                  <a:schemeClr val="tx1"/>
                </a:solidFill>
              </a:ln>
              <a:solidFill>
                <a:schemeClr val="accent2">
                  <a:lumMod val="75000"/>
                </a:schemeClr>
              </a:solidFill>
            </a:endParaRPr>
          </a:p>
        </p:txBody>
      </p:sp>
      <p:sp>
        <p:nvSpPr>
          <p:cNvPr id="3" name="Content Placeholder 2"/>
          <p:cNvSpPr>
            <a:spLocks noGrp="1"/>
          </p:cNvSpPr>
          <p:nvPr>
            <p:ph idx="1"/>
          </p:nvPr>
        </p:nvSpPr>
        <p:spPr/>
        <p:txBody>
          <a:bodyPr/>
          <a:lstStyle/>
          <a:p>
            <a:pPr algn="just" rtl="1">
              <a:buNone/>
            </a:pPr>
            <a:r>
              <a:rPr lang="fa-IR" sz="2400" dirty="0" smtClean="0"/>
              <a:t>- برای نگهداری ماهی تازه به روش سرد کردن علاوه بر استفاده از یخ از مواد شیمیایی مثل اسید بوتریک و سوربات سدیم استفاده کرد.</a:t>
            </a:r>
          </a:p>
          <a:p>
            <a:pPr algn="just" rtl="1">
              <a:buNone/>
            </a:pPr>
            <a:r>
              <a:rPr lang="fa-IR" sz="2400" dirty="0" smtClean="0"/>
              <a:t>- به علت سریع الفساد بودن ماهی بهترین روش انجماد است .</a:t>
            </a:r>
          </a:p>
          <a:p>
            <a:pPr algn="just" rtl="1">
              <a:buNone/>
            </a:pPr>
            <a:r>
              <a:rPr lang="fa-IR" sz="2400" dirty="0" smtClean="0"/>
              <a:t>- ماهی دودی در 5 درجه سانتیگراد 5 ماه و ماهی شور تا10 ماه قابل نگهداری است.</a:t>
            </a:r>
          </a:p>
          <a:p>
            <a:pPr algn="just" rtl="1">
              <a:buNone/>
            </a:pPr>
            <a:r>
              <a:rPr lang="fa-IR" sz="2400" dirty="0" smtClean="0"/>
              <a:t>- در صفر درجه سانتیگراد ماهی را میتوان 2 تا 4 روز نگهداری کرد.</a:t>
            </a:r>
          </a:p>
          <a:p>
            <a:pPr>
              <a:buNone/>
            </a:pPr>
            <a:endParaRPr lang="fa-IR" sz="2400" dirty="0" smtClean="0"/>
          </a:p>
          <a:p>
            <a:endParaRPr lang="fa-IR" dirty="0"/>
          </a:p>
        </p:txBody>
      </p:sp>
      <p:pic>
        <p:nvPicPr>
          <p:cNvPr id="4" name="Picture 3" descr="mahi2.jpg"/>
          <p:cNvPicPr>
            <a:picLocks noChangeAspect="1"/>
          </p:cNvPicPr>
          <p:nvPr/>
        </p:nvPicPr>
        <p:blipFill>
          <a:blip r:embed="rId2" cstate="print"/>
          <a:stretch>
            <a:fillRect/>
          </a:stretch>
        </p:blipFill>
        <p:spPr>
          <a:xfrm>
            <a:off x="755576" y="4293096"/>
            <a:ext cx="2295897" cy="2209635"/>
          </a:xfrm>
          <a:prstGeom prst="rect">
            <a:avLst/>
          </a:prstGeom>
          <a:ln>
            <a:noFill/>
          </a:ln>
          <a:effectLst>
            <a:softEdge rad="112500"/>
          </a:effectLst>
        </p:spPr>
      </p:pic>
      <p:pic>
        <p:nvPicPr>
          <p:cNvPr id="5" name="Picture 4" descr="okk.jpg"/>
          <p:cNvPicPr>
            <a:picLocks noChangeAspect="1"/>
          </p:cNvPicPr>
          <p:nvPr/>
        </p:nvPicPr>
        <p:blipFill>
          <a:blip r:embed="rId3" cstate="print"/>
          <a:stretch>
            <a:fillRect/>
          </a:stretch>
        </p:blipFill>
        <p:spPr>
          <a:xfrm>
            <a:off x="3203848" y="4437112"/>
            <a:ext cx="2952328" cy="1969756"/>
          </a:xfrm>
          <a:prstGeom prst="rect">
            <a:avLst/>
          </a:prstGeom>
          <a:ln>
            <a:noFill/>
          </a:ln>
          <a:effectLst>
            <a:softEdge rad="112500"/>
          </a:effectLst>
        </p:spPr>
      </p:pic>
      <p:pic>
        <p:nvPicPr>
          <p:cNvPr id="6" name="Picture 5" descr="61222218172134931157243196881338311216744.jpg"/>
          <p:cNvPicPr>
            <a:picLocks noChangeAspect="1"/>
          </p:cNvPicPr>
          <p:nvPr/>
        </p:nvPicPr>
        <p:blipFill>
          <a:blip r:embed="rId4" cstate="print"/>
          <a:stretch>
            <a:fillRect/>
          </a:stretch>
        </p:blipFill>
        <p:spPr>
          <a:xfrm>
            <a:off x="6228184" y="4653136"/>
            <a:ext cx="2304256" cy="1792199"/>
          </a:xfrm>
          <a:prstGeom prst="rect">
            <a:avLst/>
          </a:prstGeom>
          <a:ln>
            <a:noFill/>
          </a:ln>
          <a:effectLst>
            <a:softEdge rad="112500"/>
          </a:effec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500"/>
                            </p:stCondLst>
                            <p:childTnLst>
                              <p:par>
                                <p:cTn id="33" presetID="1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Bottom)">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ln cmpd="dbl">
                  <a:solidFill>
                    <a:schemeClr val="tx1"/>
                  </a:solidFill>
                </a:ln>
                <a:solidFill>
                  <a:schemeClr val="accent2">
                    <a:lumMod val="75000"/>
                  </a:schemeClr>
                </a:solidFill>
              </a:rPr>
              <a:t>نگهداری فراوردهای لبنی</a:t>
            </a:r>
            <a:endParaRPr lang="fa-IR" dirty="0">
              <a:ln cmpd="dbl">
                <a:solidFill>
                  <a:schemeClr val="tx1"/>
                </a:solidFill>
              </a:ln>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rtl="1">
              <a:buNone/>
            </a:pPr>
            <a:r>
              <a:rPr lang="fa-IR" sz="2400" dirty="0" smtClean="0"/>
              <a:t>- درجه حرارت نگهداری پنیر 2 تا 4 درجه سانتیگراد است و در دمای بالاتر از 8 درجه سانتیگراد به سرعت فاسد میشود .</a:t>
            </a:r>
          </a:p>
          <a:p>
            <a:pPr algn="just" rtl="1">
              <a:buNone/>
            </a:pPr>
            <a:r>
              <a:rPr lang="fa-IR" sz="2400" dirty="0" smtClean="0"/>
              <a:t>- شیر پاستوریزه در دمای  یخچال 3 تا 4 روز از زمان تولید قابل نگهداری است.</a:t>
            </a:r>
          </a:p>
          <a:p>
            <a:pPr algn="just" rtl="1">
              <a:buNone/>
            </a:pPr>
            <a:r>
              <a:rPr lang="fa-IR" sz="2400" dirty="0" smtClean="0"/>
              <a:t>- شیر استرلیزه در صورت بسته بندی مناسب تا 3 ماه قابل نگهداری است.</a:t>
            </a:r>
          </a:p>
          <a:p>
            <a:pPr algn="just" rtl="1">
              <a:buNone/>
            </a:pPr>
            <a:r>
              <a:rPr lang="fa-IR" sz="2400" dirty="0" smtClean="0"/>
              <a:t>- کشک پاستوریزه باید در یخچال نگهداری شود و نگهداری در دمای معمولی خیلی خطرناک است .</a:t>
            </a:r>
            <a:endParaRPr lang="fa-IR" sz="2400" dirty="0"/>
          </a:p>
        </p:txBody>
      </p:sp>
      <p:pic>
        <p:nvPicPr>
          <p:cNvPr id="4" name="Picture 3" descr="fbbbbbbb.bmp"/>
          <p:cNvPicPr>
            <a:picLocks noChangeAspect="1"/>
          </p:cNvPicPr>
          <p:nvPr/>
        </p:nvPicPr>
        <p:blipFill>
          <a:blip r:embed="rId2" cstate="print"/>
          <a:stretch>
            <a:fillRect/>
          </a:stretch>
        </p:blipFill>
        <p:spPr>
          <a:xfrm>
            <a:off x="611560" y="4293096"/>
            <a:ext cx="2857500" cy="1905000"/>
          </a:xfrm>
          <a:prstGeom prst="rect">
            <a:avLst/>
          </a:prstGeom>
          <a:ln>
            <a:noFill/>
          </a:ln>
          <a:effectLst>
            <a:softEdge rad="112500"/>
          </a:effectLst>
        </p:spPr>
      </p:pic>
      <p:pic>
        <p:nvPicPr>
          <p:cNvPr id="6" name="Picture 5" descr="2547415890517823424914919672962175164202.jpg"/>
          <p:cNvPicPr>
            <a:picLocks noChangeAspect="1"/>
          </p:cNvPicPr>
          <p:nvPr/>
        </p:nvPicPr>
        <p:blipFill>
          <a:blip r:embed="rId3" cstate="print"/>
          <a:stretch>
            <a:fillRect/>
          </a:stretch>
        </p:blipFill>
        <p:spPr>
          <a:xfrm>
            <a:off x="5724128" y="4365104"/>
            <a:ext cx="1872208" cy="1872208"/>
          </a:xfrm>
          <a:prstGeom prst="rect">
            <a:avLst/>
          </a:prstGeom>
          <a:ln>
            <a:noFill/>
          </a:ln>
          <a:effectLst>
            <a:softEdge rad="112500"/>
          </a:effectLst>
        </p:spPr>
      </p:pic>
      <p:pic>
        <p:nvPicPr>
          <p:cNvPr id="8" name="Picture 7" descr="thCAB1MMGC.jpg"/>
          <p:cNvPicPr>
            <a:picLocks noChangeAspect="1"/>
          </p:cNvPicPr>
          <p:nvPr/>
        </p:nvPicPr>
        <p:blipFill>
          <a:blip r:embed="rId4" cstate="print"/>
          <a:stretch>
            <a:fillRect/>
          </a:stretch>
        </p:blipFill>
        <p:spPr>
          <a:xfrm>
            <a:off x="3779912" y="4149080"/>
            <a:ext cx="1857375" cy="200253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n cmpd="dbl">
                  <a:solidFill>
                    <a:schemeClr val="tx1"/>
                  </a:solidFill>
                </a:ln>
                <a:solidFill>
                  <a:schemeClr val="accent2">
                    <a:lumMod val="75000"/>
                  </a:schemeClr>
                </a:solidFill>
              </a:rPr>
              <a:t>نگهداری سیب زمینی</a:t>
            </a:r>
            <a:endParaRPr lang="fa-IR" dirty="0">
              <a:ln cmpd="dbl">
                <a:solidFill>
                  <a:schemeClr val="tx1"/>
                </a:solidFill>
              </a:ln>
              <a:solidFill>
                <a:schemeClr val="accent2">
                  <a:lumMod val="75000"/>
                </a:schemeClr>
              </a:solidFill>
            </a:endParaRPr>
          </a:p>
        </p:txBody>
      </p:sp>
      <p:sp>
        <p:nvSpPr>
          <p:cNvPr id="3" name="Content Placeholder 2"/>
          <p:cNvSpPr>
            <a:spLocks noGrp="1"/>
          </p:cNvSpPr>
          <p:nvPr>
            <p:ph idx="1"/>
          </p:nvPr>
        </p:nvSpPr>
        <p:spPr>
          <a:xfrm>
            <a:off x="467544" y="1412776"/>
            <a:ext cx="7715200" cy="4525963"/>
          </a:xfrm>
        </p:spPr>
        <p:txBody>
          <a:bodyPr>
            <a:normAutofit/>
          </a:bodyPr>
          <a:lstStyle/>
          <a:p>
            <a:pPr algn="just" rtl="1">
              <a:buNone/>
            </a:pPr>
            <a:r>
              <a:rPr lang="fa-IR" sz="2400" dirty="0" smtClean="0"/>
              <a:t>- نگهداری سیب زمینی از غلات مشکل تر است .استفاده از تهویه بسیار ضروری است.</a:t>
            </a:r>
          </a:p>
          <a:p>
            <a:pPr algn="just" rtl="1">
              <a:buNone/>
            </a:pPr>
            <a:r>
              <a:rPr lang="fa-IR" sz="2400" dirty="0" smtClean="0"/>
              <a:t>- باید توجه داشت چون  این ماده غذایی دارای مقادیر زیادی آب است یخ نزند .</a:t>
            </a:r>
          </a:p>
          <a:p>
            <a:pPr algn="just" rtl="1">
              <a:buNone/>
            </a:pPr>
            <a:r>
              <a:rPr lang="fa-IR" sz="2400" dirty="0" smtClean="0"/>
              <a:t>- کمترین درجه حرارت نگهداری مطلوب برای سیب زمینی 3/5 تا 4 درجه سانتیگراد با رطوبت نسبی 90 درصد .</a:t>
            </a:r>
          </a:p>
          <a:p>
            <a:pPr algn="just" rtl="1">
              <a:buNone/>
            </a:pPr>
            <a:r>
              <a:rPr lang="fa-IR" sz="2400" dirty="0" smtClean="0"/>
              <a:t>- نور و گرما و رطوبت زیاد موجب جوانه زدن سیب زمینی میشود </a:t>
            </a:r>
            <a:endParaRPr lang="fa-IR" sz="2400" dirty="0"/>
          </a:p>
        </p:txBody>
      </p:sp>
      <p:pic>
        <p:nvPicPr>
          <p:cNvPr id="4" name="Picture 3" descr="5119919612022512918473177166942397516821220.jpg"/>
          <p:cNvPicPr>
            <a:picLocks noChangeAspect="1"/>
          </p:cNvPicPr>
          <p:nvPr/>
        </p:nvPicPr>
        <p:blipFill>
          <a:blip r:embed="rId2" cstate="print"/>
          <a:stretch>
            <a:fillRect/>
          </a:stretch>
        </p:blipFill>
        <p:spPr>
          <a:xfrm>
            <a:off x="899592" y="4437112"/>
            <a:ext cx="2520280" cy="2079231"/>
          </a:xfrm>
          <a:prstGeom prst="rect">
            <a:avLst/>
          </a:prstGeom>
          <a:ln>
            <a:noFill/>
          </a:ln>
          <a:effectLst>
            <a:softEdge rad="112500"/>
          </a:effectLst>
        </p:spPr>
      </p:pic>
      <p:pic>
        <p:nvPicPr>
          <p:cNvPr id="5" name="Picture 4" descr="thCAKMH568.jpg"/>
          <p:cNvPicPr>
            <a:picLocks noChangeAspect="1"/>
          </p:cNvPicPr>
          <p:nvPr/>
        </p:nvPicPr>
        <p:blipFill>
          <a:blip r:embed="rId3" cstate="print"/>
          <a:stretch>
            <a:fillRect/>
          </a:stretch>
        </p:blipFill>
        <p:spPr>
          <a:xfrm>
            <a:off x="3779912" y="4293096"/>
            <a:ext cx="2304256" cy="2208245"/>
          </a:xfrm>
          <a:prstGeom prst="rect">
            <a:avLst/>
          </a:prstGeom>
          <a:ln>
            <a:noFill/>
          </a:ln>
          <a:effectLst>
            <a:softEdge rad="112500"/>
          </a:effectLst>
        </p:spPr>
      </p:pic>
      <p:pic>
        <p:nvPicPr>
          <p:cNvPr id="6" name="Picture 5" descr="Snapshot_2013-02-14_120929.png"/>
          <p:cNvPicPr>
            <a:picLocks noChangeAspect="1"/>
          </p:cNvPicPr>
          <p:nvPr/>
        </p:nvPicPr>
        <p:blipFill>
          <a:blip r:embed="rId4" cstate="print"/>
          <a:stretch>
            <a:fillRect/>
          </a:stretch>
        </p:blipFill>
        <p:spPr>
          <a:xfrm>
            <a:off x="6444208" y="4509120"/>
            <a:ext cx="1468860" cy="191302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500"/>
                                        <p:tgtEl>
                                          <p:spTgt spid="3">
                                            <p:txEl>
                                              <p:pRg st="0" end="0"/>
                                            </p:txEl>
                                          </p:spTgt>
                                        </p:tgtEl>
                                      </p:cBhvr>
                                    </p:animEffect>
                                  </p:childTnLst>
                                </p:cTn>
                              </p:par>
                              <p:par>
                                <p:cTn id="12" presetID="13"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500"/>
                                        <p:tgtEl>
                                          <p:spTgt spid="3">
                                            <p:txEl>
                                              <p:pRg st="1" end="1"/>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500"/>
                                        <p:tgtEl>
                                          <p:spTgt spid="3">
                                            <p:txEl>
                                              <p:pRg st="2" end="2"/>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plus(in)">
                                      <p:cBhvr>
                                        <p:cTn id="20" dur="500"/>
                                        <p:tgtEl>
                                          <p:spTgt spid="3">
                                            <p:txEl>
                                              <p:pRg st="3" end="3"/>
                                            </p:txEl>
                                          </p:spTgt>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Bottom)">
                                      <p:cBhvr>
                                        <p:cTn id="24" dur="500"/>
                                        <p:tgtEl>
                                          <p:spTgt spid="4"/>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88"/>
            <a:ext cx="7329488" cy="4291012"/>
          </a:xfrm>
        </p:spPr>
        <p:txBody>
          <a:bodyPr/>
          <a:lstStyle/>
          <a:p>
            <a:pPr algn="just" rtl="1">
              <a:buFontTx/>
              <a:buNone/>
              <a:defRPr/>
            </a:pPr>
            <a:r>
              <a:rPr lang="fa-IR" sz="2400" b="1" dirty="0" smtClean="0">
                <a:solidFill>
                  <a:schemeClr val="accent6">
                    <a:lumMod val="10000"/>
                  </a:schemeClr>
                </a:solidFill>
                <a:cs typeface="B Nazanin" pitchFamily="2" charset="-78"/>
              </a:rPr>
              <a:t>عوامل مؤثر در انتقال آلودگی</a:t>
            </a:r>
            <a:r>
              <a:rPr lang="fa-IR" sz="2400" dirty="0" smtClean="0">
                <a:solidFill>
                  <a:schemeClr val="accent6">
                    <a:lumMod val="10000"/>
                  </a:schemeClr>
                </a:solidFill>
                <a:cs typeface="B Nazanin" pitchFamily="2" charset="-78"/>
              </a:rPr>
              <a:t>:</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1-حیوانات</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2-انسان</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3-باد و گرد </a:t>
            </a:r>
            <a:r>
              <a:rPr lang="fa-IR" sz="2400" dirty="0" err="1" smtClean="0">
                <a:solidFill>
                  <a:schemeClr val="accent6">
                    <a:lumMod val="10000"/>
                  </a:schemeClr>
                </a:solidFill>
                <a:cs typeface="B Nazanin" pitchFamily="2" charset="-78"/>
              </a:rPr>
              <a:t>وغبار</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4-آب آلوده و فاضلاب</a:t>
            </a:r>
          </a:p>
          <a:p>
            <a:pPr lvl="1" algn="just" rtl="1">
              <a:defRPr/>
            </a:pPr>
            <a:r>
              <a:rPr lang="fa-IR" sz="2200" dirty="0" smtClean="0">
                <a:solidFill>
                  <a:schemeClr val="accent6">
                    <a:lumMod val="10000"/>
                  </a:schemeClr>
                </a:solidFill>
                <a:cs typeface="B Nazanin" pitchFamily="2" charset="-78"/>
              </a:rPr>
              <a:t>آلودگی میکروبی</a:t>
            </a:r>
          </a:p>
          <a:p>
            <a:pPr lvl="1" algn="just" rtl="1">
              <a:defRPr/>
            </a:pPr>
            <a:r>
              <a:rPr lang="fa-IR" sz="2200" dirty="0" smtClean="0">
                <a:solidFill>
                  <a:schemeClr val="accent6">
                    <a:lumMod val="10000"/>
                  </a:schemeClr>
                </a:solidFill>
                <a:cs typeface="B Nazanin" pitchFamily="2" charset="-78"/>
              </a:rPr>
              <a:t>آلودگی شیمیایی</a:t>
            </a:r>
            <a:endParaRPr lang="en-US" sz="22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5-ظروف </a:t>
            </a:r>
            <a:r>
              <a:rPr lang="fa-IR" sz="2400" dirty="0" err="1" smtClean="0">
                <a:solidFill>
                  <a:schemeClr val="accent6">
                    <a:lumMod val="10000"/>
                  </a:schemeClr>
                </a:solidFill>
                <a:cs typeface="B Nazanin" pitchFamily="2" charset="-78"/>
              </a:rPr>
              <a:t>واشیاء</a:t>
            </a:r>
            <a:r>
              <a:rPr lang="fa-IR" sz="2400" dirty="0" smtClean="0">
                <a:solidFill>
                  <a:schemeClr val="accent6">
                    <a:lumMod val="10000"/>
                  </a:schemeClr>
                </a:solidFill>
                <a:cs typeface="B Nazanin" pitchFamily="2" charset="-78"/>
              </a:rPr>
              <a:t> آلوده</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ln cmpd="dbl">
                  <a:solidFill>
                    <a:schemeClr val="tx1"/>
                  </a:solidFill>
                </a:ln>
                <a:solidFill>
                  <a:schemeClr val="accent6">
                    <a:lumMod val="50000"/>
                  </a:schemeClr>
                </a:solidFill>
              </a:rPr>
              <a:t>نگهداری پیاز</a:t>
            </a:r>
            <a:endParaRPr lang="fa-IR" b="1" dirty="0">
              <a:ln cmpd="dbl">
                <a:solidFill>
                  <a:schemeClr val="tx1"/>
                </a:solidFill>
              </a:ln>
              <a:solidFill>
                <a:schemeClr val="accent6">
                  <a:lumMod val="50000"/>
                </a:schemeClr>
              </a:solidFill>
            </a:endParaRPr>
          </a:p>
        </p:txBody>
      </p:sp>
      <p:sp>
        <p:nvSpPr>
          <p:cNvPr id="3" name="Content Placeholder 2"/>
          <p:cNvSpPr>
            <a:spLocks noGrp="1"/>
          </p:cNvSpPr>
          <p:nvPr>
            <p:ph idx="1"/>
          </p:nvPr>
        </p:nvSpPr>
        <p:spPr>
          <a:xfrm>
            <a:off x="899592" y="1600200"/>
            <a:ext cx="7787208" cy="4525963"/>
          </a:xfrm>
        </p:spPr>
        <p:txBody>
          <a:bodyPr/>
          <a:lstStyle/>
          <a:p>
            <a:pPr algn="just" rtl="1">
              <a:buNone/>
            </a:pPr>
            <a:r>
              <a:rPr lang="fa-IR" dirty="0" smtClean="0"/>
              <a:t>   پیاز در دمای 0 تا 2 درجه سانتیگراد در محیط خشک نگهداری میشود و باید دو از تابش نور قرار گیرد در این شرایط پیاز 6 ماه قابل نگهداری است</a:t>
            </a:r>
          </a:p>
          <a:p>
            <a:endParaRPr lang="fa-IR" dirty="0"/>
          </a:p>
        </p:txBody>
      </p:sp>
      <p:pic>
        <p:nvPicPr>
          <p:cNvPr id="4" name="Picture 3" descr="piaz.jpg"/>
          <p:cNvPicPr>
            <a:picLocks noChangeAspect="1"/>
          </p:cNvPicPr>
          <p:nvPr/>
        </p:nvPicPr>
        <p:blipFill>
          <a:blip r:embed="rId2" cstate="print"/>
          <a:stretch>
            <a:fillRect/>
          </a:stretch>
        </p:blipFill>
        <p:spPr>
          <a:xfrm>
            <a:off x="1331640" y="3717032"/>
            <a:ext cx="2736304" cy="2671153"/>
          </a:xfrm>
          <a:prstGeom prst="rect">
            <a:avLst/>
          </a:prstGeom>
          <a:ln>
            <a:noFill/>
          </a:ln>
          <a:effectLst>
            <a:softEdge rad="112500"/>
          </a:effectLst>
        </p:spPr>
      </p:pic>
      <p:pic>
        <p:nvPicPr>
          <p:cNvPr id="6" name="Picture 5" descr="thCAA6GOCC.jpg"/>
          <p:cNvPicPr>
            <a:picLocks noChangeAspect="1"/>
          </p:cNvPicPr>
          <p:nvPr/>
        </p:nvPicPr>
        <p:blipFill>
          <a:blip r:embed="rId3" cstate="print"/>
          <a:stretch>
            <a:fillRect/>
          </a:stretch>
        </p:blipFill>
        <p:spPr>
          <a:xfrm>
            <a:off x="4716016" y="3861048"/>
            <a:ext cx="3240360" cy="2361431"/>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500"/>
                                        <p:tgtEl>
                                          <p:spTgt spid="3">
                                            <p:txEl>
                                              <p:pRg st="0" end="0"/>
                                            </p:txEl>
                                          </p:spTgt>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500"/>
                                        <p:tgtEl>
                                          <p:spTgt spid="4"/>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6552728" cy="1143000"/>
          </a:xfrm>
        </p:spPr>
        <p:txBody>
          <a:bodyPr>
            <a:normAutofit/>
          </a:bodyPr>
          <a:lstStyle/>
          <a:p>
            <a:r>
              <a:rPr lang="fa-IR" sz="3200" dirty="0" smtClean="0">
                <a:ln cmpd="dbl">
                  <a:solidFill>
                    <a:schemeClr val="tx1"/>
                  </a:solidFill>
                </a:ln>
                <a:solidFill>
                  <a:schemeClr val="accent2">
                    <a:lumMod val="75000"/>
                  </a:schemeClr>
                </a:solidFill>
              </a:rPr>
              <a:t>نگهداری مواد غذایی در سر خانه زیر صفر</a:t>
            </a:r>
            <a:endParaRPr lang="fa-IR" sz="3200" dirty="0">
              <a:ln cmpd="dbl">
                <a:solidFill>
                  <a:schemeClr val="tx1"/>
                </a:solidFill>
              </a:ln>
              <a:solidFill>
                <a:schemeClr val="accent2">
                  <a:lumMod val="75000"/>
                </a:schemeClr>
              </a:solidFill>
            </a:endParaRPr>
          </a:p>
        </p:txBody>
      </p:sp>
      <p:graphicFrame>
        <p:nvGraphicFramePr>
          <p:cNvPr id="12" name="Table 11"/>
          <p:cNvGraphicFramePr>
            <a:graphicFrameLocks noGrp="1"/>
          </p:cNvGraphicFramePr>
          <p:nvPr/>
        </p:nvGraphicFramePr>
        <p:xfrm>
          <a:off x="1115616" y="2060848"/>
          <a:ext cx="7072242" cy="3962400"/>
        </p:xfrm>
        <a:graphic>
          <a:graphicData uri="http://schemas.openxmlformats.org/drawingml/2006/table">
            <a:tbl>
              <a:tblPr rtl="1" firstRow="1" bandRow="1">
                <a:tableStyleId>{F5AB1C69-6EDB-4FF4-983F-18BD219EF322}</a:tableStyleId>
              </a:tblPr>
              <a:tblGrid>
                <a:gridCol w="3536121"/>
                <a:gridCol w="3536121"/>
              </a:tblGrid>
              <a:tr h="396240">
                <a:tc>
                  <a:txBody>
                    <a:bodyPr/>
                    <a:lstStyle/>
                    <a:p>
                      <a:pPr algn="ctr" rtl="1"/>
                      <a:r>
                        <a:rPr lang="fa-IR" sz="2000" b="1" dirty="0" smtClean="0"/>
                        <a:t>درجه حرارت(سانتیگراد)</a:t>
                      </a:r>
                      <a:endParaRPr lang="fa-IR" sz="2000" b="1" dirty="0"/>
                    </a:p>
                  </a:txBody>
                  <a:tcPr/>
                </a:tc>
                <a:tc>
                  <a:txBody>
                    <a:bodyPr/>
                    <a:lstStyle/>
                    <a:p>
                      <a:pPr algn="ctr" rtl="1"/>
                      <a:r>
                        <a:rPr lang="fa-IR" sz="2000" dirty="0" smtClean="0"/>
                        <a:t>18-</a:t>
                      </a:r>
                      <a:endParaRPr lang="fa-IR" sz="2000" dirty="0"/>
                    </a:p>
                  </a:txBody>
                  <a:tcPr/>
                </a:tc>
              </a:tr>
              <a:tr h="396240">
                <a:tc>
                  <a:txBody>
                    <a:bodyPr/>
                    <a:lstStyle/>
                    <a:p>
                      <a:pPr algn="ctr" rtl="1"/>
                      <a:r>
                        <a:rPr lang="fa-IR" b="1" dirty="0" smtClean="0"/>
                        <a:t>گوشت گاو</a:t>
                      </a:r>
                      <a:endParaRPr lang="fa-IR" b="1" dirty="0"/>
                    </a:p>
                  </a:txBody>
                  <a:tcPr/>
                </a:tc>
                <a:tc>
                  <a:txBody>
                    <a:bodyPr/>
                    <a:lstStyle/>
                    <a:p>
                      <a:pPr algn="ctr" rtl="1"/>
                      <a:r>
                        <a:rPr lang="fa-IR" b="1" dirty="0" smtClean="0"/>
                        <a:t>4 تا 6 ماه</a:t>
                      </a:r>
                      <a:endParaRPr lang="fa-IR" b="1" dirty="0"/>
                    </a:p>
                  </a:txBody>
                  <a:tcPr/>
                </a:tc>
              </a:tr>
              <a:tr h="396240">
                <a:tc>
                  <a:txBody>
                    <a:bodyPr/>
                    <a:lstStyle/>
                    <a:p>
                      <a:pPr algn="ctr" rtl="1"/>
                      <a:r>
                        <a:rPr lang="fa-IR" b="1" dirty="0" smtClean="0"/>
                        <a:t>گوشت گوسفند</a:t>
                      </a:r>
                      <a:endParaRPr lang="fa-IR" b="1" dirty="0"/>
                    </a:p>
                  </a:txBody>
                  <a:tcPr/>
                </a:tc>
                <a:tc>
                  <a:txBody>
                    <a:bodyPr/>
                    <a:lstStyle/>
                    <a:p>
                      <a:pPr algn="ctr" rtl="1"/>
                      <a:r>
                        <a:rPr lang="fa-IR" b="1" dirty="0" smtClean="0"/>
                        <a:t>3 تا 5 ماه</a:t>
                      </a:r>
                      <a:endParaRPr lang="fa-IR" b="1" dirty="0"/>
                    </a:p>
                  </a:txBody>
                  <a:tcPr/>
                </a:tc>
              </a:tr>
              <a:tr h="396240">
                <a:tc>
                  <a:txBody>
                    <a:bodyPr/>
                    <a:lstStyle/>
                    <a:p>
                      <a:pPr algn="ctr" rtl="1"/>
                      <a:r>
                        <a:rPr lang="fa-IR" b="1" dirty="0" smtClean="0"/>
                        <a:t>گوشت گوساله</a:t>
                      </a:r>
                      <a:endParaRPr lang="fa-IR" b="1" dirty="0"/>
                    </a:p>
                  </a:txBody>
                  <a:tcPr/>
                </a:tc>
                <a:tc>
                  <a:txBody>
                    <a:bodyPr/>
                    <a:lstStyle/>
                    <a:p>
                      <a:pPr algn="ctr" rtl="1"/>
                      <a:r>
                        <a:rPr lang="fa-IR" b="1" dirty="0" smtClean="0"/>
                        <a:t>4 تا 5 ماه</a:t>
                      </a:r>
                      <a:endParaRPr lang="fa-IR" b="1" dirty="0"/>
                    </a:p>
                  </a:txBody>
                  <a:tcPr/>
                </a:tc>
              </a:tr>
              <a:tr h="396240">
                <a:tc>
                  <a:txBody>
                    <a:bodyPr/>
                    <a:lstStyle/>
                    <a:p>
                      <a:pPr algn="ctr" rtl="1"/>
                      <a:r>
                        <a:rPr lang="fa-IR" b="1" dirty="0" smtClean="0"/>
                        <a:t>گوشتت طیور</a:t>
                      </a:r>
                      <a:endParaRPr lang="fa-IR" b="1" dirty="0"/>
                    </a:p>
                  </a:txBody>
                  <a:tcPr/>
                </a:tc>
                <a:tc>
                  <a:txBody>
                    <a:bodyPr/>
                    <a:lstStyle/>
                    <a:p>
                      <a:pPr algn="ctr" rtl="1"/>
                      <a:r>
                        <a:rPr lang="fa-IR" b="1" dirty="0" smtClean="0"/>
                        <a:t>3 تا 4 ماه</a:t>
                      </a:r>
                      <a:endParaRPr lang="fa-IR" b="1" dirty="0"/>
                    </a:p>
                  </a:txBody>
                  <a:tcPr/>
                </a:tc>
              </a:tr>
              <a:tr h="396240">
                <a:tc>
                  <a:txBody>
                    <a:bodyPr/>
                    <a:lstStyle/>
                    <a:p>
                      <a:pPr algn="ctr" rtl="1"/>
                      <a:r>
                        <a:rPr lang="fa-IR" b="1" dirty="0" smtClean="0"/>
                        <a:t>قلب و جگر</a:t>
                      </a:r>
                      <a:endParaRPr lang="fa-IR" b="1" dirty="0"/>
                    </a:p>
                  </a:txBody>
                  <a:tcPr/>
                </a:tc>
                <a:tc>
                  <a:txBody>
                    <a:bodyPr/>
                    <a:lstStyle/>
                    <a:p>
                      <a:pPr algn="ctr" rtl="1"/>
                      <a:r>
                        <a:rPr lang="fa-IR" b="1" dirty="0" smtClean="0"/>
                        <a:t>2 تا 3 ماه</a:t>
                      </a:r>
                      <a:endParaRPr lang="fa-IR" b="1" dirty="0"/>
                    </a:p>
                  </a:txBody>
                  <a:tcPr/>
                </a:tc>
              </a:tr>
              <a:tr h="396240">
                <a:tc>
                  <a:txBody>
                    <a:bodyPr/>
                    <a:lstStyle/>
                    <a:p>
                      <a:pPr algn="ctr" rtl="1"/>
                      <a:r>
                        <a:rPr lang="fa-IR" b="1" dirty="0" smtClean="0"/>
                        <a:t>گوشت چرخ کرده</a:t>
                      </a:r>
                      <a:endParaRPr lang="fa-IR" b="1" dirty="0"/>
                    </a:p>
                  </a:txBody>
                  <a:tcPr/>
                </a:tc>
                <a:tc>
                  <a:txBody>
                    <a:bodyPr/>
                    <a:lstStyle/>
                    <a:p>
                      <a:pPr algn="ctr" rtl="1"/>
                      <a:r>
                        <a:rPr lang="fa-IR" b="1" dirty="0" smtClean="0"/>
                        <a:t>3تا 4 ماه</a:t>
                      </a:r>
                      <a:endParaRPr lang="fa-IR" b="1" dirty="0"/>
                    </a:p>
                  </a:txBody>
                  <a:tcPr/>
                </a:tc>
              </a:tr>
              <a:tr h="396240">
                <a:tc>
                  <a:txBody>
                    <a:bodyPr/>
                    <a:lstStyle/>
                    <a:p>
                      <a:pPr algn="ctr" rtl="1"/>
                      <a:r>
                        <a:rPr lang="fa-IR" b="1" dirty="0" smtClean="0"/>
                        <a:t>ماهی چرب</a:t>
                      </a:r>
                      <a:endParaRPr lang="fa-IR" b="1" dirty="0"/>
                    </a:p>
                  </a:txBody>
                  <a:tcPr/>
                </a:tc>
                <a:tc>
                  <a:txBody>
                    <a:bodyPr/>
                    <a:lstStyle/>
                    <a:p>
                      <a:pPr algn="ctr" rtl="1"/>
                      <a:r>
                        <a:rPr lang="fa-IR" b="1" dirty="0" smtClean="0"/>
                        <a:t>3 تا 4 ماه</a:t>
                      </a:r>
                      <a:endParaRPr lang="fa-IR" b="1" dirty="0"/>
                    </a:p>
                  </a:txBody>
                  <a:tcPr/>
                </a:tc>
              </a:tr>
              <a:tr h="396240">
                <a:tc>
                  <a:txBody>
                    <a:bodyPr/>
                    <a:lstStyle/>
                    <a:p>
                      <a:pPr algn="ctr" rtl="1"/>
                      <a:r>
                        <a:rPr lang="fa-IR" b="1" dirty="0" smtClean="0"/>
                        <a:t>ماهی کم چرب</a:t>
                      </a:r>
                      <a:endParaRPr lang="fa-IR" b="1" dirty="0"/>
                    </a:p>
                  </a:txBody>
                  <a:tcPr/>
                </a:tc>
                <a:tc>
                  <a:txBody>
                    <a:bodyPr/>
                    <a:lstStyle/>
                    <a:p>
                      <a:pPr algn="ctr" rtl="1"/>
                      <a:r>
                        <a:rPr lang="fa-IR" b="1" dirty="0" smtClean="0"/>
                        <a:t>6 تا 8 ماه</a:t>
                      </a:r>
                      <a:endParaRPr lang="fa-IR" b="1" dirty="0"/>
                    </a:p>
                  </a:txBody>
                  <a:tcPr/>
                </a:tc>
              </a:tr>
              <a:tr h="396240">
                <a:tc>
                  <a:txBody>
                    <a:bodyPr/>
                    <a:lstStyle/>
                    <a:p>
                      <a:pPr algn="ctr" rtl="1"/>
                      <a:r>
                        <a:rPr lang="fa-IR" b="1" dirty="0" smtClean="0"/>
                        <a:t>سوسیس و کالباس</a:t>
                      </a:r>
                      <a:endParaRPr lang="fa-IR" b="1" dirty="0"/>
                    </a:p>
                  </a:txBody>
                  <a:tcPr/>
                </a:tc>
                <a:tc>
                  <a:txBody>
                    <a:bodyPr/>
                    <a:lstStyle/>
                    <a:p>
                      <a:pPr algn="ctr" rtl="1"/>
                      <a:r>
                        <a:rPr lang="fa-IR" b="1" dirty="0" smtClean="0"/>
                        <a:t>1 تا 2 ماه</a:t>
                      </a:r>
                      <a:endParaRPr lang="fa-IR" b="1" dirty="0"/>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7499176" cy="940966"/>
          </a:xfrm>
        </p:spPr>
        <p:txBody>
          <a:bodyPr>
            <a:normAutofit/>
          </a:bodyPr>
          <a:lstStyle/>
          <a:p>
            <a:pPr algn="r"/>
            <a:r>
              <a:rPr lang="fa-IR" sz="3600" dirty="0" smtClean="0">
                <a:ln cmpd="dbl">
                  <a:solidFill>
                    <a:schemeClr val="tx1"/>
                  </a:solidFill>
                </a:ln>
                <a:solidFill>
                  <a:schemeClr val="accent2">
                    <a:lumMod val="50000"/>
                  </a:schemeClr>
                </a:solidFill>
              </a:rPr>
              <a:t>توجه به تاریخ تولید و انقضا</a:t>
            </a:r>
            <a:endParaRPr lang="fa-IR" sz="3600" dirty="0">
              <a:ln cmpd="dbl">
                <a:solidFill>
                  <a:schemeClr val="tx1"/>
                </a:solidFill>
              </a:ln>
              <a:solidFill>
                <a:schemeClr val="accent2">
                  <a:lumMod val="50000"/>
                </a:schemeClr>
              </a:solidFill>
            </a:endParaRPr>
          </a:p>
        </p:txBody>
      </p:sp>
      <p:sp>
        <p:nvSpPr>
          <p:cNvPr id="3" name="Content Placeholder 2"/>
          <p:cNvSpPr>
            <a:spLocks noGrp="1"/>
          </p:cNvSpPr>
          <p:nvPr>
            <p:ph idx="1"/>
          </p:nvPr>
        </p:nvSpPr>
        <p:spPr/>
        <p:txBody>
          <a:bodyPr>
            <a:normAutofit/>
          </a:bodyPr>
          <a:lstStyle/>
          <a:p>
            <a:pPr algn="just" rtl="1">
              <a:buNone/>
            </a:pPr>
            <a:r>
              <a:rPr lang="fa-IR" sz="2400" dirty="0" smtClean="0"/>
              <a:t>    ذکر تاریخ بر روی محصولات غذایی از سوی وزات بهداشت اجباری است. </a:t>
            </a:r>
          </a:p>
          <a:p>
            <a:pPr algn="just" rtl="1">
              <a:buNone/>
            </a:pPr>
            <a:r>
              <a:rPr lang="fa-IR" sz="2400" dirty="0" smtClean="0"/>
              <a:t>    توجه به تاریخ تولید بیانگر زمان تولید کالا بوده و این مشخصه در خرید نگهداری کالا نقش مهمی دارد .هر کالایی براساس خصوصیات فیزیکی و شیمیایی ،نوع فرآیند،بسته بندی و شرایط نگهداری،از زمان نگهداری خاصی برخوردار است.</a:t>
            </a:r>
          </a:p>
          <a:p>
            <a:pPr algn="just" rtl="1">
              <a:buNone/>
            </a:pPr>
            <a:r>
              <a:rPr lang="fa-IR" sz="2400" dirty="0" smtClean="0"/>
              <a:t>    تاریخ تولید، شرایط نگهداری، و تاریخ انقضا باید بر روی بسته بندی ذکر شده باشد.</a:t>
            </a:r>
            <a:endParaRPr lang="fa-IR" sz="2400" dirty="0"/>
          </a:p>
        </p:txBody>
      </p:sp>
      <p:pic>
        <p:nvPicPr>
          <p:cNvPr id="5" name="Picture 4" descr="main127.jpg"/>
          <p:cNvPicPr>
            <a:picLocks noChangeAspect="1"/>
          </p:cNvPicPr>
          <p:nvPr/>
        </p:nvPicPr>
        <p:blipFill>
          <a:blip r:embed="rId3" cstate="print"/>
          <a:stretch>
            <a:fillRect/>
          </a:stretch>
        </p:blipFill>
        <p:spPr>
          <a:xfrm>
            <a:off x="467544" y="4221088"/>
            <a:ext cx="3600400" cy="2322258"/>
          </a:xfrm>
          <a:prstGeom prst="rect">
            <a:avLst/>
          </a:prstGeom>
          <a:ln>
            <a:noFill/>
          </a:ln>
          <a:effectLst>
            <a:softEdge rad="112500"/>
          </a:effectLst>
        </p:spPr>
      </p:pic>
      <p:pic>
        <p:nvPicPr>
          <p:cNvPr id="6" name="Picture 5" descr="8.gif"/>
          <p:cNvPicPr>
            <a:picLocks noChangeAspect="1"/>
          </p:cNvPicPr>
          <p:nvPr/>
        </p:nvPicPr>
        <p:blipFill>
          <a:blip r:embed="rId4" cstate="print"/>
          <a:stretch>
            <a:fillRect/>
          </a:stretch>
        </p:blipFill>
        <p:spPr>
          <a:xfrm>
            <a:off x="4139952" y="3894998"/>
            <a:ext cx="3816424" cy="2726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500"/>
                                        <p:tgtEl>
                                          <p:spTgt spid="3">
                                            <p:txEl>
                                              <p:pRg st="0" end="0"/>
                                            </p:txEl>
                                          </p:spTgt>
                                        </p:tgtEl>
                                      </p:cBhvr>
                                    </p:animEffect>
                                  </p:childTnLst>
                                </p:cTn>
                              </p:par>
                              <p:par>
                                <p:cTn id="12" presetID="8"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amond(in)">
                                      <p:cBhvr>
                                        <p:cTn id="14" dur="500"/>
                                        <p:tgtEl>
                                          <p:spTgt spid="3">
                                            <p:txEl>
                                              <p:pRg st="1" end="1"/>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1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506141_SKkfsO30.jpg"/>
          <p:cNvPicPr>
            <a:picLocks noGrp="1" noChangeAspect="1"/>
          </p:cNvPicPr>
          <p:nvPr>
            <p:ph idx="1"/>
          </p:nvPr>
        </p:nvPicPr>
        <p:blipFill>
          <a:blip r:embed="rId2" cstate="print"/>
          <a:stretch>
            <a:fillRect/>
          </a:stretch>
        </p:blipFill>
        <p:spPr>
          <a:xfrm>
            <a:off x="0" y="-171400"/>
            <a:ext cx="9144000" cy="7029400"/>
          </a:xfrm>
        </p:spPr>
      </p:pic>
      <p:sp>
        <p:nvSpPr>
          <p:cNvPr id="7" name="Rectangle 6"/>
          <p:cNvSpPr/>
          <p:nvPr/>
        </p:nvSpPr>
        <p:spPr>
          <a:xfrm rot="19498393">
            <a:off x="-217585" y="1591677"/>
            <a:ext cx="5368589" cy="1384995"/>
          </a:xfrm>
          <a:prstGeom prst="rect">
            <a:avLst/>
          </a:prstGeom>
        </p:spPr>
        <p:txBody>
          <a:bodyPr wrap="square">
            <a:spAutoFit/>
          </a:bodyPr>
          <a:lstStyle/>
          <a:p>
            <a:r>
              <a:rPr lang="fa-IR" sz="2800" dirty="0" smtClean="0">
                <a:solidFill>
                  <a:schemeClr val="accent5">
                    <a:lumMod val="50000"/>
                  </a:schemeClr>
                </a:solidFill>
              </a:rPr>
              <a:t>ز</a:t>
            </a:r>
            <a:r>
              <a:rPr lang="fa-IR" sz="2800" b="1" dirty="0" smtClean="0">
                <a:solidFill>
                  <a:schemeClr val="accent5">
                    <a:lumMod val="50000"/>
                  </a:schemeClr>
                </a:solidFill>
              </a:rPr>
              <a:t>ندگی چیست ؟</a:t>
            </a:r>
          </a:p>
          <a:p>
            <a:r>
              <a:rPr lang="fa-IR" sz="2800" b="1" dirty="0" smtClean="0">
                <a:solidFill>
                  <a:schemeClr val="accent2">
                    <a:lumMod val="75000"/>
                  </a:schemeClr>
                </a:solidFill>
              </a:rPr>
              <a:t>زندگی مسابقه و امتحانیه که با تقلب در اون ؛ فقط بازنده میشیم .</a:t>
            </a:r>
            <a:endParaRPr lang="fa-IR" sz="2800" b="1" dirty="0">
              <a:solidFill>
                <a:schemeClr val="accent2">
                  <a:lumMod val="75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38"/>
            <a:ext cx="8229600" cy="5148262"/>
          </a:xfrm>
        </p:spPr>
        <p:txBody>
          <a:bodyPr/>
          <a:lstStyle/>
          <a:p>
            <a:pPr algn="just" rtl="1">
              <a:buFontTx/>
              <a:buNone/>
              <a:defRPr/>
            </a:pPr>
            <a:r>
              <a:rPr lang="fa-IR" sz="2400" b="1" dirty="0" smtClean="0">
                <a:solidFill>
                  <a:schemeClr val="accent6">
                    <a:lumMod val="10000"/>
                  </a:schemeClr>
                </a:solidFill>
                <a:cs typeface="B Nazanin" pitchFamily="2" charset="-78"/>
              </a:rPr>
              <a:t>مسمومیت های غذایی:</a:t>
            </a:r>
            <a:endParaRPr lang="en-US" sz="24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مسمومیت های غذایی میکروبی به علت وجود میکروب یا سموم </a:t>
            </a:r>
            <a:r>
              <a:rPr lang="fa-IR" sz="2400" dirty="0" err="1" smtClean="0">
                <a:solidFill>
                  <a:schemeClr val="accent6">
                    <a:lumMod val="10000"/>
                  </a:schemeClr>
                </a:solidFill>
                <a:cs typeface="B Nazanin" pitchFamily="2" charset="-78"/>
              </a:rPr>
              <a:t>مترشحه</a:t>
            </a:r>
            <a:r>
              <a:rPr lang="fa-IR" sz="2400" dirty="0" smtClean="0">
                <a:solidFill>
                  <a:schemeClr val="accent6">
                    <a:lumMod val="10000"/>
                  </a:schemeClr>
                </a:solidFill>
                <a:cs typeface="B Nazanin" pitchFamily="2" charset="-78"/>
              </a:rPr>
              <a:t> از میکروبها در مواد غذایی </a:t>
            </a:r>
            <a:r>
              <a:rPr lang="fa-IR" sz="2400" dirty="0" err="1" smtClean="0">
                <a:solidFill>
                  <a:schemeClr val="accent6">
                    <a:lumMod val="10000"/>
                  </a:schemeClr>
                </a:solidFill>
                <a:cs typeface="B Nazanin" pitchFamily="2" charset="-78"/>
              </a:rPr>
              <a:t>بوجود</a:t>
            </a:r>
            <a:r>
              <a:rPr lang="fa-IR" sz="2400" dirty="0" smtClean="0">
                <a:solidFill>
                  <a:schemeClr val="accent6">
                    <a:lumMod val="10000"/>
                  </a:schemeClr>
                </a:solidFill>
                <a:cs typeface="B Nazanin" pitchFamily="2" charset="-78"/>
              </a:rPr>
              <a:t> می آیند.</a:t>
            </a:r>
          </a:p>
          <a:p>
            <a:pPr algn="just" rtl="1">
              <a:buFontTx/>
              <a:buNone/>
              <a:defRPr/>
            </a:pPr>
            <a:r>
              <a:rPr lang="fa-IR" sz="2400" b="1" dirty="0" smtClean="0">
                <a:solidFill>
                  <a:schemeClr val="accent6">
                    <a:lumMod val="10000"/>
                  </a:schemeClr>
                </a:solidFill>
                <a:cs typeface="B Nazanin" pitchFamily="2" charset="-78"/>
              </a:rPr>
              <a:t>1-مسمومیت های غذایی </a:t>
            </a:r>
            <a:r>
              <a:rPr lang="fa-IR" sz="2400" b="1" dirty="0" err="1" smtClean="0">
                <a:solidFill>
                  <a:schemeClr val="accent6">
                    <a:lumMod val="10000"/>
                  </a:schemeClr>
                </a:solidFill>
                <a:cs typeface="B Nazanin" pitchFamily="2" charset="-78"/>
              </a:rPr>
              <a:t>استافیلوکوکی</a:t>
            </a:r>
            <a:r>
              <a:rPr lang="fa-IR" sz="2400" b="1" dirty="0" smtClean="0">
                <a:solidFill>
                  <a:schemeClr val="accent6">
                    <a:lumMod val="10000"/>
                  </a:schemeClr>
                </a:solidFill>
                <a:cs typeface="B Nazanin" pitchFamily="2" charset="-78"/>
              </a:rPr>
              <a:t>:</a:t>
            </a:r>
            <a:endParaRPr lang="en-US" sz="24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مسمومیت غذایی </a:t>
            </a:r>
            <a:r>
              <a:rPr lang="fa-IR" sz="2400" dirty="0" err="1" smtClean="0">
                <a:solidFill>
                  <a:schemeClr val="accent6">
                    <a:lumMod val="10000"/>
                  </a:schemeClr>
                </a:solidFill>
                <a:cs typeface="B Nazanin" pitchFamily="2" charset="-78"/>
              </a:rPr>
              <a:t>استافیلوکوکی</a:t>
            </a:r>
            <a:r>
              <a:rPr lang="fa-IR" sz="2400" dirty="0" smtClean="0">
                <a:solidFill>
                  <a:schemeClr val="accent6">
                    <a:lumMod val="10000"/>
                  </a:schemeClr>
                </a:solidFill>
                <a:cs typeface="B Nazanin" pitchFamily="2" charset="-78"/>
              </a:rPr>
              <a:t> متعاقب مصرف غذایی که به مقدار زیاد به وسیله </a:t>
            </a:r>
            <a:r>
              <a:rPr lang="fa-IR" sz="2400" dirty="0" err="1" smtClean="0">
                <a:solidFill>
                  <a:schemeClr val="accent6">
                    <a:lumMod val="10000"/>
                  </a:schemeClr>
                </a:solidFill>
                <a:cs typeface="B Nazanin" pitchFamily="2" charset="-78"/>
              </a:rPr>
              <a:t>استافیلوکوکها</a:t>
            </a:r>
            <a:r>
              <a:rPr lang="fa-IR" sz="2400" dirty="0" smtClean="0">
                <a:solidFill>
                  <a:schemeClr val="accent6">
                    <a:lumMod val="10000"/>
                  </a:schemeClr>
                </a:solidFill>
                <a:cs typeface="B Nazanin" pitchFamily="2" charset="-78"/>
              </a:rPr>
              <a:t> به ویژه با نمونه های خاصی از </a:t>
            </a:r>
            <a:r>
              <a:rPr lang="fa-IR" sz="2400" dirty="0" err="1" smtClean="0">
                <a:solidFill>
                  <a:schemeClr val="accent6">
                    <a:lumMod val="10000"/>
                  </a:schemeClr>
                </a:solidFill>
                <a:cs typeface="B Nazanin" pitchFamily="2" charset="-78"/>
              </a:rPr>
              <a:t>استافیلوکوکوس</a:t>
            </a:r>
            <a:r>
              <a:rPr lang="fa-IR" sz="2400" dirty="0" smtClean="0">
                <a:solidFill>
                  <a:schemeClr val="accent6">
                    <a:lumMod val="10000"/>
                  </a:schemeClr>
                </a:solidFill>
                <a:cs typeface="B Nazanin" pitchFamily="2" charset="-78"/>
              </a:rPr>
              <a:t> </a:t>
            </a:r>
            <a:r>
              <a:rPr lang="fa-IR" sz="2400" dirty="0" err="1" smtClean="0">
                <a:solidFill>
                  <a:schemeClr val="accent6">
                    <a:lumMod val="10000"/>
                  </a:schemeClr>
                </a:solidFill>
                <a:cs typeface="B Nazanin" pitchFamily="2" charset="-78"/>
              </a:rPr>
              <a:t>اورئوس</a:t>
            </a:r>
            <a:r>
              <a:rPr lang="fa-IR" sz="2400" dirty="0" smtClean="0">
                <a:solidFill>
                  <a:schemeClr val="accent6">
                    <a:lumMod val="10000"/>
                  </a:schemeClr>
                </a:solidFill>
                <a:cs typeface="B Nazanin" pitchFamily="2" charset="-78"/>
              </a:rPr>
              <a:t> (</a:t>
            </a:r>
            <a:r>
              <a:rPr lang="en-US" sz="2400" dirty="0" smtClean="0">
                <a:solidFill>
                  <a:schemeClr val="accent6">
                    <a:lumMod val="10000"/>
                  </a:schemeClr>
                </a:solidFill>
                <a:cs typeface="B Nazanin" pitchFamily="2" charset="-78"/>
              </a:rPr>
              <a:t>Staphylococcus </a:t>
            </a:r>
            <a:r>
              <a:rPr lang="en-US" sz="2400" dirty="0" err="1" smtClean="0">
                <a:solidFill>
                  <a:schemeClr val="accent6">
                    <a:lumMod val="10000"/>
                  </a:schemeClr>
                </a:solidFill>
                <a:cs typeface="B Nazanin" pitchFamily="2" charset="-78"/>
              </a:rPr>
              <a:t>Aureus</a:t>
            </a:r>
            <a:r>
              <a:rPr lang="fa-IR" sz="2400" dirty="0" smtClean="0">
                <a:solidFill>
                  <a:schemeClr val="accent6">
                    <a:lumMod val="10000"/>
                  </a:schemeClr>
                </a:solidFill>
                <a:cs typeface="B Nazanin" pitchFamily="2" charset="-78"/>
              </a:rPr>
              <a:t>)که تولید ماده سمی در مواد غذایی می نماید آلوده است تولید می شود.</a:t>
            </a:r>
            <a:endParaRPr lang="en-US" sz="24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دوره کمون بیماری </a:t>
            </a:r>
            <a:r>
              <a:rPr lang="fa-IR" sz="2400" dirty="0" err="1" smtClean="0">
                <a:solidFill>
                  <a:schemeClr val="accent6">
                    <a:lumMod val="10000"/>
                  </a:schemeClr>
                </a:solidFill>
                <a:cs typeface="B Nazanin" pitchFamily="2" charset="-78"/>
              </a:rPr>
              <a:t>معمولاًبین</a:t>
            </a:r>
            <a:r>
              <a:rPr lang="fa-IR" sz="2400" dirty="0" smtClean="0">
                <a:solidFill>
                  <a:schemeClr val="accent6">
                    <a:lumMod val="10000"/>
                  </a:schemeClr>
                </a:solidFill>
                <a:cs typeface="B Nazanin" pitchFamily="2" charset="-78"/>
              </a:rPr>
              <a:t> 4 تا 6 ساعت است. ظهور علائم بیماری خیلی سریع بوده و با استفراغ شدید، اسهال، درد ناحیه شکم و پیچیدگی عضلات و بعضی اوقات با غش </a:t>
            </a:r>
            <a:r>
              <a:rPr lang="fa-IR" sz="2400" dirty="0" err="1" smtClean="0">
                <a:solidFill>
                  <a:schemeClr val="accent6">
                    <a:lumMod val="10000"/>
                  </a:schemeClr>
                </a:solidFill>
                <a:cs typeface="B Nazanin" pitchFamily="2" charset="-78"/>
              </a:rPr>
              <a:t>وضعف</a:t>
            </a:r>
            <a:r>
              <a:rPr lang="fa-IR" sz="2400" dirty="0" smtClean="0">
                <a:solidFill>
                  <a:schemeClr val="accent6">
                    <a:lumMod val="10000"/>
                  </a:schemeClr>
                </a:solidFill>
                <a:cs typeface="B Nazanin" pitchFamily="2" charset="-78"/>
              </a:rPr>
              <a:t> همراه است. </a:t>
            </a:r>
          </a:p>
          <a:p>
            <a:pPr algn="just" rtl="1">
              <a:buFontTx/>
              <a:buNone/>
              <a:defRPr/>
            </a:pPr>
            <a:r>
              <a:rPr lang="fa-IR" sz="2400" dirty="0" smtClean="0">
                <a:solidFill>
                  <a:schemeClr val="accent6">
                    <a:lumMod val="10000"/>
                  </a:schemeClr>
                </a:solidFill>
                <a:cs typeface="B Nazanin" pitchFamily="2" charset="-78"/>
              </a:rPr>
              <a:t>گوشت و غذاهای گوشتی، شیر، پنیر تازه، خامه و غذاهایی که با خامه تهیه می شود، سبزیها و میوه ها، تخم مرغ، ماهی و دیگر فراورده های دریایی، بیشتر در معرض آلودگی قرار دارند</a:t>
            </a:r>
            <a:endParaRPr lang="en-US" sz="2400" dirty="0" smtClean="0">
              <a:solidFill>
                <a:schemeClr val="accent6">
                  <a:lumMod val="10000"/>
                </a:schemeClr>
              </a:solidFill>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1143000"/>
            <a:ext cx="7500938" cy="4648200"/>
          </a:xfrm>
        </p:spPr>
        <p:txBody>
          <a:bodyPr/>
          <a:lstStyle/>
          <a:p>
            <a:pPr algn="just" rtl="1">
              <a:buFontTx/>
              <a:buNone/>
              <a:defRPr/>
            </a:pPr>
            <a:r>
              <a:rPr lang="fa-IR" sz="2400" b="1" dirty="0" smtClean="0">
                <a:solidFill>
                  <a:schemeClr val="accent6">
                    <a:lumMod val="10000"/>
                  </a:schemeClr>
                </a:solidFill>
                <a:cs typeface="B Nazanin" pitchFamily="2" charset="-78"/>
              </a:rPr>
              <a:t>2- مسمومیت های غذایی </a:t>
            </a:r>
            <a:r>
              <a:rPr lang="fa-IR" sz="2400" b="1" dirty="0" err="1" smtClean="0">
                <a:solidFill>
                  <a:schemeClr val="accent6">
                    <a:lumMod val="10000"/>
                  </a:schemeClr>
                </a:solidFill>
                <a:cs typeface="B Nazanin" pitchFamily="2" charset="-78"/>
              </a:rPr>
              <a:t>استرپتوکوکی</a:t>
            </a:r>
            <a:r>
              <a:rPr lang="fa-IR" sz="2400" dirty="0" smtClean="0">
                <a:solidFill>
                  <a:schemeClr val="accent6">
                    <a:lumMod val="10000"/>
                  </a:schemeClr>
                </a:solidFill>
                <a:cs typeface="B Nazanin" pitchFamily="2" charset="-78"/>
              </a:rPr>
              <a:t>:</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گروه </a:t>
            </a:r>
            <a:r>
              <a:rPr lang="fa-IR" sz="2400" dirty="0" err="1" smtClean="0">
                <a:solidFill>
                  <a:schemeClr val="accent6">
                    <a:lumMod val="10000"/>
                  </a:schemeClr>
                </a:solidFill>
                <a:cs typeface="B Nazanin" pitchFamily="2" charset="-78"/>
              </a:rPr>
              <a:t>استرپتوکوک</a:t>
            </a:r>
            <a:r>
              <a:rPr lang="fa-IR" sz="2400" dirty="0" smtClean="0">
                <a:solidFill>
                  <a:schemeClr val="accent6">
                    <a:lumMod val="10000"/>
                  </a:schemeClr>
                </a:solidFill>
                <a:cs typeface="B Nazanin" pitchFamily="2" charset="-78"/>
              </a:rPr>
              <a:t> های مؤثر در مسمومیت های غذایی معمولاً از </a:t>
            </a:r>
            <a:r>
              <a:rPr lang="fa-IR" sz="2400" dirty="0" err="1" smtClean="0">
                <a:solidFill>
                  <a:schemeClr val="accent6">
                    <a:lumMod val="10000"/>
                  </a:schemeClr>
                </a:solidFill>
                <a:cs typeface="B Nazanin" pitchFamily="2" charset="-78"/>
              </a:rPr>
              <a:t>استرپتوکوک</a:t>
            </a:r>
            <a:r>
              <a:rPr lang="fa-IR" sz="2400" dirty="0" smtClean="0">
                <a:solidFill>
                  <a:schemeClr val="accent6">
                    <a:lumMod val="10000"/>
                  </a:schemeClr>
                </a:solidFill>
                <a:cs typeface="B Nazanin" pitchFamily="2" charset="-78"/>
              </a:rPr>
              <a:t> های مدفوعی بخصوص </a:t>
            </a:r>
            <a:r>
              <a:rPr lang="fa-IR" sz="2400" dirty="0" err="1" smtClean="0">
                <a:solidFill>
                  <a:schemeClr val="accent6">
                    <a:lumMod val="10000"/>
                  </a:schemeClr>
                </a:solidFill>
                <a:cs typeface="B Nazanin" pitchFamily="2" charset="-78"/>
              </a:rPr>
              <a:t>استرپتوکوکوس</a:t>
            </a:r>
            <a:r>
              <a:rPr lang="fa-IR" sz="2400" dirty="0" smtClean="0">
                <a:solidFill>
                  <a:schemeClr val="accent6">
                    <a:lumMod val="10000"/>
                  </a:schemeClr>
                </a:solidFill>
                <a:cs typeface="B Nazanin" pitchFamily="2" charset="-78"/>
              </a:rPr>
              <a:t> </a:t>
            </a:r>
            <a:r>
              <a:rPr lang="fa-IR" sz="2400" dirty="0" err="1" smtClean="0">
                <a:solidFill>
                  <a:schemeClr val="accent6">
                    <a:lumMod val="10000"/>
                  </a:schemeClr>
                </a:solidFill>
                <a:cs typeface="B Nazanin" pitchFamily="2" charset="-78"/>
              </a:rPr>
              <a:t>فکالیس</a:t>
            </a:r>
            <a:r>
              <a:rPr lang="fa-IR" sz="2400" dirty="0" smtClean="0">
                <a:solidFill>
                  <a:schemeClr val="accent6">
                    <a:lumMod val="10000"/>
                  </a:schemeClr>
                </a:solidFill>
                <a:cs typeface="B Nazanin" pitchFamily="2" charset="-78"/>
              </a:rPr>
              <a:t> (</a:t>
            </a:r>
            <a:r>
              <a:rPr lang="en-US" sz="2400" dirty="0" smtClean="0">
                <a:solidFill>
                  <a:schemeClr val="accent6">
                    <a:lumMod val="10000"/>
                  </a:schemeClr>
                </a:solidFill>
                <a:cs typeface="B Nazanin" pitchFamily="2" charset="-78"/>
              </a:rPr>
              <a:t>Streptococcus </a:t>
            </a:r>
            <a:r>
              <a:rPr lang="en-US" sz="2400" dirty="0" err="1" smtClean="0">
                <a:solidFill>
                  <a:schemeClr val="accent6">
                    <a:lumMod val="10000"/>
                  </a:schemeClr>
                </a:solidFill>
                <a:cs typeface="B Nazanin" pitchFamily="2" charset="-78"/>
              </a:rPr>
              <a:t>Fecalis</a:t>
            </a:r>
            <a:r>
              <a:rPr lang="fa-IR" sz="2400" dirty="0" smtClean="0">
                <a:solidFill>
                  <a:schemeClr val="accent6">
                    <a:lumMod val="10000"/>
                  </a:schemeClr>
                </a:solidFill>
                <a:cs typeface="B Nazanin" pitchFamily="2" charset="-78"/>
              </a:rPr>
              <a:t>) هستند.</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از نظر </a:t>
            </a:r>
            <a:r>
              <a:rPr lang="fa-IR" sz="2400" dirty="0" err="1" smtClean="0">
                <a:solidFill>
                  <a:schemeClr val="accent6">
                    <a:lumMod val="10000"/>
                  </a:schemeClr>
                </a:solidFill>
                <a:cs typeface="B Nazanin" pitchFamily="2" charset="-78"/>
              </a:rPr>
              <a:t>درمانگاهی</a:t>
            </a:r>
            <a:r>
              <a:rPr lang="fa-IR" sz="2400" dirty="0" smtClean="0">
                <a:solidFill>
                  <a:schemeClr val="accent6">
                    <a:lumMod val="10000"/>
                  </a:schemeClr>
                </a:solidFill>
                <a:cs typeface="B Nazanin" pitchFamily="2" charset="-78"/>
              </a:rPr>
              <a:t> تشخیص مسمومیت </a:t>
            </a:r>
            <a:r>
              <a:rPr lang="fa-IR" sz="2400" dirty="0" err="1" smtClean="0">
                <a:solidFill>
                  <a:schemeClr val="accent6">
                    <a:lumMod val="10000"/>
                  </a:schemeClr>
                </a:solidFill>
                <a:cs typeface="B Nazanin" pitchFamily="2" charset="-78"/>
              </a:rPr>
              <a:t>استرپتوکوکی</a:t>
            </a:r>
            <a:r>
              <a:rPr lang="fa-IR" sz="2400" dirty="0" smtClean="0">
                <a:solidFill>
                  <a:schemeClr val="accent6">
                    <a:lumMod val="10000"/>
                  </a:schemeClr>
                </a:solidFill>
                <a:cs typeface="B Nazanin" pitchFamily="2" charset="-78"/>
              </a:rPr>
              <a:t> از مسمومیت </a:t>
            </a:r>
            <a:r>
              <a:rPr lang="fa-IR" sz="2400" dirty="0" err="1" smtClean="0">
                <a:solidFill>
                  <a:schemeClr val="accent6">
                    <a:lumMod val="10000"/>
                  </a:schemeClr>
                </a:solidFill>
                <a:cs typeface="B Nazanin" pitchFamily="2" charset="-78"/>
              </a:rPr>
              <a:t>استافیلوکوکی</a:t>
            </a:r>
            <a:r>
              <a:rPr lang="fa-IR" sz="2400" dirty="0" smtClean="0">
                <a:solidFill>
                  <a:schemeClr val="accent6">
                    <a:lumMod val="10000"/>
                  </a:schemeClr>
                </a:solidFill>
                <a:cs typeface="B Nazanin" pitchFamily="2" charset="-78"/>
              </a:rPr>
              <a:t> مشکل بوده و نشانه های مسمومیت تقریباً همان علائم مسمومیت با استافیلوکوک می باشد که معمولاً بین 2 تا 22 ساعت (به طور متوسط 10 ساعت) بعد از مصرف غذای آلوده ظاهر می گردد. گوشت حیوانات و پرندگان، پنیر، شیر و سبزیها از جمله مواد غذایی هستند که بیشتر در معرض آلودگی قرار دارند.</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0" y="1285875"/>
            <a:ext cx="6715125" cy="4505325"/>
          </a:xfrm>
        </p:spPr>
        <p:txBody>
          <a:bodyPr/>
          <a:lstStyle/>
          <a:p>
            <a:pPr algn="just" rtl="1">
              <a:buFontTx/>
              <a:buNone/>
              <a:defRPr/>
            </a:pPr>
            <a:r>
              <a:rPr lang="fa-IR" sz="2400" b="1" dirty="0" smtClean="0">
                <a:solidFill>
                  <a:schemeClr val="accent6">
                    <a:lumMod val="10000"/>
                  </a:schemeClr>
                </a:solidFill>
                <a:cs typeface="B Nazanin" pitchFamily="2" charset="-78"/>
              </a:rPr>
              <a:t>3-مسمومیت های غذایی در اثر </a:t>
            </a:r>
            <a:r>
              <a:rPr lang="fa-IR" sz="2400" b="1" dirty="0" err="1" smtClean="0">
                <a:solidFill>
                  <a:schemeClr val="accent6">
                    <a:lumMod val="10000"/>
                  </a:schemeClr>
                </a:solidFill>
                <a:cs typeface="B Nazanin" pitchFamily="2" charset="-78"/>
              </a:rPr>
              <a:t>کلستردیوم</a:t>
            </a:r>
            <a:r>
              <a:rPr lang="fa-IR" sz="2400" b="1" dirty="0" smtClean="0">
                <a:solidFill>
                  <a:schemeClr val="accent6">
                    <a:lumMod val="10000"/>
                  </a:schemeClr>
                </a:solidFill>
                <a:cs typeface="B Nazanin" pitchFamily="2" charset="-78"/>
              </a:rPr>
              <a:t> </a:t>
            </a:r>
            <a:r>
              <a:rPr lang="fa-IR" sz="2400" b="1" dirty="0" err="1" smtClean="0">
                <a:solidFill>
                  <a:schemeClr val="accent6">
                    <a:lumMod val="10000"/>
                  </a:schemeClr>
                </a:solidFill>
                <a:cs typeface="B Nazanin" pitchFamily="2" charset="-78"/>
              </a:rPr>
              <a:t>پرفرنژنس</a:t>
            </a:r>
            <a:r>
              <a:rPr lang="fa-IR" sz="2400" b="1" dirty="0" smtClean="0">
                <a:solidFill>
                  <a:schemeClr val="accent6">
                    <a:lumMod val="10000"/>
                  </a:schemeClr>
                </a:solidFill>
                <a:cs typeface="B Nazanin" pitchFamily="2" charset="-78"/>
              </a:rPr>
              <a:t>:</a:t>
            </a:r>
            <a:endParaRPr lang="en-US" sz="2400" dirty="0" smtClean="0">
              <a:solidFill>
                <a:schemeClr val="accent6">
                  <a:lumMod val="10000"/>
                </a:schemeClr>
              </a:solidFill>
              <a:cs typeface="B Nazanin" pitchFamily="2" charset="-78"/>
            </a:endParaRPr>
          </a:p>
          <a:p>
            <a:pPr algn="just" rtl="1">
              <a:buFontTx/>
              <a:buNone/>
              <a:defRPr/>
            </a:pPr>
            <a:r>
              <a:rPr lang="fa-IR" sz="2400" dirty="0" smtClean="0">
                <a:solidFill>
                  <a:schemeClr val="accent6">
                    <a:lumMod val="10000"/>
                  </a:schemeClr>
                </a:solidFill>
                <a:cs typeface="B Nazanin" pitchFamily="2" charset="-78"/>
              </a:rPr>
              <a:t>عامل این نوع مسمومیت میکروبی است </a:t>
            </a:r>
            <a:r>
              <a:rPr lang="fa-IR" sz="2400" dirty="0" err="1" smtClean="0">
                <a:solidFill>
                  <a:schemeClr val="accent6">
                    <a:lumMod val="10000"/>
                  </a:schemeClr>
                </a:solidFill>
                <a:cs typeface="B Nazanin" pitchFamily="2" charset="-78"/>
              </a:rPr>
              <a:t>هاگزا</a:t>
            </a:r>
            <a:r>
              <a:rPr lang="fa-IR" sz="2400" dirty="0" smtClean="0">
                <a:solidFill>
                  <a:schemeClr val="accent6">
                    <a:lumMod val="10000"/>
                  </a:schemeClr>
                </a:solidFill>
                <a:cs typeface="B Nazanin" pitchFamily="2" charset="-78"/>
              </a:rPr>
              <a:t> که در طبیعت به حد وفور یافت می شود. علایم کلینیکی مسمومیت معمولا 8 تا 22 ساعت بعد از مصرف غذای آلوده شروع می گردد که با درد شکم، تهوع، اسهال شدید و به ندرت با تب و استفراغ همراه می باشد. غذاهای گوشتی بخصوص آنها که پخته شده و روزهای بعد مصرف می گردند، بیشتر در معرض آلودگی قرار دارند.</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88" y="1571625"/>
            <a:ext cx="7429500" cy="4219575"/>
          </a:xfrm>
        </p:spPr>
        <p:txBody>
          <a:bodyPr/>
          <a:lstStyle/>
          <a:p>
            <a:pPr algn="just" rtl="1">
              <a:buFontTx/>
              <a:buNone/>
              <a:defRPr/>
            </a:pPr>
            <a:r>
              <a:rPr lang="fa-IR" sz="2400" b="1" dirty="0" smtClean="0">
                <a:solidFill>
                  <a:schemeClr val="accent6">
                    <a:lumMod val="10000"/>
                  </a:schemeClr>
                </a:solidFill>
                <a:cs typeface="B Nazanin" pitchFamily="2" charset="-78"/>
              </a:rPr>
              <a:t>4-مسمومیت غذایی بوتولیسم:</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عامل این نوع مسمومیت میکروبی است </a:t>
            </a:r>
            <a:r>
              <a:rPr lang="fa-IR" sz="2400" dirty="0" err="1" smtClean="0">
                <a:solidFill>
                  <a:schemeClr val="accent6">
                    <a:lumMod val="10000"/>
                  </a:schemeClr>
                </a:solidFill>
                <a:cs typeface="B Nazanin" pitchFamily="2" charset="-78"/>
              </a:rPr>
              <a:t>هاگزا</a:t>
            </a:r>
            <a:r>
              <a:rPr lang="fa-IR" sz="2400" dirty="0" smtClean="0">
                <a:solidFill>
                  <a:schemeClr val="accent6">
                    <a:lumMod val="10000"/>
                  </a:schemeClr>
                </a:solidFill>
                <a:cs typeface="B Nazanin" pitchFamily="2" charset="-78"/>
              </a:rPr>
              <a:t> که به نام </a:t>
            </a:r>
            <a:r>
              <a:rPr lang="fa-IR" sz="2400" dirty="0" err="1" smtClean="0">
                <a:solidFill>
                  <a:schemeClr val="accent6">
                    <a:lumMod val="10000"/>
                  </a:schemeClr>
                </a:solidFill>
                <a:cs typeface="B Nazanin" pitchFamily="2" charset="-78"/>
              </a:rPr>
              <a:t>کلستریدیوم</a:t>
            </a:r>
            <a:r>
              <a:rPr lang="fa-IR" sz="2400" dirty="0" smtClean="0">
                <a:solidFill>
                  <a:schemeClr val="accent6">
                    <a:lumMod val="10000"/>
                  </a:schemeClr>
                </a:solidFill>
                <a:cs typeface="B Nazanin" pitchFamily="2" charset="-78"/>
              </a:rPr>
              <a:t> </a:t>
            </a:r>
            <a:r>
              <a:rPr lang="fa-IR" sz="2400" dirty="0" err="1" smtClean="0">
                <a:solidFill>
                  <a:schemeClr val="accent6">
                    <a:lumMod val="10000"/>
                  </a:schemeClr>
                </a:solidFill>
                <a:cs typeface="B Nazanin" pitchFamily="2" charset="-78"/>
              </a:rPr>
              <a:t>بوتولینم</a:t>
            </a:r>
            <a:r>
              <a:rPr lang="fa-IR" sz="2400" dirty="0" smtClean="0">
                <a:solidFill>
                  <a:schemeClr val="accent6">
                    <a:lumMod val="10000"/>
                  </a:schemeClr>
                </a:solidFill>
                <a:cs typeface="B Nazanin" pitchFamily="2" charset="-78"/>
              </a:rPr>
              <a:t> (</a:t>
            </a:r>
            <a:r>
              <a:rPr lang="en-US" sz="2400" dirty="0" smtClean="0">
                <a:solidFill>
                  <a:schemeClr val="accent6">
                    <a:lumMod val="10000"/>
                  </a:schemeClr>
                </a:solidFill>
                <a:cs typeface="B Nazanin" pitchFamily="2" charset="-78"/>
              </a:rPr>
              <a:t>Clostridium </a:t>
            </a:r>
            <a:r>
              <a:rPr lang="en-US" sz="2400" dirty="0" err="1" smtClean="0">
                <a:solidFill>
                  <a:schemeClr val="accent6">
                    <a:lumMod val="10000"/>
                  </a:schemeClr>
                </a:solidFill>
                <a:cs typeface="B Nazanin" pitchFamily="2" charset="-78"/>
              </a:rPr>
              <a:t>Botulinum</a:t>
            </a:r>
            <a:r>
              <a:rPr lang="fa-IR" sz="2400" dirty="0" smtClean="0">
                <a:solidFill>
                  <a:schemeClr val="accent6">
                    <a:lumMod val="10000"/>
                  </a:schemeClr>
                </a:solidFill>
                <a:cs typeface="B Nazanin" pitchFamily="2" charset="-78"/>
              </a:rPr>
              <a:t>) نامیده می شود. زمان نهفته بیماری معمولاً بین 18 تا 36 ساعت متغیر است. اولین علائم بیماری شامل سستی، خستگی، سردرد و گیجی می باشد.</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از آنجا که میکروب این نوع مسمومیت بیشتر در خاک زندگی می کند لذا مواد غذایی نظیر سبزیجات که به نحوی با خاک تماس دارند بیشتر در معرض آلودگی هستند گرچه سایر غذاها از قبیل انواع ماهیها نیز موجب مسمومیت گردیده </a:t>
            </a:r>
            <a:r>
              <a:rPr lang="fa-IR" sz="2400" dirty="0" err="1" smtClean="0">
                <a:solidFill>
                  <a:schemeClr val="accent6">
                    <a:lumMod val="10000"/>
                  </a:schemeClr>
                </a:solidFill>
                <a:cs typeface="B Nazanin" pitchFamily="2" charset="-78"/>
              </a:rPr>
              <a:t>اند</a:t>
            </a:r>
            <a:r>
              <a:rPr lang="fa-IR" sz="2400" dirty="0" smtClean="0">
                <a:solidFill>
                  <a:schemeClr val="accent6">
                    <a:lumMod val="10000"/>
                  </a:schemeClr>
                </a:solidFill>
                <a:cs typeface="B Nazanin" pitchFamily="2" charset="-78"/>
              </a:rPr>
              <a:t>.</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a:xfrm>
            <a:off x="1214438" y="1905000"/>
            <a:ext cx="6858000" cy="3886200"/>
          </a:xfrm>
        </p:spPr>
        <p:txBody>
          <a:bodyPr/>
          <a:lstStyle/>
          <a:p>
            <a:pPr algn="just" rtl="1">
              <a:buFontTx/>
              <a:buNone/>
              <a:defRPr/>
            </a:pPr>
            <a:r>
              <a:rPr lang="fa-IR" sz="2400" b="1" dirty="0" smtClean="0">
                <a:solidFill>
                  <a:schemeClr val="accent6">
                    <a:lumMod val="10000"/>
                  </a:schemeClr>
                </a:solidFill>
                <a:cs typeface="B Nazanin" pitchFamily="2" charset="-78"/>
              </a:rPr>
              <a:t>5-مسمومیت غذایی در اثر باسیلوس </a:t>
            </a:r>
            <a:r>
              <a:rPr lang="fa-IR" sz="2400" b="1" dirty="0" err="1" smtClean="0">
                <a:solidFill>
                  <a:schemeClr val="accent6">
                    <a:lumMod val="10000"/>
                  </a:schemeClr>
                </a:solidFill>
                <a:cs typeface="B Nazanin" pitchFamily="2" charset="-78"/>
              </a:rPr>
              <a:t>سرئوس</a:t>
            </a:r>
            <a:r>
              <a:rPr lang="fa-IR" sz="2400" dirty="0" smtClean="0">
                <a:solidFill>
                  <a:schemeClr val="accent6">
                    <a:lumMod val="10000"/>
                  </a:schemeClr>
                </a:solidFill>
                <a:cs typeface="B Nazanin" pitchFamily="2" charset="-78"/>
              </a:rPr>
              <a:t>:</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عامل مسمومیت میکروبی است </a:t>
            </a:r>
            <a:r>
              <a:rPr lang="fa-IR" sz="2400" dirty="0" err="1" smtClean="0">
                <a:solidFill>
                  <a:schemeClr val="accent6">
                    <a:lumMod val="10000"/>
                  </a:schemeClr>
                </a:solidFill>
                <a:cs typeface="B Nazanin" pitchFamily="2" charset="-78"/>
              </a:rPr>
              <a:t>هاگزا</a:t>
            </a:r>
            <a:r>
              <a:rPr lang="fa-IR" sz="2400" dirty="0" smtClean="0">
                <a:solidFill>
                  <a:schemeClr val="accent6">
                    <a:lumMod val="10000"/>
                  </a:schemeClr>
                </a:solidFill>
                <a:cs typeface="B Nazanin" pitchFamily="2" charset="-78"/>
              </a:rPr>
              <a:t> که معمولاً در زمین، گرد و خاک و آب وجود دارد. دوره نهفته بیماری بین 1 تا 16 ساعت متغیر بوده و اولین علائم بروز آن ممکن است ناگهانی و با استفراغ شدید و اسهال خفیف همراه باشد.</a:t>
            </a:r>
            <a:endParaRPr lang="en-US" sz="2400" dirty="0" smtClean="0">
              <a:solidFill>
                <a:schemeClr val="accent6">
                  <a:lumMod val="10000"/>
                </a:schemeClr>
              </a:solidFill>
              <a:cs typeface="B Nazanin" pitchFamily="2" charset="-78"/>
            </a:endParaRPr>
          </a:p>
          <a:p>
            <a:pPr algn="just" rtl="1">
              <a:defRPr/>
            </a:pPr>
            <a:r>
              <a:rPr lang="fa-IR" sz="2400" dirty="0" smtClean="0">
                <a:solidFill>
                  <a:schemeClr val="accent6">
                    <a:lumMod val="10000"/>
                  </a:schemeClr>
                </a:solidFill>
                <a:cs typeface="B Nazanin" pitchFamily="2" charset="-78"/>
              </a:rPr>
              <a:t>از مواد غذایی که بیشتر در معرض آلودگی هستند، غلات و حبوبات، سبزیها، گوشت چرخ شده و خرد شده، کالباس، جگر، انواع سوپ، ادویه و چاشنی و... را می توان نام برد.</a:t>
            </a:r>
            <a:endParaRPr lang="en-US" sz="2400" dirty="0" smtClean="0">
              <a:solidFill>
                <a:schemeClr val="accent6">
                  <a:lumMod val="10000"/>
                </a:schemeClr>
              </a:solidFill>
              <a:cs typeface="B Nazanin" pitchFamily="2" charset="-78"/>
            </a:endParaRPr>
          </a:p>
          <a:p>
            <a:pPr>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design template">
  <a:themeElements>
    <a:clrScheme name="Default Design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 design template</Template>
  <TotalTime>97</TotalTime>
  <Words>3195</Words>
  <Application>Microsoft Office PowerPoint</Application>
  <PresentationFormat>On-screen Show (4:3)</PresentationFormat>
  <Paragraphs>168</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Orbit design template</vt:lpstr>
      <vt:lpstr>بهداشت مواد غذایی </vt:lpstr>
      <vt:lpstr>Slide 2</vt:lpstr>
      <vt:lpstr>Slide 3</vt:lpstr>
      <vt:lpstr>Slide 4</vt:lpstr>
      <vt:lpstr>Slide 5</vt:lpstr>
      <vt:lpstr>Slide 6</vt:lpstr>
      <vt:lpstr>Slide 7</vt:lpstr>
      <vt:lpstr>Slide 8</vt:lpstr>
      <vt:lpstr>Slide 9</vt:lpstr>
      <vt:lpstr>Slide 10</vt:lpstr>
      <vt:lpstr>Slide 11</vt:lpstr>
      <vt:lpstr>Slide 12</vt:lpstr>
      <vt:lpstr>آشنایی با اصول نگهداری مواد غذایی </vt:lpstr>
      <vt:lpstr>     انواع روشهای نگهداری موادغذایی</vt:lpstr>
      <vt:lpstr>2– استفاده ار برودت و انجماد </vt:lpstr>
      <vt:lpstr>Slide 16</vt:lpstr>
      <vt:lpstr>   سه روش کلی برای فن آوری انجماد </vt:lpstr>
      <vt:lpstr>    حساسیت میکروارگانیسم های مختلف به سرما و انجماد: </vt:lpstr>
      <vt:lpstr>3 - استفاده از روش خشک کردن </vt:lpstr>
      <vt:lpstr>4 -  استفاده از مواد شیمیایی </vt:lpstr>
      <vt:lpstr>5- استفاده از غلیظ کردن</vt:lpstr>
      <vt:lpstr>6 -  روش دود دادن </vt:lpstr>
      <vt:lpstr>7 -  استفاده از شعله </vt:lpstr>
      <vt:lpstr>8 -  استفاده از انبار و سیلو </vt:lpstr>
      <vt:lpstr>Slide 25</vt:lpstr>
      <vt:lpstr>Slide 26</vt:lpstr>
      <vt:lpstr>نگهداری غذای کنسرو شده</vt:lpstr>
      <vt:lpstr>نگهداری روغن جامد و مایع</vt:lpstr>
      <vt:lpstr>نگهداری غلات و حبوبات</vt:lpstr>
      <vt:lpstr>نگهداری نان</vt:lpstr>
      <vt:lpstr>   نکات قابل توجه در نگهداری نان </vt:lpstr>
      <vt:lpstr>نگهداری مواد غذایی در سرد خانه </vt:lpstr>
      <vt:lpstr>نگهداری مواد غذایی در سرد خانه بالای صفر </vt:lpstr>
      <vt:lpstr>نگهداری مرکبات</vt:lpstr>
      <vt:lpstr>نگهداری گوشت مرغ</vt:lpstr>
      <vt:lpstr>نگهداری تخم مرغ </vt:lpstr>
      <vt:lpstr>نگهداری ماهی</vt:lpstr>
      <vt:lpstr>نگهداری فراوردهای لبنی</vt:lpstr>
      <vt:lpstr>نگهداری سیب زمینی</vt:lpstr>
      <vt:lpstr>نگهداری پیاز</vt:lpstr>
      <vt:lpstr>نگهداری مواد غذایی در سر خانه زیر صفر</vt:lpstr>
      <vt:lpstr>توجه به تاریخ تولید و انقضا</vt:lpstr>
      <vt:lpstr>Slide 43</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بهداشت مواد غذایی </dc:title>
  <dc:creator>Aria TM</dc:creator>
  <cp:lastModifiedBy>BAZM</cp:lastModifiedBy>
  <cp:revision>18</cp:revision>
  <dcterms:created xsi:type="dcterms:W3CDTF">2013-05-14T01:14:40Z</dcterms:created>
  <dcterms:modified xsi:type="dcterms:W3CDTF">2014-01-27T11:30:31Z</dcterms:modified>
</cp:coreProperties>
</file>