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87" r:id="rId2"/>
    <p:sldId id="257" r:id="rId3"/>
    <p:sldId id="259" r:id="rId4"/>
    <p:sldId id="260" r:id="rId5"/>
    <p:sldId id="261" r:id="rId6"/>
    <p:sldId id="262" r:id="rId7"/>
    <p:sldId id="264" r:id="rId8"/>
    <p:sldId id="279" r:id="rId9"/>
    <p:sldId id="266" r:id="rId10"/>
    <p:sldId id="267" r:id="rId11"/>
    <p:sldId id="268" r:id="rId12"/>
    <p:sldId id="269" r:id="rId13"/>
    <p:sldId id="263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80" r:id="rId24"/>
    <p:sldId id="285" r:id="rId25"/>
    <p:sldId id="283" r:id="rId26"/>
    <p:sldId id="281" r:id="rId27"/>
    <p:sldId id="282" r:id="rId28"/>
    <p:sldId id="286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B9405-E6FE-46C4-9E0C-0B75D346EF1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5958B-1AE1-4B13-8380-F43D66680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58B-1AE1-4B13-8380-F43D66680D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/>
              <a:t>طبقه بندی آژانس</a:t>
            </a:r>
            <a:r>
              <a:rPr lang="fa-IR" baseline="0" dirty="0" smtClean="0"/>
              <a:t> محیط زیست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58B-1AE1-4B13-8380-F43D66680D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به</a:t>
            </a:r>
            <a:r>
              <a:rPr lang="fa-IR" baseline="0" dirty="0" smtClean="0"/>
              <a:t> دلیل رشد سریع تکنولوژی و ساخت محصولات پیشرفته تر تولید زباله های الکتریکی در حال افزایش است به طور مثال متوسط عمر یک گوشی تلفن همراه در چین 8-19 ماه است که در حال کاهش می باشد.                                                                                                                               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58B-1AE1-4B13-8380-F43D66680D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نزديك به</a:t>
            </a:r>
            <a:r>
              <a:rPr lang="fa-IR" baseline="0" dirty="0" smtClean="0"/>
              <a:t> 57 عنصر و بیشتر از 1000 ماده در ساخت کامپیوتر و تجهیزات الکتریکی به کار رفته است مواد کلردار برم دار اسید ها و.......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58B-1AE1-4B13-8380-F43D66680D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22 درصد جیوه جهان صرف تولید تجهیزات الکتریکی می شود       نیمه عمر کادمیوم 30 سال است.       پسماند های حاوی کروم را نباید سوزاند توسط حیوانات جذب می شوند و گیاهان جذب نمی شود  بازدارنده های شعله برم دار در صفحات مدار چاپی و روکش سیم ها و پلاستیک به کار می روند.                                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58B-1AE1-4B13-8380-F43D66680D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fa-IR" smtClean="0"/>
              <a:t>در</a:t>
            </a:r>
            <a:r>
              <a:rPr lang="fa-IR" baseline="0" smtClean="0"/>
              <a:t> شهر </a:t>
            </a:r>
            <a:r>
              <a:rPr lang="en-US" smtClean="0"/>
              <a:t> </a:t>
            </a:r>
            <a:r>
              <a:rPr lang="fa-IR" dirty="0" smtClean="0"/>
              <a:t>50 تا 80 درصد زباله</a:t>
            </a:r>
            <a:r>
              <a:rPr lang="fa-IR" baseline="0" dirty="0" smtClean="0"/>
              <a:t> های الکتریکی جهت بازیافت به کشورهایی مانند چین هند پاکستان ویتنام جهت بازیافت صادر می شوند.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58B-1AE1-4B13-8380-F43D66680D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به عنوان مثال آب نزدیک به دمای 374 درجه سانتی گراد و فشار 22.1 مگاپاسکال شبیه دیگر حلال های الی 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5958B-1AE1-4B13-8380-F43D66680D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ACE134-AF4A-4608-BBFB-91C627C2F154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2C039A-9D79-4F31-89EC-DA4A89D7F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asr\Desktop\Bismull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فهرستی از ترکیبات موجود در کامپیوترها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صفحات مدار کامپیوترها حاوی فلزات سنگین مانند سرب و کادمیوم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باتری های کامپیوتر حاوی کادمیوم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لوله های پرتو کاتدی حاوی اکسید سرب و باریوم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صفحات مدارچاپی ، کابل ها، پوشش پلاستیکی کیس ها حاوی بازدارنده ی شعله برم دار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PVC</a:t>
            </a:r>
            <a:r>
              <a:rPr lang="fa-IR" dirty="0" smtClean="0"/>
              <a:t> کابل های مسی و بدنه ی کامپیوتر را پوشانده و هنگام سوختن دی اکسین و فوران آزاد می کند.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جیوه موجود در صفحات صاف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PCBs</a:t>
            </a:r>
            <a:r>
              <a:rPr lang="fa-IR" dirty="0" smtClean="0"/>
              <a:t> موجود در خازن ها و مبدل های قدیمی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خطرات زیست محیطی دفن و سوزاندن پسماند های الکترونیکی</a:t>
            </a:r>
          </a:p>
          <a:p>
            <a:pPr>
              <a:buNone/>
            </a:pPr>
            <a:r>
              <a:rPr lang="fa-IR" b="1" dirty="0" smtClean="0"/>
              <a:t>سوزاندن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 منجر به تولید غلظت های بالای فلزات در سرباره، خاکستر فرار، گاز دودکش و لجن صافی می گردد. </a:t>
            </a:r>
          </a:p>
          <a:p>
            <a:r>
              <a:rPr lang="fa-IR" dirty="0" smtClean="0"/>
              <a:t>سوزاندن کاهنده های شعله در دمای پایین(600 تا 800 درجه سانتیگراد) منجر به تشکیل </a:t>
            </a:r>
            <a:r>
              <a:rPr lang="en-US" dirty="0" smtClean="0"/>
              <a:t>  PBDDs </a:t>
            </a:r>
            <a:r>
              <a:rPr lang="fa-IR" dirty="0" smtClean="0"/>
              <a:t> و</a:t>
            </a:r>
            <a:r>
              <a:rPr lang="en-US" dirty="0" smtClean="0"/>
              <a:t>PBDFs </a:t>
            </a:r>
            <a:r>
              <a:rPr lang="fa-IR" dirty="0" smtClean="0"/>
              <a:t> می شود.</a:t>
            </a:r>
          </a:p>
          <a:p>
            <a:r>
              <a:rPr lang="fa-IR" dirty="0" smtClean="0"/>
              <a:t>پلاستیک </a:t>
            </a:r>
            <a:r>
              <a:rPr lang="en-US" dirty="0" err="1" smtClean="0"/>
              <a:t>pvc</a:t>
            </a:r>
            <a:r>
              <a:rPr lang="fa-IR" dirty="0" smtClean="0"/>
              <a:t> در ضایعات تولید دی اکسین می نماید.</a:t>
            </a:r>
          </a:p>
          <a:p>
            <a:pPr>
              <a:buNone/>
            </a:pPr>
            <a:endParaRPr lang="fa-IR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cs typeface="B Titr" pitchFamily="2" charset="-78"/>
              </a:rPr>
              <a:t>دفن پسماند های الکترونیکی</a:t>
            </a:r>
          </a:p>
          <a:p>
            <a:pPr>
              <a:buNone/>
            </a:pP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نشت فلزات سنگین مانند جیوه و سرب آلودگی خاک ، آب های زیرزمینی و...</a:t>
            </a:r>
          </a:p>
          <a:p>
            <a:pPr>
              <a:buFont typeface="Wingdings" pitchFamily="2" charset="2"/>
              <a:buChar char="Ø"/>
            </a:pP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دفن پلاستیک های حاوی بازدارنده ی شعله ی برم دار باعث نشت </a:t>
            </a:r>
            <a:r>
              <a:rPr lang="en-US" dirty="0" smtClean="0"/>
              <a:t>PBDEs</a:t>
            </a:r>
            <a:r>
              <a:rPr lang="fa-IR" dirty="0" smtClean="0"/>
              <a:t> به درون خاک و آبهای زیرزمینی می گردد.</a:t>
            </a:r>
            <a:endParaRPr lang="fa-I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روش های بازیافت فلزات:</a:t>
            </a:r>
          </a:p>
          <a:p>
            <a:pPr>
              <a:buNone/>
            </a:pPr>
            <a:endParaRPr lang="fa-IR" dirty="0" smtClean="0"/>
          </a:p>
          <a:p>
            <a:pPr>
              <a:buFont typeface="Wingdings" pitchFamily="2" charset="2"/>
              <a:buChar char="ü"/>
            </a:pPr>
            <a:r>
              <a:rPr lang="fa-IR" sz="2400" dirty="0" smtClean="0"/>
              <a:t>تصفیه شیمیایی فلزات از پسماندهای الکترونیکی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Font typeface="Wingdings" pitchFamily="2" charset="2"/>
              <a:buChar char="ü"/>
            </a:pPr>
            <a:r>
              <a:rPr lang="fa-IR" sz="2400" dirty="0" smtClean="0"/>
              <a:t>تصفیه بیولوژیکی فلزات از پسماندهای الکتریکی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Font typeface="Wingdings" pitchFamily="2" charset="2"/>
              <a:buChar char="ü"/>
            </a:pPr>
            <a:r>
              <a:rPr lang="fa-IR" sz="2400" dirty="0" smtClean="0"/>
              <a:t>ترکیب روشهای تصفیه شیمیایی و بیولوژیکی</a:t>
            </a:r>
            <a:endParaRPr lang="fa-IR" sz="2400" dirty="0"/>
          </a:p>
        </p:txBody>
      </p:sp>
      <p:pic>
        <p:nvPicPr>
          <p:cNvPr id="3" name="Picture 6" descr="slide4_pi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Titr" pitchFamily="2" charset="-78"/>
              </a:rPr>
              <a:t>تصفیه شیمیایی فلزات از پسماندهای الکترونیکی</a:t>
            </a:r>
          </a:p>
          <a:p>
            <a:pPr>
              <a:buFont typeface="Wingdings" pitchFamily="2" charset="2"/>
              <a:buChar char="Ø"/>
            </a:pPr>
            <a:r>
              <a:rPr lang="fa-IR" sz="2400" dirty="0" smtClean="0"/>
              <a:t>تصفیه شیمیایی مستلزم تصفیه با استفاده از اسید یا تشکیل یک کمپلکس با فلز است.</a:t>
            </a:r>
          </a:p>
          <a:p>
            <a:pPr>
              <a:buFont typeface="Wingdings" pitchFamily="2" charset="2"/>
              <a:buChar char="Ø"/>
            </a:pPr>
            <a:r>
              <a:rPr lang="fa-IR" sz="2400" dirty="0" smtClean="0"/>
              <a:t>با استفاده از اسیدهای معدنی مانند اسیدسولفوریک ، اسید هیدروکلریدریک</a:t>
            </a:r>
          </a:p>
          <a:p>
            <a:pPr>
              <a:buFont typeface="Wingdings" pitchFamily="2" charset="2"/>
              <a:buChar char="Ø"/>
            </a:pPr>
            <a:endParaRPr lang="fa-IR" sz="2400" dirty="0" smtClean="0"/>
          </a:p>
          <a:p>
            <a:pPr>
              <a:buFont typeface="Wingdings" pitchFamily="2" charset="2"/>
              <a:buChar char="Ø"/>
            </a:pPr>
            <a:r>
              <a:rPr lang="fa-IR" sz="2400" dirty="0" smtClean="0"/>
              <a:t> استفاده از حلال های آلی برای استخراج فلزات سنگین مانند (</a:t>
            </a:r>
            <a:r>
              <a:rPr lang="en-US" sz="2400" dirty="0" smtClean="0"/>
              <a:t>, Fe, Cu, Al </a:t>
            </a:r>
            <a:endParaRPr lang="fa-IR" sz="2400" dirty="0" smtClean="0"/>
          </a:p>
          <a:p>
            <a:pPr>
              <a:buNone/>
            </a:pPr>
            <a:r>
              <a:rPr lang="en-US" dirty="0" smtClean="0"/>
              <a:t>Ni , Au , Ag</a:t>
            </a:r>
            <a:r>
              <a:rPr lang="fa-IR" dirty="0" smtClean="0"/>
              <a:t> )</a:t>
            </a:r>
          </a:p>
          <a:p>
            <a:pPr>
              <a:buNone/>
            </a:pP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 محلول اسید سولفوریک و اسید نیتریک ، هیپوکلریت سدیم (به تنهایی با اسید یا قلیا ) همچنین می تواند برای بازیافت فلزات گرانبها مانند طلا استفاده شود.</a:t>
            </a:r>
            <a:endParaRPr lang="en-US" dirty="0" smtClean="0"/>
          </a:p>
          <a:p>
            <a:pPr>
              <a:buNone/>
            </a:pPr>
            <a:endParaRPr lang="fa-IR" dirty="0" smtClean="0"/>
          </a:p>
          <a:p>
            <a:pPr>
              <a:buFont typeface="Wingdings" pitchFamily="2" charset="2"/>
              <a:buChar char="Ø"/>
            </a:pPr>
            <a:endParaRPr lang="fa-I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b="1" dirty="0" smtClean="0">
                <a:solidFill>
                  <a:srgbClr val="C00000"/>
                </a:solidFill>
                <a:cs typeface="B Titr" pitchFamily="2" charset="-78"/>
              </a:rPr>
              <a:t>تصفیه بیولوژیکی فلزات از پسماندهای الکتریکی</a:t>
            </a:r>
          </a:p>
          <a:p>
            <a:pPr>
              <a:buNone/>
            </a:pPr>
            <a:endParaRPr lang="fa-IR" sz="2800" dirty="0" smtClean="0"/>
          </a:p>
          <a:p>
            <a:r>
              <a:rPr lang="fa-IR" dirty="0" smtClean="0"/>
              <a:t>در مقایسه با روش های شیمیایی گرانتر می باشد.</a:t>
            </a:r>
          </a:p>
          <a:p>
            <a:r>
              <a:rPr lang="fa-IR" dirty="0" smtClean="0"/>
              <a:t>اساسا باکتری های گروه اسیدوفیلیک نقش مهمی را در تصفیه بیولوژیکی فلزات سنگین از پسماند را دارند.</a:t>
            </a:r>
          </a:p>
          <a:p>
            <a:r>
              <a:rPr lang="fa-IR" dirty="0" smtClean="0"/>
              <a:t>اسید تیوباسیلوس، فرواکسیدانس ، اسیدوتیوباسیلوس تیواکسیدانس ، لپتواسپریلیوم فرواکسیدانس و سولفولبوس اسپریلیوم.</a:t>
            </a:r>
          </a:p>
          <a:p>
            <a:endParaRPr lang="fa-I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b="1" dirty="0" smtClean="0">
                <a:solidFill>
                  <a:srgbClr val="C00000"/>
                </a:solidFill>
                <a:cs typeface="B Titr" pitchFamily="2" charset="-78"/>
              </a:rPr>
              <a:t>ترکیب روشهای تصفیه شیمیایی و بیولوژیکی</a:t>
            </a:r>
          </a:p>
          <a:p>
            <a:pPr>
              <a:buNone/>
            </a:pP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حذف بیولوژیکی یک تکنیک موثر گرانقیمت و وقت گیر است.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در بعضی موارد تصفیه بیولوژیکی فلزات غیرممکن است.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تصفیه شیمیایی نسبتا سریع و کارآمد است اما خود دارای مشکلات زیست محیطی است.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/>
              <a:t>اساسا روش ترکیبی ، استفاده از ترکیبات شیمیایی امن تر و تصفیه بیولوژیکی که هر دو مکمل یکدیگر باشند موثرتر و کارآمدتر برای استخراج فلزات می باشد.</a:t>
            </a:r>
            <a:endParaRPr lang="fa-I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بازیافت پلاستیک از پسماندهای الکتریکی</a:t>
            </a:r>
          </a:p>
          <a:p>
            <a:pPr>
              <a:buNone/>
            </a:pPr>
            <a:endParaRPr lang="fa-IR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fa-IR" b="1" dirty="0" smtClean="0"/>
              <a:t>سوزاندن</a:t>
            </a:r>
          </a:p>
          <a:p>
            <a:pPr>
              <a:buNone/>
            </a:pPr>
            <a:endParaRPr lang="fa-IR" b="1" dirty="0" smtClean="0"/>
          </a:p>
          <a:p>
            <a:pPr>
              <a:buFont typeface="Wingdings" pitchFamily="2" charset="2"/>
              <a:buChar char="Ø"/>
            </a:pPr>
            <a:r>
              <a:rPr lang="fa-IR" b="1" dirty="0" smtClean="0"/>
              <a:t>پیرولیز</a:t>
            </a:r>
          </a:p>
          <a:p>
            <a:pPr>
              <a:buFont typeface="Wingdings" pitchFamily="2" charset="2"/>
              <a:buChar char="Ø"/>
            </a:pPr>
            <a:endParaRPr lang="fa-IR" b="1" dirty="0" smtClean="0"/>
          </a:p>
          <a:p>
            <a:pPr>
              <a:buFont typeface="Wingdings" pitchFamily="2" charset="2"/>
              <a:buChar char="Ø"/>
            </a:pPr>
            <a:r>
              <a:rPr lang="fa-IR" b="1" dirty="0" smtClean="0"/>
              <a:t>سیال فوق بحرانی همگرا</a:t>
            </a:r>
          </a:p>
          <a:p>
            <a:pPr>
              <a:buFont typeface="Wingdings" pitchFamily="2" charset="2"/>
              <a:buChar char="Ø"/>
            </a:pPr>
            <a:endParaRPr lang="fa-IR" b="1" dirty="0" smtClean="0"/>
          </a:p>
          <a:p>
            <a:pPr>
              <a:buFont typeface="Wingdings" pitchFamily="2" charset="2"/>
              <a:buChar char="Ø"/>
            </a:pPr>
            <a:r>
              <a:rPr lang="fa-IR" b="1" dirty="0" smtClean="0"/>
              <a:t>بازیافت پلاستیک با استفاده از فرایند تبدیل به گاز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پیرولیز:</a:t>
            </a:r>
          </a:p>
          <a:p>
            <a:pPr>
              <a:buNone/>
            </a:pPr>
            <a:endParaRPr lang="fa-IR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فرایندی که مواد در غیاب اکسیژن تا دمای بالا حرارت داده می شوند.</a:t>
            </a: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تولید گاز در مقایسه با سوزاندن 5 تا 10 درصد کاهش می یابد.</a:t>
            </a: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الودگی بیشتر به جای انتشار به صورت گاز، در مواد باقیمانده تولید می شود.</a:t>
            </a: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محصولات فرایند پیرولیز شامل نفت (روغن)، زغال و گاز می باشد.</a:t>
            </a: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فرایند پیرولیز کامل نیست چون ترکیبات </a:t>
            </a:r>
            <a:r>
              <a:rPr lang="en-US" sz="2000" dirty="0" smtClean="0"/>
              <a:t>BFRs</a:t>
            </a:r>
            <a:r>
              <a:rPr lang="fa-IR" sz="2000" dirty="0" smtClean="0"/>
              <a:t> فرایند بازیافت را مشکل می سازد.</a:t>
            </a: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نفت حاوی ترکیباتی مانند استایرن ، فنول دیگر ترکیبات اروماتیک ، ترکیبات نیتروژن دار و اکسیژن دار و تعداد کمی ترکیبات هالوژنه  مشاهده شد.</a:t>
            </a: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سیستم پیرولیز به صورت آب بند می باشد به طوری که در طی سوزاندن گاز به محیط نشت پیدا نمی کند.</a:t>
            </a: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پیرولیز نسبت به روش سوزاندن و دفن بهداشتی به نظر می رسد کاملتر باشد.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0677" y="1481138"/>
            <a:ext cx="586264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Titr" pitchFamily="2" charset="-78"/>
              </a:rPr>
              <a:t>پسماندهای الکتریکی و الکترونیکی چیست؟</a:t>
            </a:r>
          </a:p>
          <a:p>
            <a:pPr algn="just">
              <a:buNone/>
            </a:pPr>
            <a:endParaRPr lang="fa-IR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>
              <a:buNone/>
            </a:pPr>
            <a:r>
              <a:rPr lang="en-US" sz="2400" b="1" dirty="0" smtClean="0"/>
              <a:t>Electrical-Waste (E-Waste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l">
              <a:buNone/>
            </a:pP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 smtClean="0"/>
              <a:t>Waste Electrical and Electronic Equipment (WEEE</a:t>
            </a:r>
            <a:endParaRPr lang="fa-IR" sz="2400" b="1" dirty="0" smtClean="0"/>
          </a:p>
          <a:p>
            <a:pPr>
              <a:buNone/>
            </a:pPr>
            <a:endParaRPr lang="fa-IR" sz="2400" b="1" dirty="0" smtClean="0"/>
          </a:p>
          <a:p>
            <a:pPr>
              <a:buNone/>
            </a:pPr>
            <a:r>
              <a:rPr lang="fa-IR" sz="2400" b="1" dirty="0" smtClean="0"/>
              <a:t>   یک اصطلاح مورد استفاده برای پوشش تقریبا تمام تجهیزات الکتریکی و الکترونیکی است که می توانند وارد جریان زباله شوند.( در واقع عمر استفاده از آنها به اتمام رسیده است.)</a:t>
            </a:r>
          </a:p>
          <a:p>
            <a:pPr algn="just">
              <a:buNone/>
            </a:pPr>
            <a:endParaRPr lang="fa-IR" sz="2400" dirty="0" smtClean="0"/>
          </a:p>
        </p:txBody>
      </p:sp>
      <p:pic>
        <p:nvPicPr>
          <p:cNvPr id="4" name="Picture 4" descr="elektrosmiec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86200"/>
            <a:ext cx="2000264" cy="21621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pPr>
              <a:buNone/>
            </a:pPr>
            <a:r>
              <a:rPr lang="fa-IR" sz="2000" b="1" dirty="0" smtClean="0">
                <a:solidFill>
                  <a:srgbClr val="C00000"/>
                </a:solidFill>
                <a:cs typeface="B Titr" pitchFamily="2" charset="-78"/>
              </a:rPr>
              <a:t>بازیافت  پلاستیک از پسماند های الکتریکی در یک سیال فوق بحرانی همگرا :</a:t>
            </a:r>
          </a:p>
          <a:p>
            <a:pPr>
              <a:buNone/>
            </a:pPr>
            <a:endParaRPr lang="fa-IR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a-IR" dirty="0" smtClean="0">
                <a:solidFill>
                  <a:srgbClr val="C00000"/>
                </a:solidFill>
              </a:rPr>
              <a:t> </a:t>
            </a:r>
            <a:r>
              <a:rPr lang="fa-IR" sz="2000" dirty="0" smtClean="0"/>
              <a:t>استفاده از یک سیال فوق بحرانی همگرا به عنوان یک وسیله برای واکنش های شیمیایی آلی تبدیل به یک حوزه پژوهشی امیدوار کننده در سال های اخیر شده است.</a:t>
            </a:r>
          </a:p>
          <a:p>
            <a:pPr>
              <a:buFont typeface="Wingdings" pitchFamily="2" charset="2"/>
              <a:buChar char="Ø"/>
            </a:pPr>
            <a:endParaRPr lang="fa-IR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با توجه به ثابت دی الکتریک کم ، گرانروی کم ، ضریب انتقال جرم و نفوذ بالا ، سیال فوق بحرانی به عنوان یک تکنولوژی دوستدار محیط زیست برای بازیافت پلاستیک از پسماندهای الکترونیکی معرفی شده است.</a:t>
            </a:r>
          </a:p>
          <a:p>
            <a:pPr>
              <a:buFont typeface="Wingdings" pitchFamily="2" charset="2"/>
              <a:buChar char="Ø"/>
            </a:pPr>
            <a:endParaRPr lang="fa-IR" sz="2000" dirty="0" smtClean="0"/>
          </a:p>
          <a:p>
            <a:pPr>
              <a:buFont typeface="Wingdings" pitchFamily="2" charset="2"/>
              <a:buChar char="Ø"/>
            </a:pPr>
            <a:r>
              <a:rPr lang="fa-IR" sz="2000" dirty="0" smtClean="0"/>
              <a:t>در شرایط سیال فوق بحرانی هم گرا اغلب ترکیبات </a:t>
            </a:r>
            <a:r>
              <a:rPr lang="en-US" sz="2000" dirty="0" smtClean="0"/>
              <a:t>BFRs</a:t>
            </a:r>
            <a:r>
              <a:rPr lang="fa-IR" sz="2000" dirty="0" smtClean="0"/>
              <a:t> به آسانی کاهش می یابند.</a:t>
            </a:r>
            <a:endParaRPr lang="fa-IR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81138"/>
            <a:ext cx="708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فرایند تبدیل به گاز کردن (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>gasification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):</a:t>
            </a:r>
          </a:p>
          <a:p>
            <a:pPr>
              <a:buNone/>
            </a:pPr>
            <a:endParaRPr lang="fa-IR" b="1" dirty="0" smtClean="0">
              <a:solidFill>
                <a:srgbClr val="C00000"/>
              </a:solidFill>
              <a:cs typeface="B Titr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fa-IR" sz="2000" b="1" dirty="0" smtClean="0"/>
              <a:t>هدف اصلی از فرایند تبدیل به گاز از ضایعات پلیمری تولید گازهای پیوندی </a:t>
            </a:r>
            <a:r>
              <a:rPr lang="en-US" sz="2000" b="1" dirty="0" smtClean="0"/>
              <a:t>CO , H2 , CO2, H2O , CH4 </a:t>
            </a:r>
            <a:r>
              <a:rPr lang="fa-IR" sz="2000" b="1" dirty="0" smtClean="0"/>
              <a:t> و دوده می باشد.</a:t>
            </a:r>
          </a:p>
          <a:p>
            <a:pPr>
              <a:buFont typeface="Wingdings" pitchFamily="2" charset="2"/>
              <a:buChar char="Ø"/>
            </a:pPr>
            <a:endParaRPr lang="fa-IR" sz="2000" b="1" dirty="0" smtClean="0"/>
          </a:p>
          <a:p>
            <a:pPr>
              <a:buFont typeface="Wingdings" pitchFamily="2" charset="2"/>
              <a:buChar char="Ø"/>
            </a:pPr>
            <a:r>
              <a:rPr lang="fa-IR" sz="2000" b="1" dirty="0" smtClean="0"/>
              <a:t>فرایند تبدیل به گاز به عنوان یک فرایند اکسیداسیون جزئی از ترکیبات هیدروکربن در دمای 1600 درجه سانتی گراد در یک فشار بالای 150 بار شرح داده می شود.</a:t>
            </a:r>
          </a:p>
          <a:p>
            <a:pPr>
              <a:buFont typeface="Wingdings" pitchFamily="2" charset="2"/>
              <a:buChar char="Ø"/>
            </a:pPr>
            <a:endParaRPr lang="fa-IR" sz="2000" b="1" dirty="0" smtClean="0"/>
          </a:p>
          <a:p>
            <a:pPr>
              <a:buFont typeface="Wingdings" pitchFamily="2" charset="2"/>
              <a:buChar char="Ø"/>
            </a:pPr>
            <a:r>
              <a:rPr lang="fa-IR" sz="2000" b="1" dirty="0" smtClean="0"/>
              <a:t>ترکیبات </a:t>
            </a:r>
            <a:r>
              <a:rPr lang="en-US" sz="2000" b="1" dirty="0" smtClean="0"/>
              <a:t>BFRs , PBDDs/PBDFs</a:t>
            </a:r>
            <a:r>
              <a:rPr lang="fa-IR" sz="2000" b="1" dirty="0" smtClean="0"/>
              <a:t> در طی فرایند تبدیل به گاز می توانند تجزیه شوند.</a:t>
            </a:r>
            <a:endParaRPr lang="fa-IR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ارزش اقتصادي پسماند هاي الكتريكي:</a:t>
            </a:r>
          </a:p>
          <a:p>
            <a:pPr>
              <a:buFont typeface="Wingdings" pitchFamily="2" charset="2"/>
              <a:buChar char="Ø"/>
            </a:pPr>
            <a:r>
              <a:rPr lang="fa-IR" sz="2200" dirty="0" smtClean="0"/>
              <a:t>جهت بازيافت فلزات پايه :</a:t>
            </a:r>
            <a:r>
              <a:rPr lang="en-US" sz="2200" dirty="0" smtClean="0"/>
              <a:t>Fe ,Al ,Cu ,Ni , </a:t>
            </a:r>
            <a:r>
              <a:rPr lang="en-US" sz="2200" dirty="0" err="1" smtClean="0"/>
              <a:t>Sn</a:t>
            </a:r>
            <a:r>
              <a:rPr lang="en-US" sz="2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a-IR" sz="2200" dirty="0" smtClean="0"/>
              <a:t>فلزات گرانبها  </a:t>
            </a:r>
            <a:r>
              <a:rPr lang="en-US" sz="2200" dirty="0" smtClean="0"/>
              <a:t>Au ,Ag ,Pt , Pd</a:t>
            </a:r>
            <a:endParaRPr lang="fa-IR" sz="2200" dirty="0" smtClean="0"/>
          </a:p>
          <a:p>
            <a:pPr>
              <a:buFont typeface="Wingdings" pitchFamily="2" charset="2"/>
              <a:buChar char="Ø"/>
            </a:pPr>
            <a:r>
              <a:rPr lang="fa-IR" sz="2200" dirty="0" smtClean="0"/>
              <a:t>عناصر خاكي نادر </a:t>
            </a:r>
            <a:r>
              <a:rPr lang="en-US" sz="2200" dirty="0" smtClean="0"/>
              <a:t>Y , La , </a:t>
            </a:r>
            <a:r>
              <a:rPr lang="en-US" sz="2200" dirty="0" err="1" smtClean="0"/>
              <a:t>Nd</a:t>
            </a:r>
            <a:r>
              <a:rPr lang="en-US" sz="2200" dirty="0" smtClean="0"/>
              <a:t> , Pr,…</a:t>
            </a:r>
            <a:r>
              <a:rPr lang="fa-IR" sz="22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fa-IR" sz="2400" dirty="0" smtClean="0"/>
          </a:p>
          <a:p>
            <a:pPr>
              <a:buFont typeface="Wingdings" pitchFamily="2" charset="2"/>
              <a:buChar char="Ø"/>
            </a:pPr>
            <a:r>
              <a:rPr lang="fa-IR" sz="2200" dirty="0" smtClean="0"/>
              <a:t>تخمين زده مي شود تنها پردازش پسماندهاي الكترونيكي از قبيل تلفن همراه و رايانه هاي شخصي در چين مي تواند براي بازيابي 4 تن طلا ، 28 تن نقره ، و6000 تن مس استفاده گردد.</a:t>
            </a:r>
          </a:p>
          <a:p>
            <a:pPr>
              <a:buFont typeface="Wingdings" pitchFamily="2" charset="2"/>
              <a:buChar char="Ø"/>
            </a:pPr>
            <a:r>
              <a:rPr lang="fa-IR" sz="2200" dirty="0" smtClean="0"/>
              <a:t>اتحاديه اروپا تخمين زده است در سال 2030 تقاضا براي فلزات و عناصر خاكي كمياب سه برابر ميزان واقعي كنوني خواهد بود</a:t>
            </a:r>
            <a:endParaRPr lang="en-US" sz="2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685801"/>
          <a:ext cx="8153400" cy="55148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17800"/>
                <a:gridCol w="2156983"/>
                <a:gridCol w="3278617"/>
              </a:tblGrid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ماده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درصد وزنی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ارزش بازیافت (قابلیت بازیافت) درصد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آلومینیوم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14/1723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آهن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20/4712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قلع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1/0078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مس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6/9287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نیکل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8503/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2/2046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ایندیم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0016/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طلا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0016/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99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روتنیوم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0016/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کبالت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0157/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85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پالادیوم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0003/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95</a:t>
                      </a:r>
                      <a:endParaRPr lang="fa-IR" dirty="0"/>
                    </a:p>
                  </a:txBody>
                  <a:tcPr/>
                </a:tc>
              </a:tr>
              <a:tr h="39420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نقره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0189/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fa-I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سلنیم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0016/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70</a:t>
                      </a:r>
                      <a:endParaRPr lang="fa-IR" dirty="0"/>
                    </a:p>
                  </a:txBody>
                  <a:tcPr/>
                </a:tc>
              </a:tr>
              <a:tr h="3419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پلاستیک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22/9907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fa-IR" sz="1600" dirty="0" smtClean="0"/>
              <a:t>درصد مواد به کار رفته در یک کامپیوتر رومیزی و ارزش بازیافت    </a:t>
            </a:r>
            <a:endParaRPr lang="fa-I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بازیافت صفحات مدار تجهیزات الکترونیکی</a:t>
            </a:r>
          </a:p>
          <a:p>
            <a:pPr>
              <a:buNone/>
            </a:pPr>
            <a:r>
              <a:rPr lang="fa-IR" sz="2000" dirty="0" smtClean="0"/>
              <a:t>    بعد از خردایش و جداسازی فلزات از صفحات مدار تجهیزات الکترونیکی جهت بازیافت و خالص سازی به مراکز ذوب فرستاده می شوند ، پودرهای غیر فلزی به جا مانده از عمل جداسازی شامل ترکیباتی از جمله رزین ، فنول ، رزین اپوکسی ، فیبرهای شیشه ای شامل سیلیکا ، اکسید کلسیم ، اکسید آلمینیوم و... می باشند که در گذشته روشهای بی خطر سازی و دفع آنها شامل لندفیل ، سوزاندن می باشد با توجه به خطرات زیست محیطی این روش ها تحقیقات گسترده ای جهت سودمند سازی آنها صورت گرفته است.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روش ها و تکنیک های سودمند سازی پودرهای غیر فلزی:</a:t>
            </a:r>
          </a:p>
          <a:p>
            <a:pPr>
              <a:buNone/>
            </a:pPr>
            <a:r>
              <a:rPr lang="fa-IR" sz="2400" b="1" dirty="0" smtClean="0"/>
              <a:t>1- تهیه مواد ساختمانی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/>
              <a:t>تهیه آسفالت اصلاح شده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/>
              <a:t> تهیه ملات سیمان سازگار با محیط زیست</a:t>
            </a:r>
          </a:p>
          <a:p>
            <a:pPr>
              <a:buFont typeface="Wingdings" pitchFamily="2" charset="2"/>
              <a:buChar char="Ø"/>
            </a:pPr>
            <a:r>
              <a:rPr lang="fa-IR" sz="2400" b="1" dirty="0" smtClean="0"/>
              <a:t>تهیه انواع بتن سازگار با محیط زیست</a:t>
            </a:r>
          </a:p>
          <a:p>
            <a:pPr>
              <a:buNone/>
            </a:pPr>
            <a:r>
              <a:rPr lang="fa-IR" sz="2400" b="1" dirty="0" smtClean="0"/>
              <a:t>2- تهیه مواد کامپوزیت</a:t>
            </a:r>
          </a:p>
          <a:p>
            <a:r>
              <a:rPr lang="fa-IR" sz="2000" b="1" dirty="0" smtClean="0"/>
              <a:t>تهیه مواد شیشه ای تقویت شده با مواد پلاستیکی</a:t>
            </a:r>
          </a:p>
          <a:p>
            <a:r>
              <a:rPr lang="fa-IR" sz="2000" b="1" dirty="0" smtClean="0"/>
              <a:t>آماده سازی ترکیبات فنلی قالب ریزی</a:t>
            </a:r>
          </a:p>
          <a:p>
            <a:r>
              <a:rPr lang="fa-IR" sz="2000" b="1" dirty="0" smtClean="0"/>
              <a:t>تهیه کامپوزیت های چوبی-پلاستیکی                                  </a:t>
            </a:r>
          </a:p>
          <a:p>
            <a:r>
              <a:rPr lang="fa-IR" sz="2000" b="1" dirty="0" smtClean="0"/>
              <a:t>تهیه کامپوزیت های دیگر</a:t>
            </a:r>
          </a:p>
          <a:p>
            <a:pPr>
              <a:buNone/>
            </a:pPr>
            <a:r>
              <a:rPr lang="fa-IR" sz="2400" b="1" dirty="0" smtClean="0"/>
              <a:t>3- ساخت محصولات و امکانات شهری</a:t>
            </a:r>
          </a:p>
          <a:p>
            <a:pPr>
              <a:buFont typeface="Wingdings" pitchFamily="2" charset="2"/>
              <a:buChar char="Ø"/>
            </a:pPr>
            <a:endParaRPr lang="fa-IR" sz="2400" b="1" dirty="0" smtClean="0"/>
          </a:p>
          <a:p>
            <a:pPr>
              <a:buFont typeface="Wingdings" pitchFamily="2" charset="2"/>
              <a:buChar char="Ø"/>
            </a:pPr>
            <a:endParaRPr lang="fa-IR" sz="2400" b="1" dirty="0" smtClean="0"/>
          </a:p>
          <a:p>
            <a:pPr>
              <a:buNone/>
            </a:pPr>
            <a:endParaRPr lang="fa-IR" sz="2400" b="1" dirty="0" smtClean="0"/>
          </a:p>
          <a:p>
            <a:pPr>
              <a:buNone/>
            </a:pPr>
            <a:endParaRPr lang="fa-I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33600" y="1905000"/>
            <a:ext cx="2362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81200"/>
            <a:ext cx="1828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5207685"/>
            <a:ext cx="576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spcBef>
                <a:spcPct val="0"/>
              </a:spcBef>
            </a:pPr>
            <a:r>
              <a:rPr lang="fa-IR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</a:rPr>
              <a:t>کامپوزیت های ساخته شده از پودرهای غیر فلزی</a:t>
            </a:r>
            <a:endParaRPr lang="fa-IR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1" name="Picture 3" descr="C:\Users\asr\Desktop\ku1u36I6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2053" name="Picture 5" descr="C:\Users\asr\Desktop\10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asr\Desktop\0.962565001282077003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864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طبقه بندی پسماندهای الکتریکی و الکترونیکی:</a:t>
            </a:r>
          </a:p>
          <a:p>
            <a:pPr>
              <a:buNone/>
            </a:pPr>
            <a:endParaRPr lang="fa-IR" sz="24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fa-IR" sz="1800" dirty="0" smtClean="0"/>
              <a:t>لوازم خانگی بزرگ                                                            </a:t>
            </a:r>
            <a:r>
              <a:rPr lang="en-US" sz="1800" dirty="0" smtClean="0"/>
              <a:t>Large household appliances</a:t>
            </a:r>
          </a:p>
          <a:p>
            <a:pPr algn="l">
              <a:buNone/>
            </a:pPr>
            <a:r>
              <a:rPr lang="fa-IR" sz="1800" dirty="0" smtClean="0"/>
              <a:t>لوازم خانگی کوچک                                                             </a:t>
            </a:r>
            <a:r>
              <a:rPr lang="en-US" sz="1800" dirty="0" smtClean="0"/>
              <a:t>Small household appliances</a:t>
            </a:r>
          </a:p>
          <a:p>
            <a:pPr algn="l">
              <a:buNone/>
            </a:pPr>
            <a:r>
              <a:rPr lang="fa-IR" sz="1800" dirty="0" smtClean="0"/>
              <a:t> فناوری اطلاعات و تجهیزات ارتباط از راه دور </a:t>
            </a:r>
            <a:r>
              <a:rPr lang="en-US" sz="1800" dirty="0" smtClean="0"/>
              <a:t>equipment         </a:t>
            </a:r>
            <a:r>
              <a:rPr lang="fa-IR" sz="1800" dirty="0" smtClean="0"/>
              <a:t> </a:t>
            </a:r>
            <a:r>
              <a:rPr lang="en-US" sz="1800" dirty="0" smtClean="0"/>
              <a:t>IT and telecommunications</a:t>
            </a:r>
          </a:p>
          <a:p>
            <a:pPr algn="l">
              <a:buNone/>
            </a:pPr>
            <a:r>
              <a:rPr lang="fa-IR" sz="1800" dirty="0" smtClean="0"/>
              <a:t> تجهیزات مصرف کننده                                                                    </a:t>
            </a:r>
            <a:r>
              <a:rPr lang="en-US" sz="1800" dirty="0" smtClean="0"/>
              <a:t>Consumer equipment</a:t>
            </a:r>
          </a:p>
          <a:p>
            <a:pPr algn="l">
              <a:buNone/>
            </a:pPr>
            <a:r>
              <a:rPr lang="fa-IR" sz="1800" dirty="0" smtClean="0"/>
              <a:t> تجهیزات نور پردازی                                                                         </a:t>
            </a:r>
            <a:r>
              <a:rPr lang="en-US" sz="1800" dirty="0" smtClean="0"/>
              <a:t>Lighting equipment</a:t>
            </a:r>
          </a:p>
          <a:p>
            <a:pPr algn="l">
              <a:buNone/>
            </a:pPr>
            <a:r>
              <a:rPr lang="fa-IR" sz="1800" dirty="0" smtClean="0"/>
              <a:t>ابزار الکترونیکی و الکتریکی                                               </a:t>
            </a:r>
            <a:r>
              <a:rPr lang="en-US" sz="1800" dirty="0" smtClean="0"/>
              <a:t>Electrical and electronic tools</a:t>
            </a:r>
          </a:p>
          <a:p>
            <a:pPr algn="l">
              <a:buNone/>
            </a:pPr>
            <a:r>
              <a:rPr lang="fa-IR" sz="1800" dirty="0" smtClean="0"/>
              <a:t>اسباب بازی، اوقات فراغت و تجهیزات ورزشی</a:t>
            </a:r>
            <a:r>
              <a:rPr lang="en-US" sz="1800" dirty="0" smtClean="0"/>
              <a:t>Toys, leisure and sports equipment              </a:t>
            </a:r>
          </a:p>
          <a:p>
            <a:pPr algn="l">
              <a:buNone/>
            </a:pPr>
            <a:r>
              <a:rPr lang="fa-IR" sz="1800" dirty="0" smtClean="0"/>
              <a:t> تجهیزات پزشکی                                                                                     </a:t>
            </a:r>
            <a:r>
              <a:rPr lang="en-US" sz="1800" dirty="0" smtClean="0"/>
              <a:t>Medical devices</a:t>
            </a:r>
          </a:p>
          <a:p>
            <a:pPr algn="l">
              <a:buNone/>
            </a:pPr>
            <a:r>
              <a:rPr lang="fa-IR" sz="1800" dirty="0" smtClean="0"/>
              <a:t>ابزار مانیتورینگ و کنترل                                       </a:t>
            </a:r>
            <a:r>
              <a:rPr lang="en-US" sz="1800" dirty="0" smtClean="0"/>
              <a:t>Monitoring and control instruments</a:t>
            </a:r>
          </a:p>
          <a:p>
            <a:pPr algn="l">
              <a:buNone/>
            </a:pPr>
            <a:r>
              <a:rPr lang="fa-IR" sz="1800" dirty="0" smtClean="0"/>
              <a:t> تجهیزات خودکار                                                                       </a:t>
            </a:r>
            <a:r>
              <a:rPr lang="en-US" sz="1800" dirty="0" smtClean="0"/>
              <a:t>Automatic </a:t>
            </a:r>
            <a:r>
              <a:rPr lang="en-US" sz="2000" dirty="0" smtClean="0"/>
              <a:t>dispensers</a:t>
            </a:r>
            <a:endParaRPr lang="fa-IR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طبقه بندی لوازم الکترونیکی:</a:t>
            </a:r>
          </a:p>
          <a:p>
            <a:pPr>
              <a:buNone/>
            </a:pPr>
            <a:r>
              <a:rPr lang="fa-IR" sz="2800" dirty="0" smtClean="0"/>
              <a:t>1- محصولات سفید: لوازم خانگی برقی</a:t>
            </a:r>
          </a:p>
          <a:p>
            <a:pPr>
              <a:buNone/>
            </a:pPr>
            <a:r>
              <a:rPr lang="fa-IR" sz="2800" dirty="0" smtClean="0"/>
              <a:t>2- محصولات قهوه ای: تلویزیون  ، دوربین فیلمبرداری و..</a:t>
            </a:r>
          </a:p>
          <a:p>
            <a:pPr>
              <a:buNone/>
            </a:pPr>
            <a:r>
              <a:rPr lang="fa-IR" sz="2800" dirty="0" smtClean="0"/>
              <a:t>3- محصولات خاکستری: کامپیوتر ، پرینتر ، ماشین فکس ، اسکنر و...</a:t>
            </a:r>
          </a:p>
          <a:p>
            <a:pPr>
              <a:buNone/>
            </a:pPr>
            <a:endParaRPr lang="fa-IR" sz="2400" dirty="0" smtClean="0"/>
          </a:p>
          <a:p>
            <a:pPr>
              <a:buFont typeface="Wingdings" pitchFamily="2" charset="2"/>
              <a:buChar char="ü"/>
            </a:pPr>
            <a:r>
              <a:rPr lang="fa-IR" sz="2400" dirty="0" smtClean="0"/>
              <a:t>محصولات سفید و قهوه ای در مقایسه با ترکیبات خاکستری ترکیبات سمی کمتری دارند.</a:t>
            </a:r>
          </a:p>
          <a:p>
            <a:endParaRPr lang="fa-I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Titr" pitchFamily="2" charset="-78"/>
              </a:rPr>
              <a:t>میزان تولید پسماندهای الکترونیکی</a:t>
            </a:r>
          </a:p>
          <a:p>
            <a:r>
              <a:rPr lang="fa-IR" sz="2000" dirty="0" smtClean="0"/>
              <a:t>رشد زباله های الکتریکی سه برابر بیشتر از زباله های شهری است.</a:t>
            </a:r>
          </a:p>
          <a:p>
            <a:r>
              <a:rPr lang="fa-IR" sz="2000" dirty="0" smtClean="0"/>
              <a:t>نرخ رشد 3% تا 5% در سال.</a:t>
            </a:r>
          </a:p>
          <a:p>
            <a:r>
              <a:rPr lang="fa-IR" sz="2000" dirty="0" smtClean="0"/>
              <a:t>میزان تولید 20 تا 50 میلیون تن در سال به طور متوسط 40 میلیون تن در سال که عمدتا در کشورهای توسعه یافته است.</a:t>
            </a:r>
          </a:p>
          <a:p>
            <a:r>
              <a:rPr lang="fa-IR" sz="2000" dirty="0" smtClean="0"/>
              <a:t>در کشورهای در حال توسعه مانند چین و هند انتظار می رود که رشد استفاده از محصولات الکترونیکی به 500% برسد.</a:t>
            </a:r>
          </a:p>
          <a:p>
            <a:r>
              <a:rPr lang="fa-IR" sz="2000" dirty="0" smtClean="0"/>
              <a:t>در کشورهای اتحادیه اروپا حدود 9 میلیون تن در سال  در 27 کشور عضو این اتحادیه تولید می شود.</a:t>
            </a:r>
          </a:p>
          <a:p>
            <a:r>
              <a:rPr lang="fa-IR" sz="2000" dirty="0" smtClean="0"/>
              <a:t>در آلمان 800000 تن زباله الکترونیکی تولید که از این مقدار 80000 تن بازیافت می شود. و بقیه به کشورهای آسیایی و افریقایی جهت استفاده مجدد یا بازیافت صادر می شوند.</a:t>
            </a:r>
          </a:p>
          <a:p>
            <a:endParaRPr lang="fa-IR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پسماندهای الکترونیکی از دو بخش تشکیل شده اند</a:t>
            </a:r>
            <a:r>
              <a:rPr lang="fa-IR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1- ترکیبات فلزی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2- ترکیبات غیر فلزی</a:t>
            </a:r>
            <a:endParaRPr lang="fa-I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 algn="ctr"/>
            <a:r>
              <a:rPr lang="en-US" sz="2400" b="1" dirty="0" smtClean="0"/>
              <a:t>Personal computer material composition</a:t>
            </a:r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عناصر مورد استفاده در ساخت تجهيزات الكترونيكي</a:t>
            </a:r>
            <a:endParaRPr lang="fa-IR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grpSp>
        <p:nvGrpSpPr>
          <p:cNvPr id="4" name="Group 28"/>
          <p:cNvGrpSpPr>
            <a:grpSpLocks noGrp="1"/>
          </p:cNvGrpSpPr>
          <p:nvPr>
            <p:ph idx="1"/>
          </p:nvPr>
        </p:nvGrpSpPr>
        <p:grpSpPr bwMode="auto">
          <a:xfrm>
            <a:off x="381000" y="1447800"/>
            <a:ext cx="8229600" cy="4525962"/>
            <a:chOff x="1808163" y="873125"/>
            <a:chExt cx="7156450" cy="4433888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646613" y="3016250"/>
              <a:ext cx="1525587" cy="2619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49263" eaLnBrk="0" hangingPunct="0">
                <a:lnSpc>
                  <a:spcPct val="8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CH" sz="1400">
                  <a:solidFill>
                    <a:schemeClr val="bg1"/>
                  </a:solidFill>
                  <a:latin typeface="Times New Roman" pitchFamily="18" charset="0"/>
                </a:rPr>
                <a:t>Nicht gleich Wert</a:t>
              </a:r>
              <a:endParaRPr lang="de-DE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646613" y="3016250"/>
              <a:ext cx="1525587" cy="2619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49263" eaLnBrk="0" hangingPunct="0">
                <a:lnSpc>
                  <a:spcPct val="8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CH" sz="1400">
                  <a:solidFill>
                    <a:schemeClr val="bg1"/>
                  </a:solidFill>
                  <a:latin typeface="Times New Roman" pitchFamily="18" charset="0"/>
                </a:rPr>
                <a:t>Nicht gleich Wert</a:t>
              </a:r>
              <a:endParaRPr lang="de-DE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8163" y="873125"/>
              <a:ext cx="7156450" cy="443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979613" y="1674813"/>
              <a:ext cx="6115050" cy="2228850"/>
            </a:xfrm>
            <a:custGeom>
              <a:avLst/>
              <a:gdLst>
                <a:gd name="T0" fmla="*/ 2147483647 w 3852"/>
                <a:gd name="T1" fmla="*/ 2147483647 h 1404"/>
                <a:gd name="T2" fmla="*/ 2147483647 w 3852"/>
                <a:gd name="T3" fmla="*/ 2147483647 h 1404"/>
                <a:gd name="T4" fmla="*/ 2147483647 w 3852"/>
                <a:gd name="T5" fmla="*/ 2147483647 h 1404"/>
                <a:gd name="T6" fmla="*/ 2147483647 w 3852"/>
                <a:gd name="T7" fmla="*/ 2147483647 h 1404"/>
                <a:gd name="T8" fmla="*/ 2147483647 w 3852"/>
                <a:gd name="T9" fmla="*/ 2147483647 h 1404"/>
                <a:gd name="T10" fmla="*/ 2147483647 w 3852"/>
                <a:gd name="T11" fmla="*/ 2147483647 h 1404"/>
                <a:gd name="T12" fmla="*/ 2147483647 w 3852"/>
                <a:gd name="T13" fmla="*/ 2147483647 h 1404"/>
                <a:gd name="T14" fmla="*/ 2147483647 w 3852"/>
                <a:gd name="T15" fmla="*/ 2147483647 h 1404"/>
                <a:gd name="T16" fmla="*/ 2147483647 w 3852"/>
                <a:gd name="T17" fmla="*/ 2147483647 h 1404"/>
                <a:gd name="T18" fmla="*/ 2147483647 w 3852"/>
                <a:gd name="T19" fmla="*/ 2147483647 h 1404"/>
                <a:gd name="T20" fmla="*/ 2147483647 w 3852"/>
                <a:gd name="T21" fmla="*/ 2147483647 h 1404"/>
                <a:gd name="T22" fmla="*/ 2147483647 w 3852"/>
                <a:gd name="T23" fmla="*/ 2147483647 h 1404"/>
                <a:gd name="T24" fmla="*/ 2147483647 w 3852"/>
                <a:gd name="T25" fmla="*/ 2147483647 h 1404"/>
                <a:gd name="T26" fmla="*/ 2147483647 w 3852"/>
                <a:gd name="T27" fmla="*/ 2147483647 h 1404"/>
                <a:gd name="T28" fmla="*/ 2147483647 w 3852"/>
                <a:gd name="T29" fmla="*/ 2147483647 h 1404"/>
                <a:gd name="T30" fmla="*/ 2147483647 w 3852"/>
                <a:gd name="T31" fmla="*/ 2147483647 h 1404"/>
                <a:gd name="T32" fmla="*/ 2147483647 w 3852"/>
                <a:gd name="T33" fmla="*/ 2147483647 h 1404"/>
                <a:gd name="T34" fmla="*/ 2147483647 w 3852"/>
                <a:gd name="T35" fmla="*/ 2147483647 h 1404"/>
                <a:gd name="T36" fmla="*/ 2147483647 w 3852"/>
                <a:gd name="T37" fmla="*/ 2147483647 h 1404"/>
                <a:gd name="T38" fmla="*/ 2147483647 w 3852"/>
                <a:gd name="T39" fmla="*/ 2147483647 h 1404"/>
                <a:gd name="T40" fmla="*/ 2147483647 w 3852"/>
                <a:gd name="T41" fmla="*/ 0 h 1404"/>
                <a:gd name="T42" fmla="*/ 0 w 3852"/>
                <a:gd name="T43" fmla="*/ 0 h 1404"/>
                <a:gd name="T44" fmla="*/ 2147483647 w 3852"/>
                <a:gd name="T45" fmla="*/ 2147483647 h 14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52"/>
                <a:gd name="T70" fmla="*/ 0 h 1404"/>
                <a:gd name="T71" fmla="*/ 3852 w 3852"/>
                <a:gd name="T72" fmla="*/ 1404 h 14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52" h="1404">
                  <a:moveTo>
                    <a:pt x="4" y="1400"/>
                  </a:moveTo>
                  <a:lnTo>
                    <a:pt x="1684" y="1404"/>
                  </a:lnTo>
                  <a:lnTo>
                    <a:pt x="1688" y="1120"/>
                  </a:lnTo>
                  <a:lnTo>
                    <a:pt x="1444" y="1120"/>
                  </a:lnTo>
                  <a:lnTo>
                    <a:pt x="1448" y="844"/>
                  </a:lnTo>
                  <a:lnTo>
                    <a:pt x="2156" y="852"/>
                  </a:lnTo>
                  <a:lnTo>
                    <a:pt x="2164" y="1404"/>
                  </a:lnTo>
                  <a:lnTo>
                    <a:pt x="3616" y="1400"/>
                  </a:lnTo>
                  <a:lnTo>
                    <a:pt x="3616" y="1124"/>
                  </a:lnTo>
                  <a:lnTo>
                    <a:pt x="3852" y="1124"/>
                  </a:lnTo>
                  <a:lnTo>
                    <a:pt x="3852" y="564"/>
                  </a:lnTo>
                  <a:lnTo>
                    <a:pt x="3368" y="564"/>
                  </a:lnTo>
                  <a:lnTo>
                    <a:pt x="3372" y="280"/>
                  </a:lnTo>
                  <a:lnTo>
                    <a:pt x="2892" y="284"/>
                  </a:lnTo>
                  <a:lnTo>
                    <a:pt x="2892" y="556"/>
                  </a:lnTo>
                  <a:lnTo>
                    <a:pt x="1208" y="556"/>
                  </a:lnTo>
                  <a:lnTo>
                    <a:pt x="1208" y="840"/>
                  </a:lnTo>
                  <a:lnTo>
                    <a:pt x="968" y="840"/>
                  </a:lnTo>
                  <a:lnTo>
                    <a:pt x="968" y="560"/>
                  </a:lnTo>
                  <a:lnTo>
                    <a:pt x="480" y="560"/>
                  </a:lnTo>
                  <a:lnTo>
                    <a:pt x="480" y="0"/>
                  </a:lnTo>
                  <a:lnTo>
                    <a:pt x="0" y="0"/>
                  </a:lnTo>
                  <a:lnTo>
                    <a:pt x="4" y="14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135313" y="4360863"/>
              <a:ext cx="1143000" cy="4381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hangingPunct="0">
                <a:lnSpc>
                  <a:spcPct val="5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CH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654550" y="4362450"/>
              <a:ext cx="1536700" cy="4381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hangingPunct="0">
                <a:lnSpc>
                  <a:spcPct val="5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CH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554788" y="4364038"/>
              <a:ext cx="781050" cy="4381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hangingPunct="0">
                <a:lnSpc>
                  <a:spcPct val="5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CH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718425" y="4359275"/>
              <a:ext cx="393700" cy="4381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eaLnBrk="0" hangingPunct="0">
                <a:lnSpc>
                  <a:spcPct val="5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CH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تعدادی از عناصر خطرناک موجود در پسماندهای الکترونیکی و اثرات آنها:</a:t>
            </a:r>
          </a:p>
          <a:p>
            <a:pPr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سرب: </a:t>
            </a:r>
            <a:r>
              <a:rPr lang="fa-IR" sz="2800" dirty="0" smtClean="0"/>
              <a:t>اسیب به سیستم های مرکزی و غیر مرکزی عصبی ، سیستم گردش خون و کلیه ها و اثر منفی بر رشد مغزی کودکان</a:t>
            </a:r>
          </a:p>
          <a:p>
            <a:r>
              <a:rPr lang="fa-IR" sz="2800" dirty="0" smtClean="0"/>
              <a:t>کادمیوم: بر کلیه تاثیر می گذارد.</a:t>
            </a:r>
          </a:p>
          <a:p>
            <a:r>
              <a:rPr lang="fa-IR" sz="2800" dirty="0" smtClean="0"/>
              <a:t>جیوه: هنگامی که جیوه غیر آلی وارد آب مشود به جیوه متیل دار تبدیل شده و سپس وارد چرخه غذایی شده و به مغز آسیب می رساند.</a:t>
            </a:r>
          </a:p>
          <a:p>
            <a:r>
              <a:rPr lang="fa-IR" sz="2800" dirty="0" smtClean="0"/>
              <a:t>کروم شش ظرفیتی : به آسانی از غشای سلولی عبور کرده و جذب می شود تاثیرات سمی گوناگونی را در سلول ها به وجود می اورد. مانند برونشیت اسمی</a:t>
            </a:r>
          </a:p>
          <a:p>
            <a:r>
              <a:rPr lang="fa-IR" sz="2800" dirty="0" smtClean="0"/>
              <a:t>پلاستیک: سوزاندن آنها باعث تولید دی اکسین  و فوران می شود.</a:t>
            </a:r>
          </a:p>
          <a:p>
            <a:r>
              <a:rPr lang="fa-IR" sz="2800" dirty="0" smtClean="0"/>
              <a:t>بازدارنده های شعله برم دار (</a:t>
            </a:r>
            <a:r>
              <a:rPr lang="en-US" sz="2800" dirty="0" smtClean="0"/>
              <a:t>BFRs</a:t>
            </a:r>
            <a:r>
              <a:rPr lang="fa-IR" sz="2800" dirty="0" smtClean="0"/>
              <a:t>): پلی برمینه های بی فنیل(</a:t>
            </a:r>
            <a:r>
              <a:rPr lang="en-US" sz="2800" dirty="0" smtClean="0"/>
              <a:t>PBBs</a:t>
            </a:r>
            <a:r>
              <a:rPr lang="fa-IR" sz="2800" dirty="0" smtClean="0"/>
              <a:t>)  افزایش خطر سرطان  در سیستم گوارشی و لنفاوی ، پلی برمینه های دی فنیل اتر(</a:t>
            </a:r>
            <a:r>
              <a:rPr lang="en-US" sz="2800" dirty="0" smtClean="0"/>
              <a:t>PBDEs</a:t>
            </a:r>
            <a:r>
              <a:rPr lang="fa-IR" sz="2800" dirty="0" smtClean="0"/>
              <a:t>) مختل کننده غدد درون ریز </a:t>
            </a:r>
          </a:p>
          <a:p>
            <a:endParaRPr lang="fa-I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1016</TotalTime>
  <Words>1772</Words>
  <Application>Microsoft Office PowerPoint</Application>
  <PresentationFormat>On-screen Show (4:3)</PresentationFormat>
  <Paragraphs>209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عناصر مورد استفاده در ساخت تجهيزات الكترونيكي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درصد مواد به کار رفته در یک کامپیوتر رومیزی و ارزش بازیافت    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google</dc:creator>
  <cp:lastModifiedBy>pc</cp:lastModifiedBy>
  <cp:revision>87</cp:revision>
  <dcterms:created xsi:type="dcterms:W3CDTF">2014-12-01T06:31:02Z</dcterms:created>
  <dcterms:modified xsi:type="dcterms:W3CDTF">2015-01-31T08:43:07Z</dcterms:modified>
</cp:coreProperties>
</file>