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8" r:id="rId1"/>
  </p:sldMasterIdLst>
  <p:notesMasterIdLst>
    <p:notesMasterId r:id="rId58"/>
  </p:notesMasterIdLst>
  <p:sldIdLst>
    <p:sldId id="293" r:id="rId2"/>
    <p:sldId id="294" r:id="rId3"/>
    <p:sldId id="295" r:id="rId4"/>
    <p:sldId id="296" r:id="rId5"/>
    <p:sldId id="297" r:id="rId6"/>
    <p:sldId id="298" r:id="rId7"/>
    <p:sldId id="300" r:id="rId8"/>
    <p:sldId id="299" r:id="rId9"/>
    <p:sldId id="301" r:id="rId10"/>
    <p:sldId id="302" r:id="rId11"/>
    <p:sldId id="328" r:id="rId12"/>
    <p:sldId id="329" r:id="rId13"/>
    <p:sldId id="303" r:id="rId14"/>
    <p:sldId id="304" r:id="rId15"/>
    <p:sldId id="305" r:id="rId16"/>
    <p:sldId id="306" r:id="rId17"/>
    <p:sldId id="307" r:id="rId18"/>
    <p:sldId id="308" r:id="rId19"/>
    <p:sldId id="320" r:id="rId20"/>
    <p:sldId id="321" r:id="rId21"/>
    <p:sldId id="322" r:id="rId22"/>
    <p:sldId id="323" r:id="rId23"/>
    <p:sldId id="324" r:id="rId24"/>
    <p:sldId id="330" r:id="rId25"/>
    <p:sldId id="325" r:id="rId26"/>
    <p:sldId id="331" r:id="rId27"/>
    <p:sldId id="326" r:id="rId28"/>
    <p:sldId id="332" r:id="rId29"/>
    <p:sldId id="327" r:id="rId30"/>
    <p:sldId id="290" r:id="rId31"/>
    <p:sldId id="257" r:id="rId32"/>
    <p:sldId id="258" r:id="rId33"/>
    <p:sldId id="285" r:id="rId34"/>
    <p:sldId id="259" r:id="rId35"/>
    <p:sldId id="260" r:id="rId36"/>
    <p:sldId id="263" r:id="rId37"/>
    <p:sldId id="264" r:id="rId38"/>
    <p:sldId id="265" r:id="rId39"/>
    <p:sldId id="267" r:id="rId40"/>
    <p:sldId id="268" r:id="rId41"/>
    <p:sldId id="271" r:id="rId42"/>
    <p:sldId id="287" r:id="rId43"/>
    <p:sldId id="272" r:id="rId44"/>
    <p:sldId id="309" r:id="rId45"/>
    <p:sldId id="284" r:id="rId46"/>
    <p:sldId id="310" r:id="rId47"/>
    <p:sldId id="311" r:id="rId48"/>
    <p:sldId id="312" r:id="rId49"/>
    <p:sldId id="313" r:id="rId50"/>
    <p:sldId id="314" r:id="rId51"/>
    <p:sldId id="315" r:id="rId52"/>
    <p:sldId id="316" r:id="rId53"/>
    <p:sldId id="317" r:id="rId54"/>
    <p:sldId id="318" r:id="rId55"/>
    <p:sldId id="319" r:id="rId56"/>
    <p:sldId id="281" r:id="rId5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3" d="100"/>
          <a:sy n="63" d="100"/>
        </p:scale>
        <p:origin x="-642"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6535DDE-9166-490A-88AD-4FF38188AAF6}" type="datetimeFigureOut">
              <a:rPr lang="fa-IR" smtClean="0"/>
              <a:pPr/>
              <a:t>1435/03/27</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8B48189-747D-407A-9F34-93E88246C82B}"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عنوان اسلاید">
    <p:spTree>
      <p:nvGrpSpPr>
        <p:cNvPr id="1" name=""/>
        <p:cNvGrpSpPr/>
        <p:nvPr/>
      </p:nvGrpSpPr>
      <p:grpSpPr>
        <a:xfrm>
          <a:off x="0" y="0"/>
          <a:ext cx="0" cy="0"/>
          <a:chOff x="0" y="0"/>
          <a:chExt cx="0" cy="0"/>
        </a:xfrm>
      </p:grpSpPr>
      <p:sp>
        <p:nvSpPr>
          <p:cNvPr id="7" name="متصل کننده مستقی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عنوان 28"/>
          <p:cNvSpPr>
            <a:spLocks noGrp="1"/>
          </p:cNvSpPr>
          <p:nvPr>
            <p:ph type="ctrTitle"/>
          </p:nvPr>
        </p:nvSpPr>
        <p:spPr>
          <a:xfrm>
            <a:off x="381000" y="4853411"/>
            <a:ext cx="8458200" cy="1222375"/>
          </a:xfrm>
        </p:spPr>
        <p:txBody>
          <a:bodyPr anchor="t"/>
          <a:lstStyle/>
          <a:p>
            <a:r>
              <a:rPr kumimoji="0" lang="fa-IR" smtClean="0"/>
              <a:t>برای ویرایش سبک عنوان اسلاید اصلی، کلیک نمایید</a:t>
            </a:r>
            <a:endParaRPr kumimoji="0" lang="en-US"/>
          </a:p>
        </p:txBody>
      </p:sp>
      <p:sp>
        <p:nvSpPr>
          <p:cNvPr id="9" name="زیر نویس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a-IR" smtClean="0"/>
              <a:t>برای ویرایش سبک زیرعنوان اسلاید اصلی، کلیک نمایید</a:t>
            </a:r>
            <a:endParaRPr kumimoji="0" lang="en-US"/>
          </a:p>
        </p:txBody>
      </p:sp>
      <p:sp>
        <p:nvSpPr>
          <p:cNvPr id="16" name="نگهدارنده مکان تاریخ 15"/>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2" name="نگهدارنده مکان پانویس 1"/>
          <p:cNvSpPr>
            <a:spLocks noGrp="1"/>
          </p:cNvSpPr>
          <p:nvPr>
            <p:ph type="ftr" sz="quarter" idx="11"/>
          </p:nvPr>
        </p:nvSpPr>
        <p:spPr/>
        <p:txBody>
          <a:bodyPr/>
          <a:lstStyle/>
          <a:p>
            <a:endParaRPr lang="fa-IR"/>
          </a:p>
        </p:txBody>
      </p:sp>
      <p:sp>
        <p:nvSpPr>
          <p:cNvPr id="15" name="نگهدارنده مکان شماره اسلاید 14"/>
          <p:cNvSpPr>
            <a:spLocks noGrp="1"/>
          </p:cNvSpPr>
          <p:nvPr>
            <p:ph type="sldNum" sz="quarter" idx="12"/>
          </p:nvPr>
        </p:nvSpPr>
        <p:spPr>
          <a:xfrm>
            <a:off x="8229600" y="6473952"/>
            <a:ext cx="758952" cy="246888"/>
          </a:xfrm>
        </p:spPr>
        <p:txBody>
          <a:bodyPr/>
          <a:lstStyle/>
          <a:p>
            <a:fld id="{644973B2-2797-42FF-8882-B8C65BB603D9}"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fa-IR" smtClean="0"/>
              <a:t>برای ویرایش سبک عنوان اسلاید اصلی، کلیک نمایید</a:t>
            </a:r>
            <a:endParaRPr kumimoji="0" lang="en-US"/>
          </a:p>
        </p:txBody>
      </p:sp>
      <p:sp>
        <p:nvSpPr>
          <p:cNvPr id="3" name="نگهدارنده مکان متن عمودی 2"/>
          <p:cNvSpPr>
            <a:spLocks noGrp="1"/>
          </p:cNvSpPr>
          <p:nvPr>
            <p:ph type="body" orient="vert" idx="1"/>
          </p:nvPr>
        </p:nvSpPr>
        <p:spPr/>
        <p:txBody>
          <a:bodyPr vert="eaVert"/>
          <a:lstStyle/>
          <a:p>
            <a:pPr lvl="0" eaLnBrk="1" latinLnBrk="0" hangingPunct="1"/>
            <a:r>
              <a:rPr lang="fa-IR" smtClean="0"/>
              <a:t>برای ویرایش سبک متن اسلاید اصلی، کلیک نمایید</a:t>
            </a:r>
          </a:p>
          <a:p>
            <a:pPr lvl="1" eaLnBrk="1" latinLnBrk="0" hangingPunct="1"/>
            <a:r>
              <a:rPr lang="fa-IR" smtClean="0"/>
              <a:t>سطح دوم</a:t>
            </a:r>
          </a:p>
          <a:p>
            <a:pPr lvl="2" eaLnBrk="1" latinLnBrk="0" hangingPunct="1"/>
            <a:r>
              <a:rPr lang="fa-IR" smtClean="0"/>
              <a:t>سطح سوم</a:t>
            </a:r>
          </a:p>
          <a:p>
            <a:pPr lvl="3" eaLnBrk="1" latinLnBrk="0" hangingPunct="1"/>
            <a:r>
              <a:rPr lang="fa-IR" smtClean="0"/>
              <a:t>سطح چهارم</a:t>
            </a:r>
          </a:p>
          <a:p>
            <a:pPr lvl="4" eaLnBrk="1" latinLnBrk="0" hangingPunct="1"/>
            <a:r>
              <a:rPr lang="fa-IR" smtClean="0"/>
              <a:t>سطح پنجم</a:t>
            </a:r>
            <a:endParaRPr kumimoji="0" lang="en-US"/>
          </a:p>
        </p:txBody>
      </p:sp>
      <p:sp>
        <p:nvSpPr>
          <p:cNvPr id="4" name="نگهدارنده مکان تاریخ 3"/>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5" name="نگهدارنده مکان پانویس 4"/>
          <p:cNvSpPr>
            <a:spLocks noGrp="1"/>
          </p:cNvSpPr>
          <p:nvPr>
            <p:ph type="ftr" sz="quarter" idx="11"/>
          </p:nvPr>
        </p:nvSpPr>
        <p:spPr/>
        <p:txBody>
          <a:bodyPr/>
          <a:lstStyle/>
          <a:p>
            <a:endParaRPr lang="fa-IR"/>
          </a:p>
        </p:txBody>
      </p:sp>
      <p:sp>
        <p:nvSpPr>
          <p:cNvPr id="6" name="نگهدارنده مکان شماره اسلاید 5"/>
          <p:cNvSpPr>
            <a:spLocks noGrp="1"/>
          </p:cNvSpPr>
          <p:nvPr>
            <p:ph type="sldNum" sz="quarter" idx="12"/>
          </p:nvPr>
        </p:nvSpPr>
        <p:spPr/>
        <p:txBody>
          <a:bodyPr/>
          <a:lstStyle/>
          <a:p>
            <a:fld id="{644973B2-2797-42FF-8882-B8C65BB603D9}"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عنوان عمودی 1"/>
          <p:cNvSpPr>
            <a:spLocks noGrp="1"/>
          </p:cNvSpPr>
          <p:nvPr>
            <p:ph type="title" orient="vert"/>
          </p:nvPr>
        </p:nvSpPr>
        <p:spPr>
          <a:xfrm>
            <a:off x="6858000" y="549276"/>
            <a:ext cx="1828800" cy="5851525"/>
          </a:xfrm>
        </p:spPr>
        <p:txBody>
          <a:bodyPr vert="eaVert"/>
          <a:lstStyle/>
          <a:p>
            <a:r>
              <a:rPr kumimoji="0" lang="fa-IR" smtClean="0"/>
              <a:t>برای ویرایش سبک عنوان اسلاید اصلی، کلیک نمایید</a:t>
            </a:r>
            <a:endParaRPr kumimoji="0" lang="en-US"/>
          </a:p>
        </p:txBody>
      </p:sp>
      <p:sp>
        <p:nvSpPr>
          <p:cNvPr id="3" name="نگهدارنده مکان متن عمودی 2"/>
          <p:cNvSpPr>
            <a:spLocks noGrp="1"/>
          </p:cNvSpPr>
          <p:nvPr>
            <p:ph type="body" orient="vert" idx="1"/>
          </p:nvPr>
        </p:nvSpPr>
        <p:spPr>
          <a:xfrm>
            <a:off x="457200" y="549276"/>
            <a:ext cx="6248400" cy="5851525"/>
          </a:xfrm>
        </p:spPr>
        <p:txBody>
          <a:bodyPr vert="eaVert"/>
          <a:lstStyle/>
          <a:p>
            <a:pPr lvl="0" eaLnBrk="1" latinLnBrk="0" hangingPunct="1"/>
            <a:r>
              <a:rPr lang="fa-IR" smtClean="0"/>
              <a:t>برای ویرایش سبک متن اسلاید اصلی، کلیک نمایید</a:t>
            </a:r>
          </a:p>
          <a:p>
            <a:pPr lvl="1" eaLnBrk="1" latinLnBrk="0" hangingPunct="1"/>
            <a:r>
              <a:rPr lang="fa-IR" smtClean="0"/>
              <a:t>سطح دوم</a:t>
            </a:r>
          </a:p>
          <a:p>
            <a:pPr lvl="2" eaLnBrk="1" latinLnBrk="0" hangingPunct="1"/>
            <a:r>
              <a:rPr lang="fa-IR" smtClean="0"/>
              <a:t>سطح سوم</a:t>
            </a:r>
          </a:p>
          <a:p>
            <a:pPr lvl="3" eaLnBrk="1" latinLnBrk="0" hangingPunct="1"/>
            <a:r>
              <a:rPr lang="fa-IR" smtClean="0"/>
              <a:t>سطح چهارم</a:t>
            </a:r>
          </a:p>
          <a:p>
            <a:pPr lvl="4" eaLnBrk="1" latinLnBrk="0" hangingPunct="1"/>
            <a:r>
              <a:rPr lang="fa-IR" smtClean="0"/>
              <a:t>سطح پنجم</a:t>
            </a:r>
            <a:endParaRPr kumimoji="0" lang="en-US"/>
          </a:p>
        </p:txBody>
      </p:sp>
      <p:sp>
        <p:nvSpPr>
          <p:cNvPr id="4" name="نگهدارنده مکان تاریخ 3"/>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5" name="نگهدارنده مکان پانویس 4"/>
          <p:cNvSpPr>
            <a:spLocks noGrp="1"/>
          </p:cNvSpPr>
          <p:nvPr>
            <p:ph type="ftr" sz="quarter" idx="11"/>
          </p:nvPr>
        </p:nvSpPr>
        <p:spPr/>
        <p:txBody>
          <a:bodyPr/>
          <a:lstStyle/>
          <a:p>
            <a:endParaRPr lang="fa-IR"/>
          </a:p>
        </p:txBody>
      </p:sp>
      <p:sp>
        <p:nvSpPr>
          <p:cNvPr id="6" name="نگهدارنده مکان شماره اسلاید 5"/>
          <p:cNvSpPr>
            <a:spLocks noGrp="1"/>
          </p:cNvSpPr>
          <p:nvPr>
            <p:ph type="sldNum" sz="quarter" idx="12"/>
          </p:nvPr>
        </p:nvSpPr>
        <p:spPr/>
        <p:txBody>
          <a:bodyPr/>
          <a:lstStyle/>
          <a:p>
            <a:fld id="{644973B2-2797-42FF-8882-B8C65BB603D9}"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fa-IR" smtClean="0"/>
              <a:t>برای ویرایش سبک عنوان اسلاید اصلی، کلیک نمایید</a:t>
            </a:r>
            <a:endParaRPr kumimoji="0" lang="en-US"/>
          </a:p>
        </p:txBody>
      </p:sp>
      <p:sp>
        <p:nvSpPr>
          <p:cNvPr id="27" name="نگهدارنده مکان محتوا 26"/>
          <p:cNvSpPr>
            <a:spLocks noGrp="1"/>
          </p:cNvSpPr>
          <p:nvPr>
            <p:ph idx="1"/>
          </p:nvPr>
        </p:nvSpPr>
        <p:spPr/>
        <p:txBody>
          <a:bodyPr/>
          <a:lstStyle/>
          <a:p>
            <a:pPr lvl="0" eaLnBrk="1" latinLnBrk="0" hangingPunct="1"/>
            <a:r>
              <a:rPr lang="fa-IR" smtClean="0"/>
              <a:t>برای ویرایش سبک متن اسلاید اصلی، کلیک نمایید</a:t>
            </a:r>
          </a:p>
          <a:p>
            <a:pPr lvl="1" eaLnBrk="1" latinLnBrk="0" hangingPunct="1"/>
            <a:r>
              <a:rPr lang="fa-IR" smtClean="0"/>
              <a:t>سطح دوم</a:t>
            </a:r>
          </a:p>
          <a:p>
            <a:pPr lvl="2" eaLnBrk="1" latinLnBrk="0" hangingPunct="1"/>
            <a:r>
              <a:rPr lang="fa-IR" smtClean="0"/>
              <a:t>سطح سوم</a:t>
            </a:r>
          </a:p>
          <a:p>
            <a:pPr lvl="3" eaLnBrk="1" latinLnBrk="0" hangingPunct="1"/>
            <a:r>
              <a:rPr lang="fa-IR" smtClean="0"/>
              <a:t>سطح چهارم</a:t>
            </a:r>
          </a:p>
          <a:p>
            <a:pPr lvl="4" eaLnBrk="1" latinLnBrk="0" hangingPunct="1"/>
            <a:r>
              <a:rPr lang="fa-IR" smtClean="0"/>
              <a:t>سطح پنجم</a:t>
            </a:r>
            <a:endParaRPr kumimoji="0" lang="en-US"/>
          </a:p>
        </p:txBody>
      </p:sp>
      <p:sp>
        <p:nvSpPr>
          <p:cNvPr id="25" name="نگهدارنده مکان تاریخ 24"/>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19" name="نگهدارنده مکان پانویس 18"/>
          <p:cNvSpPr>
            <a:spLocks noGrp="1"/>
          </p:cNvSpPr>
          <p:nvPr>
            <p:ph type="ftr" sz="quarter" idx="11"/>
          </p:nvPr>
        </p:nvSpPr>
        <p:spPr>
          <a:xfrm>
            <a:off x="3581400" y="76200"/>
            <a:ext cx="2895600" cy="288925"/>
          </a:xfrm>
        </p:spPr>
        <p:txBody>
          <a:bodyPr/>
          <a:lstStyle/>
          <a:p>
            <a:endParaRPr lang="fa-IR"/>
          </a:p>
        </p:txBody>
      </p:sp>
      <p:sp>
        <p:nvSpPr>
          <p:cNvPr id="16" name="نگهدارنده مکان شماره اسلاید 15"/>
          <p:cNvSpPr>
            <a:spLocks noGrp="1"/>
          </p:cNvSpPr>
          <p:nvPr>
            <p:ph type="sldNum" sz="quarter" idx="12"/>
          </p:nvPr>
        </p:nvSpPr>
        <p:spPr>
          <a:xfrm>
            <a:off x="8229600" y="6473952"/>
            <a:ext cx="758952" cy="246888"/>
          </a:xfrm>
        </p:spPr>
        <p:txBody>
          <a:bodyPr/>
          <a:lstStyle/>
          <a:p>
            <a:fld id="{644973B2-2797-42FF-8882-B8C65BB603D9}"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spTree>
      <p:nvGrpSpPr>
        <p:cNvPr id="1" name=""/>
        <p:cNvGrpSpPr/>
        <p:nvPr/>
      </p:nvGrpSpPr>
      <p:grpSpPr>
        <a:xfrm>
          <a:off x="0" y="0"/>
          <a:ext cx="0" cy="0"/>
          <a:chOff x="0" y="0"/>
          <a:chExt cx="0" cy="0"/>
        </a:xfrm>
      </p:grpSpPr>
      <p:sp>
        <p:nvSpPr>
          <p:cNvPr id="7" name="متصل کننده مستقی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نگهدارنده مکان متن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a-IR" smtClean="0"/>
              <a:t>برای ویرایش سبک متن اسلاید اصلی، کلیک نمایید</a:t>
            </a:r>
          </a:p>
        </p:txBody>
      </p:sp>
      <p:sp>
        <p:nvSpPr>
          <p:cNvPr id="19" name="نگهدارنده مکان تاریخ 18"/>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11" name="نگهدارنده مکان پانویس 10"/>
          <p:cNvSpPr>
            <a:spLocks noGrp="1"/>
          </p:cNvSpPr>
          <p:nvPr>
            <p:ph type="ftr" sz="quarter" idx="11"/>
          </p:nvPr>
        </p:nvSpPr>
        <p:spPr/>
        <p:txBody>
          <a:bodyPr/>
          <a:lstStyle/>
          <a:p>
            <a:endParaRPr lang="fa-IR"/>
          </a:p>
        </p:txBody>
      </p:sp>
      <p:sp>
        <p:nvSpPr>
          <p:cNvPr id="16" name="نگهدارنده مکان شماره اسلاید 15"/>
          <p:cNvSpPr>
            <a:spLocks noGrp="1"/>
          </p:cNvSpPr>
          <p:nvPr>
            <p:ph type="sldNum" sz="quarter" idx="12"/>
          </p:nvPr>
        </p:nvSpPr>
        <p:spPr/>
        <p:txBody>
          <a:bodyPr/>
          <a:lstStyle/>
          <a:p>
            <a:fld id="{644973B2-2797-42FF-8882-B8C65BB603D9}" type="slidenum">
              <a:rPr lang="fa-IR" smtClean="0"/>
              <a:pPr/>
              <a:t>‹#›</a:t>
            </a:fld>
            <a:endParaRPr lang="fa-IR"/>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fa-IR" smtClean="0"/>
              <a:t>برای ویرایش سبک عنوان اسلاید اصلی، کلیک نمایید</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fa-IR" smtClean="0"/>
              <a:t>برای ویرایش سبک عنوان اسلاید اصلی، کلیک نمایید</a:t>
            </a:r>
            <a:endParaRPr kumimoji="0" lang="en-US"/>
          </a:p>
        </p:txBody>
      </p:sp>
      <p:sp>
        <p:nvSpPr>
          <p:cNvPr id="14" name="نگهدارنده مکان محتوا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a-IR" smtClean="0"/>
              <a:t>برای ویرایش سبک متن اسلاید اصلی، کلیک نمایید</a:t>
            </a:r>
          </a:p>
          <a:p>
            <a:pPr lvl="1" eaLnBrk="1" latinLnBrk="0" hangingPunct="1"/>
            <a:r>
              <a:rPr lang="fa-IR" smtClean="0"/>
              <a:t>سطح دوم</a:t>
            </a:r>
          </a:p>
          <a:p>
            <a:pPr lvl="2" eaLnBrk="1" latinLnBrk="0" hangingPunct="1"/>
            <a:r>
              <a:rPr lang="fa-IR" smtClean="0"/>
              <a:t>سطح سوم</a:t>
            </a:r>
          </a:p>
          <a:p>
            <a:pPr lvl="3" eaLnBrk="1" latinLnBrk="0" hangingPunct="1"/>
            <a:r>
              <a:rPr lang="fa-IR" smtClean="0"/>
              <a:t>سطح چهارم</a:t>
            </a:r>
          </a:p>
          <a:p>
            <a:pPr lvl="4" eaLnBrk="1" latinLnBrk="0" hangingPunct="1"/>
            <a:r>
              <a:rPr lang="fa-IR" smtClean="0"/>
              <a:t>سطح پنجم</a:t>
            </a:r>
            <a:endParaRPr kumimoji="0" lang="en-US"/>
          </a:p>
        </p:txBody>
      </p:sp>
      <p:sp>
        <p:nvSpPr>
          <p:cNvPr id="13" name="نگهدارنده مکان محتوا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a-IR" smtClean="0"/>
              <a:t>برای ویرایش سبک متن اسلاید اصلی، کلیک نمایید</a:t>
            </a:r>
          </a:p>
          <a:p>
            <a:pPr lvl="1" eaLnBrk="1" latinLnBrk="0" hangingPunct="1"/>
            <a:r>
              <a:rPr lang="fa-IR" smtClean="0"/>
              <a:t>سطح دوم</a:t>
            </a:r>
          </a:p>
          <a:p>
            <a:pPr lvl="2" eaLnBrk="1" latinLnBrk="0" hangingPunct="1"/>
            <a:r>
              <a:rPr lang="fa-IR" smtClean="0"/>
              <a:t>سطح سوم</a:t>
            </a:r>
          </a:p>
          <a:p>
            <a:pPr lvl="3" eaLnBrk="1" latinLnBrk="0" hangingPunct="1"/>
            <a:r>
              <a:rPr lang="fa-IR" smtClean="0"/>
              <a:t>سطح چهارم</a:t>
            </a:r>
          </a:p>
          <a:p>
            <a:pPr lvl="4" eaLnBrk="1" latinLnBrk="0" hangingPunct="1"/>
            <a:r>
              <a:rPr lang="fa-IR" smtClean="0"/>
              <a:t>سطح پنجم</a:t>
            </a:r>
            <a:endParaRPr kumimoji="0" lang="en-US"/>
          </a:p>
        </p:txBody>
      </p:sp>
      <p:sp>
        <p:nvSpPr>
          <p:cNvPr id="21" name="نگهدارنده مکان تاریخ 20"/>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10" name="نگهدارنده مکان پانویس 9"/>
          <p:cNvSpPr>
            <a:spLocks noGrp="1"/>
          </p:cNvSpPr>
          <p:nvPr>
            <p:ph type="ftr" sz="quarter" idx="11"/>
          </p:nvPr>
        </p:nvSpPr>
        <p:spPr/>
        <p:txBody>
          <a:bodyPr/>
          <a:lstStyle/>
          <a:p>
            <a:endParaRPr lang="fa-IR"/>
          </a:p>
        </p:txBody>
      </p:sp>
      <p:sp>
        <p:nvSpPr>
          <p:cNvPr id="31" name="نگهدارنده مکان شماره اسلاید 30"/>
          <p:cNvSpPr>
            <a:spLocks noGrp="1"/>
          </p:cNvSpPr>
          <p:nvPr>
            <p:ph type="sldNum" sz="quarter" idx="12"/>
          </p:nvPr>
        </p:nvSpPr>
        <p:spPr/>
        <p:txBody>
          <a:bodyPr/>
          <a:lstStyle/>
          <a:p>
            <a:fld id="{644973B2-2797-42FF-8882-B8C65BB603D9}"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fa-IR" smtClean="0"/>
              <a:t>برای ویرایش سبک عنوان اسلاید اصلی، کلیک نمایید</a:t>
            </a:r>
            <a:endParaRPr kumimoji="0" lang="en-US"/>
          </a:p>
        </p:txBody>
      </p:sp>
      <p:sp>
        <p:nvSpPr>
          <p:cNvPr id="13" name="نگهدارنده مکان متن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a-IR" smtClean="0"/>
              <a:t>برای ویرایش سبک متن اسلاید اصلی، کلیک نمایید</a:t>
            </a:r>
          </a:p>
        </p:txBody>
      </p:sp>
      <p:sp>
        <p:nvSpPr>
          <p:cNvPr id="25" name="نگهدارنده مکان متن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a-IR" smtClean="0"/>
              <a:t>برای ویرایش سبک متن اسلاید اصلی، کلیک نمایید</a:t>
            </a:r>
          </a:p>
        </p:txBody>
      </p:sp>
      <p:sp>
        <p:nvSpPr>
          <p:cNvPr id="4" name="نگهدارنده مکان محتوا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a-IR" smtClean="0"/>
              <a:t>برای ویرایش سبک متن اسلاید اصلی، کلیک نمایید</a:t>
            </a:r>
          </a:p>
          <a:p>
            <a:pPr lvl="1" eaLnBrk="1" latinLnBrk="0" hangingPunct="1"/>
            <a:r>
              <a:rPr lang="fa-IR" smtClean="0"/>
              <a:t>سطح دوم</a:t>
            </a:r>
          </a:p>
          <a:p>
            <a:pPr lvl="2" eaLnBrk="1" latinLnBrk="0" hangingPunct="1"/>
            <a:r>
              <a:rPr lang="fa-IR" smtClean="0"/>
              <a:t>سطح سوم</a:t>
            </a:r>
          </a:p>
          <a:p>
            <a:pPr lvl="3" eaLnBrk="1" latinLnBrk="0" hangingPunct="1"/>
            <a:r>
              <a:rPr lang="fa-IR" smtClean="0"/>
              <a:t>سطح چهارم</a:t>
            </a:r>
          </a:p>
          <a:p>
            <a:pPr lvl="4" eaLnBrk="1" latinLnBrk="0" hangingPunct="1"/>
            <a:r>
              <a:rPr lang="fa-IR" smtClean="0"/>
              <a:t>سطح پنجم</a:t>
            </a:r>
            <a:endParaRPr kumimoji="0" lang="en-US"/>
          </a:p>
        </p:txBody>
      </p:sp>
      <p:sp>
        <p:nvSpPr>
          <p:cNvPr id="28" name="نگهدارنده مکان محتوا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a-IR" smtClean="0"/>
              <a:t>برای ویرایش سبک متن اسلاید اصلی، کلیک نمایید</a:t>
            </a:r>
          </a:p>
          <a:p>
            <a:pPr lvl="1" eaLnBrk="1" latinLnBrk="0" hangingPunct="1"/>
            <a:r>
              <a:rPr lang="fa-IR" smtClean="0"/>
              <a:t>سطح دوم</a:t>
            </a:r>
          </a:p>
          <a:p>
            <a:pPr lvl="2" eaLnBrk="1" latinLnBrk="0" hangingPunct="1"/>
            <a:r>
              <a:rPr lang="fa-IR" smtClean="0"/>
              <a:t>سطح سوم</a:t>
            </a:r>
          </a:p>
          <a:p>
            <a:pPr lvl="3" eaLnBrk="1" latinLnBrk="0" hangingPunct="1"/>
            <a:r>
              <a:rPr lang="fa-IR" smtClean="0"/>
              <a:t>سطح چهارم</a:t>
            </a:r>
          </a:p>
          <a:p>
            <a:pPr lvl="4" eaLnBrk="1" latinLnBrk="0" hangingPunct="1"/>
            <a:r>
              <a:rPr lang="fa-IR" smtClean="0"/>
              <a:t>سطح پنجم</a:t>
            </a:r>
            <a:endParaRPr kumimoji="0" lang="en-US"/>
          </a:p>
        </p:txBody>
      </p:sp>
      <p:sp>
        <p:nvSpPr>
          <p:cNvPr id="10" name="نگهدارنده مکان تاریخ 9"/>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6" name="نگهدارنده مکان پانویس 5"/>
          <p:cNvSpPr>
            <a:spLocks noGrp="1"/>
          </p:cNvSpPr>
          <p:nvPr>
            <p:ph type="ftr" sz="quarter" idx="11"/>
          </p:nvPr>
        </p:nvSpPr>
        <p:spPr/>
        <p:txBody>
          <a:bodyPr/>
          <a:lstStyle/>
          <a:p>
            <a:endParaRPr lang="fa-IR"/>
          </a:p>
        </p:txBody>
      </p:sp>
      <p:sp>
        <p:nvSpPr>
          <p:cNvPr id="7" name="نگهدارنده مکان شماره اسلاید 6"/>
          <p:cNvSpPr>
            <a:spLocks noGrp="1"/>
          </p:cNvSpPr>
          <p:nvPr>
            <p:ph type="sldNum" sz="quarter" idx="12"/>
          </p:nvPr>
        </p:nvSpPr>
        <p:spPr>
          <a:xfrm>
            <a:off x="8229600" y="6477000"/>
            <a:ext cx="762000" cy="246888"/>
          </a:xfrm>
        </p:spPr>
        <p:txBody>
          <a:bodyPr/>
          <a:lstStyle/>
          <a:p>
            <a:fld id="{644973B2-2797-42FF-8882-B8C65BB603D9}" type="slidenum">
              <a:rPr lang="fa-IR" smtClean="0"/>
              <a:pPr/>
              <a:t>‹#›</a:t>
            </a:fld>
            <a:endParaRPr lang="fa-IR"/>
          </a:p>
        </p:txBody>
      </p:sp>
      <p:sp>
        <p:nvSpPr>
          <p:cNvPr id="11" name="متصل کننده مستقی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fa-IR" smtClean="0"/>
              <a:t>برای ویرایش سبک عنوان اسلاید اصلی، کلیک نمایید</a:t>
            </a:r>
            <a:endParaRPr kumimoji="0" lang="en-US"/>
          </a:p>
        </p:txBody>
      </p:sp>
      <p:sp>
        <p:nvSpPr>
          <p:cNvPr id="12" name="نگهدارنده مکان تاریخ 11"/>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21" name="نگهدارنده مکان پانویس 20"/>
          <p:cNvSpPr>
            <a:spLocks noGrp="1"/>
          </p:cNvSpPr>
          <p:nvPr>
            <p:ph type="ftr" sz="quarter" idx="11"/>
          </p:nvPr>
        </p:nvSpPr>
        <p:spPr/>
        <p:txBody>
          <a:bodyPr/>
          <a:lstStyle/>
          <a:p>
            <a:endParaRPr lang="fa-IR"/>
          </a:p>
        </p:txBody>
      </p:sp>
      <p:sp>
        <p:nvSpPr>
          <p:cNvPr id="6" name="نگهدارنده مکان شماره اسلاید 5"/>
          <p:cNvSpPr>
            <a:spLocks noGrp="1"/>
          </p:cNvSpPr>
          <p:nvPr>
            <p:ph type="sldNum" sz="quarter" idx="12"/>
          </p:nvPr>
        </p:nvSpPr>
        <p:spPr/>
        <p:txBody>
          <a:bodyPr/>
          <a:lstStyle/>
          <a:p>
            <a:fld id="{644973B2-2797-42FF-8882-B8C65BB603D9}"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3" name="نگهدارنده مکان تاریخ 2"/>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24" name="نگهدارنده مکان پانویس 23"/>
          <p:cNvSpPr>
            <a:spLocks noGrp="1"/>
          </p:cNvSpPr>
          <p:nvPr>
            <p:ph type="ftr" sz="quarter" idx="11"/>
          </p:nvPr>
        </p:nvSpPr>
        <p:spPr/>
        <p:txBody>
          <a:bodyPr/>
          <a:lstStyle/>
          <a:p>
            <a:endParaRPr lang="fa-IR"/>
          </a:p>
        </p:txBody>
      </p:sp>
      <p:sp>
        <p:nvSpPr>
          <p:cNvPr id="7" name="نگهدارنده مکان شماره اسلاید 6"/>
          <p:cNvSpPr>
            <a:spLocks noGrp="1"/>
          </p:cNvSpPr>
          <p:nvPr>
            <p:ph type="sldNum" sz="quarter" idx="12"/>
          </p:nvPr>
        </p:nvSpPr>
        <p:spPr/>
        <p:txBody>
          <a:bodyPr/>
          <a:lstStyle/>
          <a:p>
            <a:fld id="{644973B2-2797-42FF-8882-B8C65BB603D9}"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8" name="متصل کننده مستقی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fa-IR" smtClean="0"/>
              <a:t>برای ویرایش سبک عنوان اسلاید اصلی، کلیک نمایید</a:t>
            </a:r>
            <a:endParaRPr kumimoji="0" lang="en-US"/>
          </a:p>
        </p:txBody>
      </p:sp>
      <p:sp>
        <p:nvSpPr>
          <p:cNvPr id="26" name="نگهدارنده مکان متن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a-IR" smtClean="0"/>
              <a:t>برای ویرایش سبک متن اسلاید اصلی، کلیک نمایید</a:t>
            </a:r>
          </a:p>
        </p:txBody>
      </p:sp>
      <p:sp>
        <p:nvSpPr>
          <p:cNvPr id="14" name="نگهدارنده مکان محتوا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a-IR" smtClean="0"/>
              <a:t>برای ویرایش سبک متن اسلاید اصلی، کلیک نمایید</a:t>
            </a:r>
          </a:p>
          <a:p>
            <a:pPr lvl="1" eaLnBrk="1" latinLnBrk="0" hangingPunct="1"/>
            <a:r>
              <a:rPr lang="fa-IR" smtClean="0"/>
              <a:t>سطح دوم</a:t>
            </a:r>
          </a:p>
          <a:p>
            <a:pPr lvl="2" eaLnBrk="1" latinLnBrk="0" hangingPunct="1"/>
            <a:r>
              <a:rPr lang="fa-IR" smtClean="0"/>
              <a:t>سطح سوم</a:t>
            </a:r>
          </a:p>
          <a:p>
            <a:pPr lvl="3" eaLnBrk="1" latinLnBrk="0" hangingPunct="1"/>
            <a:r>
              <a:rPr lang="fa-IR" smtClean="0"/>
              <a:t>سطح چهارم</a:t>
            </a:r>
          </a:p>
          <a:p>
            <a:pPr lvl="4" eaLnBrk="1" latinLnBrk="0" hangingPunct="1"/>
            <a:r>
              <a:rPr lang="fa-IR" smtClean="0"/>
              <a:t>سطح پنجم</a:t>
            </a:r>
            <a:endParaRPr kumimoji="0" lang="en-US"/>
          </a:p>
        </p:txBody>
      </p:sp>
      <p:sp>
        <p:nvSpPr>
          <p:cNvPr id="25" name="نگهدارنده مکان تاریخ 24"/>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29" name="نگهدارنده مکان پانویس 28"/>
          <p:cNvSpPr>
            <a:spLocks noGrp="1"/>
          </p:cNvSpPr>
          <p:nvPr>
            <p:ph type="ftr" sz="quarter" idx="11"/>
          </p:nvPr>
        </p:nvSpPr>
        <p:spPr/>
        <p:txBody>
          <a:bodyPr/>
          <a:lstStyle/>
          <a:p>
            <a:endParaRPr lang="fa-IR"/>
          </a:p>
        </p:txBody>
      </p:sp>
      <p:sp>
        <p:nvSpPr>
          <p:cNvPr id="7" name="نگهدارنده مکان شماره اسلاید 6"/>
          <p:cNvSpPr>
            <a:spLocks noGrp="1"/>
          </p:cNvSpPr>
          <p:nvPr>
            <p:ph type="sldNum" sz="quarter" idx="12"/>
          </p:nvPr>
        </p:nvSpPr>
        <p:spPr/>
        <p:txBody>
          <a:bodyPr/>
          <a:lstStyle/>
          <a:p>
            <a:fld id="{644973B2-2797-42FF-8882-B8C65BB603D9}"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sp>
        <p:nvSpPr>
          <p:cNvPr id="13" name="نگهدارنده مکان تصویر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a-IR" smtClean="0"/>
              <a:t>برای اضافه کردن تصویر نماد را کلیک نمایید</a:t>
            </a:r>
            <a:endParaRPr kumimoji="0" lang="en-US" dirty="0"/>
          </a:p>
        </p:txBody>
      </p:sp>
      <p:sp>
        <p:nvSpPr>
          <p:cNvPr id="7" name="نگهدارنده مکان تاریخ 6"/>
          <p:cNvSpPr>
            <a:spLocks noGrp="1"/>
          </p:cNvSpPr>
          <p:nvPr>
            <p:ph type="dt" sz="half" idx="10"/>
          </p:nvPr>
        </p:nvSpPr>
        <p:spPr/>
        <p:txBody>
          <a:bodyPr/>
          <a:lstStyle/>
          <a:p>
            <a:fld id="{62A1039B-1EBA-409D-8F59-5926D33F2491}" type="datetimeFigureOut">
              <a:rPr lang="fa-IR" smtClean="0"/>
              <a:pPr/>
              <a:t>1435/03/27</a:t>
            </a:fld>
            <a:endParaRPr lang="fa-IR"/>
          </a:p>
        </p:txBody>
      </p:sp>
      <p:sp>
        <p:nvSpPr>
          <p:cNvPr id="5" name="نگهدارنده مکان پانویس 4"/>
          <p:cNvSpPr>
            <a:spLocks noGrp="1"/>
          </p:cNvSpPr>
          <p:nvPr>
            <p:ph type="ftr" sz="quarter" idx="11"/>
          </p:nvPr>
        </p:nvSpPr>
        <p:spPr/>
        <p:txBody>
          <a:bodyPr/>
          <a:lstStyle/>
          <a:p>
            <a:endParaRPr lang="fa-IR"/>
          </a:p>
        </p:txBody>
      </p:sp>
      <p:sp>
        <p:nvSpPr>
          <p:cNvPr id="31" name="نگهدارنده مکان شماره اسلاید 30"/>
          <p:cNvSpPr>
            <a:spLocks noGrp="1"/>
          </p:cNvSpPr>
          <p:nvPr>
            <p:ph type="sldNum" sz="quarter" idx="12"/>
          </p:nvPr>
        </p:nvSpPr>
        <p:spPr/>
        <p:txBody>
          <a:bodyPr/>
          <a:lstStyle/>
          <a:p>
            <a:fld id="{644973B2-2797-42FF-8882-B8C65BB603D9}" type="slidenum">
              <a:rPr lang="fa-IR" smtClean="0"/>
              <a:pPr/>
              <a:t>‹#›</a:t>
            </a:fld>
            <a:endParaRPr lang="fa-IR"/>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fa-IR" smtClean="0"/>
              <a:t>برای ویرایش سبک عنوان اسلاید اصلی، کلیک نمایید</a:t>
            </a:r>
            <a:endParaRPr kumimoji="0" lang="en-US"/>
          </a:p>
        </p:txBody>
      </p:sp>
      <p:sp>
        <p:nvSpPr>
          <p:cNvPr id="26" name="نگهدارنده مکان متن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a-IR" smtClean="0"/>
              <a:t>برای ویرایش سبک متن اسلاید اصلی، کلیک نمایید</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متصل کننده مستقی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نگهدارنده مکان متن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a-IR" smtClean="0"/>
              <a:t>برای ویرایش سبک متن اسلاید اصلی، کلیک نمایید</a:t>
            </a:r>
          </a:p>
          <a:p>
            <a:pPr lvl="1" eaLnBrk="1" latinLnBrk="0" hangingPunct="1"/>
            <a:r>
              <a:rPr kumimoji="0" lang="fa-IR" smtClean="0"/>
              <a:t>سطح دوم</a:t>
            </a:r>
          </a:p>
          <a:p>
            <a:pPr lvl="2" eaLnBrk="1" latinLnBrk="0" hangingPunct="1"/>
            <a:r>
              <a:rPr kumimoji="0" lang="fa-IR" smtClean="0"/>
              <a:t>سطح سوم</a:t>
            </a:r>
          </a:p>
          <a:p>
            <a:pPr lvl="3" eaLnBrk="1" latinLnBrk="0" hangingPunct="1"/>
            <a:r>
              <a:rPr kumimoji="0" lang="fa-IR" smtClean="0"/>
              <a:t>سطح چهارم</a:t>
            </a:r>
          </a:p>
          <a:p>
            <a:pPr lvl="4" eaLnBrk="1" latinLnBrk="0" hangingPunct="1"/>
            <a:r>
              <a:rPr kumimoji="0" lang="fa-IR" smtClean="0"/>
              <a:t>سطح پنجم</a:t>
            </a:r>
            <a:endParaRPr kumimoji="0" lang="en-US"/>
          </a:p>
        </p:txBody>
      </p:sp>
      <p:sp>
        <p:nvSpPr>
          <p:cNvPr id="11" name="نگهدارنده مکان تاری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2A1039B-1EBA-409D-8F59-5926D33F2491}" type="datetimeFigureOut">
              <a:rPr lang="fa-IR" smtClean="0"/>
              <a:pPr/>
              <a:t>1435/03/27</a:t>
            </a:fld>
            <a:endParaRPr lang="fa-IR"/>
          </a:p>
        </p:txBody>
      </p:sp>
      <p:sp>
        <p:nvSpPr>
          <p:cNvPr id="28" name="نگهدارنده مکان پانویس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a-IR"/>
          </a:p>
        </p:txBody>
      </p:sp>
      <p:sp>
        <p:nvSpPr>
          <p:cNvPr id="5" name="نگهدارنده مکان شماره اسلاید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44973B2-2797-42FF-8882-B8C65BB603D9}" type="slidenum">
              <a:rPr lang="fa-IR" smtClean="0"/>
              <a:pPr/>
              <a:t>‹#›</a:t>
            </a:fld>
            <a:endParaRPr lang="fa-IR"/>
          </a:p>
        </p:txBody>
      </p:sp>
      <p:sp>
        <p:nvSpPr>
          <p:cNvPr id="10" name="نگهدارنده مکان عنوان 9"/>
          <p:cNvSpPr>
            <a:spLocks noGrp="1"/>
          </p:cNvSpPr>
          <p:nvPr>
            <p:ph type="title"/>
          </p:nvPr>
        </p:nvSpPr>
        <p:spPr>
          <a:xfrm>
            <a:off x="304800" y="457200"/>
            <a:ext cx="8686800" cy="838200"/>
          </a:xfrm>
          <a:prstGeom prst="rect">
            <a:avLst/>
          </a:prstGeom>
        </p:spPr>
        <p:txBody>
          <a:bodyPr vert="horz" anchor="ctr">
            <a:normAutofit/>
          </a:bodyPr>
          <a:lstStyle/>
          <a:p>
            <a:r>
              <a:rPr kumimoji="0" lang="fa-IR" smtClean="0"/>
              <a:t>برای ویرایش سبک عنوان اسلاید اصلی، کلیک نمایید</a:t>
            </a:r>
            <a:endParaRPr kumimoji="0" lang="en-US"/>
          </a:p>
        </p:txBody>
      </p:sp>
      <p:sp>
        <p:nvSpPr>
          <p:cNvPr id="9" name="متصل کننده مستقی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تصل کننده مستقی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pic>
        <p:nvPicPr>
          <p:cNvPr id="13" name="Picture 7"/>
          <p:cNvPicPr>
            <a:picLocks noChangeAspect="1" noChangeArrowheads="1"/>
          </p:cNvPicPr>
          <p:nvPr userDrawn="1"/>
        </p:nvPicPr>
        <p:blipFill>
          <a:blip r:embed="rId14"/>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b="1" dirty="0" smtClean="0">
                <a:solidFill>
                  <a:srgbClr val="0000FF"/>
                </a:solidFill>
                <a:cs typeface="B Titr" pitchFamily="2" charset="-78"/>
              </a:rPr>
              <a:t>کیفیت هوا، تعاریف و </a:t>
            </a:r>
            <a:r>
              <a:rPr lang="fa-IR" b="1" dirty="0" smtClean="0">
                <a:solidFill>
                  <a:srgbClr val="0000FF"/>
                </a:solidFill>
                <a:cs typeface="B Titr" pitchFamily="2" charset="-78"/>
              </a:rPr>
              <a:t>استاندارد ها</a:t>
            </a:r>
            <a:endParaRPr lang="fa-IR" dirty="0">
              <a:solidFill>
                <a:srgbClr val="0000FF"/>
              </a:solidFill>
              <a:cs typeface="B Titr" pitchFamily="2" charset="-78"/>
            </a:endParaRPr>
          </a:p>
        </p:txBody>
      </p:sp>
      <p:sp>
        <p:nvSpPr>
          <p:cNvPr id="3" name="Content Placeholder 2"/>
          <p:cNvSpPr>
            <a:spLocks noGrp="1"/>
          </p:cNvSpPr>
          <p:nvPr>
            <p:ph idx="1"/>
          </p:nvPr>
        </p:nvSpPr>
        <p:spPr>
          <a:xfrm>
            <a:off x="304800" y="1285860"/>
            <a:ext cx="8196290" cy="5143536"/>
          </a:xfrm>
        </p:spPr>
        <p:txBody>
          <a:bodyPr>
            <a:normAutofit fontScale="92500" lnSpcReduction="20000"/>
          </a:bodyPr>
          <a:lstStyle/>
          <a:p>
            <a:pPr algn="r" rtl="1">
              <a:buNone/>
            </a:pPr>
            <a:r>
              <a:rPr lang="fa-IR" b="1" dirty="0" smtClean="0">
                <a:solidFill>
                  <a:srgbClr val="FF00FF"/>
                </a:solidFill>
              </a:rPr>
              <a:t>اهميت هواي پاك</a:t>
            </a:r>
          </a:p>
          <a:p>
            <a:pPr algn="just" rtl="1">
              <a:lnSpc>
                <a:spcPct val="160000"/>
              </a:lnSpc>
              <a:buNone/>
            </a:pPr>
            <a:r>
              <a:rPr lang="ar-SA" b="1" dirty="0" smtClean="0">
                <a:solidFill>
                  <a:schemeClr val="tx1"/>
                </a:solidFill>
                <a:cs typeface="B Nazanin" pitchFamily="2" charset="-78"/>
              </a:rPr>
              <a:t>هوا از جمله عناصر ضروری برای ادامه حیات است. مقایسه میزان مصرف آب، غذا و هوا نشان می دهد که یک فرد بالغ روزانه با مصرف 2 لیتر آب و </a:t>
            </a:r>
            <a:r>
              <a:rPr lang="fa-IR" b="1" dirty="0" smtClean="0">
                <a:solidFill>
                  <a:schemeClr val="tx1"/>
                </a:solidFill>
                <a:cs typeface="B Nazanin" pitchFamily="2" charset="-78"/>
              </a:rPr>
              <a:t>1</a:t>
            </a:r>
            <a:r>
              <a:rPr lang="ar-SA" b="1" dirty="0" smtClean="0">
                <a:solidFill>
                  <a:schemeClr val="tx1"/>
                </a:solidFill>
                <a:cs typeface="B Nazanin" pitchFamily="2" charset="-78"/>
              </a:rPr>
              <a:t>/</a:t>
            </a:r>
            <a:r>
              <a:rPr lang="fa-IR" b="1" dirty="0" smtClean="0">
                <a:solidFill>
                  <a:schemeClr val="tx1"/>
                </a:solidFill>
                <a:cs typeface="B Nazanin" pitchFamily="2" charset="-78"/>
              </a:rPr>
              <a:t>5</a:t>
            </a:r>
            <a:r>
              <a:rPr lang="ar-SA" b="1" dirty="0" smtClean="0">
                <a:solidFill>
                  <a:schemeClr val="tx1"/>
                </a:solidFill>
                <a:cs typeface="B Nazanin" pitchFamily="2" charset="-78"/>
              </a:rPr>
              <a:t> کیلوگرم غذا می تواند به زندگی ادامه دهد امّا برای تداوم زندگی تقریباً به 22- 15 کیلوگرم هوا نیاز دارد. معمولاً انسان بمدت چند هفته و چندروز بدون غذا و آب زنده می ماند امّا بدون هوا زندگی فقط 5 دقیقه تداوم خواهد داشت.</a:t>
            </a:r>
            <a:endParaRPr lang="fa-IR"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4290"/>
            <a:ext cx="8686800" cy="857256"/>
          </a:xfrm>
        </p:spPr>
        <p:txBody>
          <a:bodyPr/>
          <a:lstStyle/>
          <a:p>
            <a:pPr algn="ctr"/>
            <a:r>
              <a:rPr lang="ar-SA" b="1" dirty="0" smtClean="0">
                <a:solidFill>
                  <a:srgbClr val="0000FF"/>
                </a:solidFill>
                <a:cs typeface="B Titr" pitchFamily="2" charset="-78"/>
              </a:rPr>
              <a:t>طبقه بندی براساس منبع</a:t>
            </a:r>
            <a:endParaRPr lang="fa-IR" dirty="0">
              <a:solidFill>
                <a:srgbClr val="0000FF"/>
              </a:solidFill>
              <a:cs typeface="B Titr" pitchFamily="2" charset="-78"/>
            </a:endParaRPr>
          </a:p>
        </p:txBody>
      </p:sp>
      <p:sp>
        <p:nvSpPr>
          <p:cNvPr id="3" name="Content Placeholder 2"/>
          <p:cNvSpPr>
            <a:spLocks noGrp="1"/>
          </p:cNvSpPr>
          <p:nvPr>
            <p:ph idx="1"/>
          </p:nvPr>
        </p:nvSpPr>
        <p:spPr>
          <a:xfrm>
            <a:off x="304800" y="1142984"/>
            <a:ext cx="8553480" cy="5715016"/>
          </a:xfrm>
        </p:spPr>
        <p:txBody>
          <a:bodyPr>
            <a:normAutofit/>
          </a:bodyPr>
          <a:lstStyle/>
          <a:p>
            <a:pPr algn="r" rtl="1">
              <a:buNone/>
            </a:pPr>
            <a:r>
              <a:rPr lang="ar-SA" b="1" dirty="0" smtClean="0">
                <a:solidFill>
                  <a:srgbClr val="FF00FF"/>
                </a:solidFill>
                <a:cs typeface="B Titr" pitchFamily="2" charset="-78"/>
              </a:rPr>
              <a:t>منابع مصنوعی آلاینده ها</a:t>
            </a:r>
            <a:endParaRPr lang="fa-IR" b="1" dirty="0" smtClean="0">
              <a:solidFill>
                <a:srgbClr val="FF00FF"/>
              </a:solidFill>
              <a:cs typeface="B Titr" pitchFamily="2" charset="-78"/>
            </a:endParaRPr>
          </a:p>
          <a:p>
            <a:pPr marL="514350" lvl="0" indent="-514350" algn="just" rtl="1">
              <a:buNone/>
            </a:pPr>
            <a:r>
              <a:rPr lang="ar-SA" sz="2800" b="1" dirty="0" smtClean="0">
                <a:solidFill>
                  <a:schemeClr val="tx1"/>
                </a:solidFill>
                <a:cs typeface="B Nazanin" pitchFamily="2" charset="-78"/>
              </a:rPr>
              <a:t>این آلاینده ها عمدتاً از منابع خانگی- تجاری، صنعتي و حمل و نقل تولید می شوند. حاملهای انرژی مصرفی نظیر نفت، گازوئیل و گاز که برای گرمایش منازل و مکانهای تجاری مورد استفاده قرار می گیرد از منابع تولیداين آلاینده ها است . </a:t>
            </a:r>
            <a:endParaRPr lang="fa-IR"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4290"/>
            <a:ext cx="8686800" cy="500066"/>
          </a:xfrm>
        </p:spPr>
        <p:txBody>
          <a:bodyPr>
            <a:normAutofit fontScale="90000"/>
          </a:bodyPr>
          <a:lstStyle/>
          <a:p>
            <a:endParaRPr lang="fa-IR" dirty="0"/>
          </a:p>
        </p:txBody>
      </p:sp>
      <p:sp>
        <p:nvSpPr>
          <p:cNvPr id="3" name="Content Placeholder 2"/>
          <p:cNvSpPr>
            <a:spLocks noGrp="1"/>
          </p:cNvSpPr>
          <p:nvPr>
            <p:ph idx="1"/>
          </p:nvPr>
        </p:nvSpPr>
        <p:spPr>
          <a:xfrm>
            <a:off x="571472" y="857232"/>
            <a:ext cx="8143932" cy="5715040"/>
          </a:xfrm>
        </p:spPr>
        <p:txBody>
          <a:bodyPr>
            <a:normAutofit lnSpcReduction="10000"/>
          </a:bodyPr>
          <a:lstStyle/>
          <a:p>
            <a:pPr algn="r" rtl="1">
              <a:buNone/>
            </a:pPr>
            <a:r>
              <a:rPr lang="ar-SA" b="1" dirty="0" smtClean="0">
                <a:solidFill>
                  <a:srgbClr val="FF00FF"/>
                </a:solidFill>
                <a:cs typeface="B Titr" pitchFamily="2" charset="-78"/>
              </a:rPr>
              <a:t>منابع مصنوعی آلاینده </a:t>
            </a:r>
            <a:r>
              <a:rPr lang="ar-SA" b="1" dirty="0" smtClean="0">
                <a:solidFill>
                  <a:srgbClr val="FF00FF"/>
                </a:solidFill>
                <a:cs typeface="B Titr" pitchFamily="2" charset="-78"/>
              </a:rPr>
              <a:t>ها</a:t>
            </a:r>
            <a:endParaRPr lang="fa-IR" b="1" dirty="0" smtClean="0">
              <a:solidFill>
                <a:srgbClr val="FF00FF"/>
              </a:solidFill>
              <a:cs typeface="B Titr" pitchFamily="2" charset="-78"/>
            </a:endParaRPr>
          </a:p>
          <a:p>
            <a:pPr algn="just" rtl="1">
              <a:lnSpc>
                <a:spcPct val="150000"/>
              </a:lnSpc>
              <a:buNone/>
            </a:pPr>
            <a:r>
              <a:rPr lang="ar-SA" sz="2800" b="1" dirty="0" smtClean="0">
                <a:solidFill>
                  <a:schemeClr val="tx1"/>
                </a:solidFill>
                <a:cs typeface="B Nazanin" pitchFamily="2" charset="-78"/>
              </a:rPr>
              <a:t>جهت </a:t>
            </a:r>
            <a:r>
              <a:rPr lang="ar-SA" sz="2800" b="1" dirty="0" smtClean="0">
                <a:solidFill>
                  <a:schemeClr val="tx1"/>
                </a:solidFill>
                <a:cs typeface="B Nazanin" pitchFamily="2" charset="-78"/>
              </a:rPr>
              <a:t>کاهش آلاینده های منتشره از این منابع بهبود کیفیت فرآورده های نفتی (نفت سفید و گازوئیل) و توسعه شبکه گازرسانی به عنوان یک سوخت پاک می تواند تأثیر زیادی داشته باشد. از میان منابع فوق فعالیت های صنعتی نظیر کارخانجات تولید مواد شیمیایی، سیمان، نیروگاههای تولید برق از منابع اصلی و مهم آلاینده های هوا هستند که جهت کنترل آلاینده های منتشره از آنها بایستی تکنولوژیهای مناسبی مورد استفاده قرار گیرد.</a:t>
            </a:r>
            <a:endParaRPr lang="fa-I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0042"/>
            <a:ext cx="8686800" cy="500066"/>
          </a:xfrm>
        </p:spPr>
        <p:txBody>
          <a:bodyPr>
            <a:normAutofit fontScale="90000"/>
          </a:bodyPr>
          <a:lstStyle/>
          <a:p>
            <a:pPr algn="ctr"/>
            <a:r>
              <a:rPr lang="ar-SA" b="1" dirty="0" smtClean="0">
                <a:solidFill>
                  <a:srgbClr val="0000FF"/>
                </a:solidFill>
                <a:cs typeface="B Titr" pitchFamily="2" charset="-78"/>
              </a:rPr>
              <a:t>طبقه بندی آلاینده ها براساس منشأ</a:t>
            </a:r>
            <a:r>
              <a:rPr lang="en-US" dirty="0" smtClean="0"/>
              <a:t/>
            </a:r>
            <a:br>
              <a:rPr lang="en-US" dirty="0" smtClean="0"/>
            </a:br>
            <a:endParaRPr lang="fa-IR" dirty="0"/>
          </a:p>
        </p:txBody>
      </p:sp>
      <p:sp>
        <p:nvSpPr>
          <p:cNvPr id="3" name="Content Placeholder 2"/>
          <p:cNvSpPr>
            <a:spLocks noGrp="1"/>
          </p:cNvSpPr>
          <p:nvPr>
            <p:ph idx="1"/>
          </p:nvPr>
        </p:nvSpPr>
        <p:spPr>
          <a:xfrm>
            <a:off x="428596" y="857232"/>
            <a:ext cx="8215370" cy="5500726"/>
          </a:xfrm>
        </p:spPr>
        <p:txBody>
          <a:bodyPr>
            <a:normAutofit/>
          </a:bodyPr>
          <a:lstStyle/>
          <a:p>
            <a:pPr lvl="0" algn="just" rtl="1">
              <a:buNone/>
            </a:pPr>
            <a:endParaRPr lang="fa-IR" b="1" dirty="0" smtClean="0">
              <a:solidFill>
                <a:srgbClr val="FF00FF"/>
              </a:solidFill>
              <a:cs typeface="B Titr" pitchFamily="2" charset="-78"/>
            </a:endParaRPr>
          </a:p>
          <a:p>
            <a:pPr lvl="0" algn="just" rtl="1">
              <a:buNone/>
            </a:pPr>
            <a:r>
              <a:rPr lang="ar-SA" b="1" dirty="0" smtClean="0">
                <a:solidFill>
                  <a:srgbClr val="FF00FF"/>
                </a:solidFill>
                <a:cs typeface="B Titr" pitchFamily="2" charset="-78"/>
              </a:rPr>
              <a:t>آلاینده </a:t>
            </a:r>
            <a:r>
              <a:rPr lang="ar-SA" b="1" dirty="0" smtClean="0">
                <a:solidFill>
                  <a:srgbClr val="FF00FF"/>
                </a:solidFill>
                <a:cs typeface="B Titr" pitchFamily="2" charset="-78"/>
              </a:rPr>
              <a:t>های اولیه</a:t>
            </a:r>
            <a:endParaRPr lang="en-US" b="1" dirty="0" smtClean="0">
              <a:solidFill>
                <a:srgbClr val="FF00FF"/>
              </a:solidFill>
              <a:cs typeface="B Titr" pitchFamily="2" charset="-78"/>
            </a:endParaRPr>
          </a:p>
          <a:p>
            <a:pPr algn="just" rtl="1">
              <a:lnSpc>
                <a:spcPct val="150000"/>
              </a:lnSpc>
              <a:buNone/>
            </a:pPr>
            <a:r>
              <a:rPr lang="ar-SA" sz="2600" b="1" dirty="0" smtClean="0">
                <a:solidFill>
                  <a:schemeClr val="tx1"/>
                </a:solidFill>
                <a:cs typeface="B Nazanin" pitchFamily="2" charset="-78"/>
              </a:rPr>
              <a:t>این گروه شامل آلاینده های است که به صورت مستقیم وارد اتمسفر شده و با همان ترکیبی که وارد اتمسفر شده اند در هوا حضور داشته و قابل اندازه گیری هستند که شامل هیدروکربنها، اکسیدهای نیتروژن ، گوگرد و ... می باشد. </a:t>
            </a:r>
            <a:endParaRPr lang="en-US" b="1" dirty="0" smtClean="0">
              <a:solidFill>
                <a:schemeClr val="tx1"/>
              </a:solidFill>
              <a:cs typeface="B Nazanin" pitchFamily="2" charset="-78"/>
            </a:endParaRPr>
          </a:p>
          <a:p>
            <a:pPr algn="just" rtl="1">
              <a:buNone/>
            </a:pPr>
            <a:endParaRPr lang="fa-IR" b="1" dirty="0">
              <a:cs typeface="B Nazanin"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0042"/>
            <a:ext cx="8686800" cy="500066"/>
          </a:xfrm>
        </p:spPr>
        <p:txBody>
          <a:bodyPr>
            <a:normAutofit fontScale="90000"/>
          </a:bodyPr>
          <a:lstStyle/>
          <a:p>
            <a:pPr algn="ctr"/>
            <a:r>
              <a:rPr lang="ar-SA" b="1" dirty="0" smtClean="0">
                <a:solidFill>
                  <a:srgbClr val="0000FF"/>
                </a:solidFill>
                <a:cs typeface="B Titr" pitchFamily="2" charset="-78"/>
              </a:rPr>
              <a:t>طبقه بندی آلاینده ها براساس منشأ</a:t>
            </a:r>
            <a:r>
              <a:rPr lang="en-US" dirty="0" smtClean="0"/>
              <a:t/>
            </a:r>
            <a:br>
              <a:rPr lang="en-US" dirty="0" smtClean="0"/>
            </a:br>
            <a:endParaRPr lang="fa-IR" dirty="0"/>
          </a:p>
        </p:txBody>
      </p:sp>
      <p:sp>
        <p:nvSpPr>
          <p:cNvPr id="3" name="Content Placeholder 2"/>
          <p:cNvSpPr>
            <a:spLocks noGrp="1"/>
          </p:cNvSpPr>
          <p:nvPr>
            <p:ph idx="1"/>
          </p:nvPr>
        </p:nvSpPr>
        <p:spPr>
          <a:xfrm>
            <a:off x="428596" y="857232"/>
            <a:ext cx="8215370" cy="5500726"/>
          </a:xfrm>
        </p:spPr>
        <p:txBody>
          <a:bodyPr>
            <a:normAutofit/>
          </a:bodyPr>
          <a:lstStyle/>
          <a:p>
            <a:pPr lvl="0" algn="just" rtl="1">
              <a:buNone/>
            </a:pPr>
            <a:r>
              <a:rPr lang="ar-SA" b="1" dirty="0" smtClean="0">
                <a:solidFill>
                  <a:srgbClr val="FF00FF"/>
                </a:solidFill>
                <a:cs typeface="B Titr" pitchFamily="2" charset="-78"/>
              </a:rPr>
              <a:t>آلاینده </a:t>
            </a:r>
            <a:r>
              <a:rPr lang="ar-SA" b="1" dirty="0" smtClean="0">
                <a:solidFill>
                  <a:srgbClr val="FF00FF"/>
                </a:solidFill>
                <a:cs typeface="B Titr" pitchFamily="2" charset="-78"/>
              </a:rPr>
              <a:t>های ثانویه</a:t>
            </a:r>
            <a:endParaRPr lang="en-US" b="1" dirty="0" smtClean="0">
              <a:solidFill>
                <a:srgbClr val="FF00FF"/>
              </a:solidFill>
              <a:cs typeface="B Titr" pitchFamily="2" charset="-78"/>
            </a:endParaRPr>
          </a:p>
          <a:p>
            <a:pPr algn="just" rtl="1">
              <a:lnSpc>
                <a:spcPct val="150000"/>
              </a:lnSpc>
              <a:buNone/>
            </a:pPr>
            <a:r>
              <a:rPr lang="ar-SA" sz="2600" b="1" dirty="0" smtClean="0">
                <a:solidFill>
                  <a:schemeClr val="tx1"/>
                </a:solidFill>
                <a:cs typeface="B Nazanin" pitchFamily="2" charset="-78"/>
              </a:rPr>
              <a:t>شامل آلاینده هایی است که در اثر واکنشهای فتوشیمیائی، هیدرولیز و اکسیداسیون برروی آلاینده های اولیه تولید می شوند. به طور کلی منشأ این آلاینده ها، آلاینده های اولیه ای هستند که وارد اتمسفر می شوند. این آلاینده ها شامل ازن، پراکسی استیل نیترات، اسید سولفوریک و اسیدنیتریک است که از آلاینده های اولیه نظیر ترکیبات هیدروکربنی، </a:t>
            </a:r>
            <a:r>
              <a:rPr lang="en-US" sz="2600" b="1" dirty="0" smtClean="0">
                <a:solidFill>
                  <a:schemeClr val="tx1"/>
                </a:solidFill>
                <a:cs typeface="B Nazanin" pitchFamily="2" charset="-78"/>
              </a:rPr>
              <a:t>SO</a:t>
            </a:r>
            <a:r>
              <a:rPr lang="en-US" sz="2600" b="1" baseline="-25000" dirty="0" smtClean="0">
                <a:solidFill>
                  <a:schemeClr val="tx1"/>
                </a:solidFill>
                <a:cs typeface="B Nazanin" pitchFamily="2" charset="-78"/>
              </a:rPr>
              <a:t>2</a:t>
            </a:r>
            <a:r>
              <a:rPr lang="ar-SA" sz="2600" b="1" dirty="0" smtClean="0">
                <a:solidFill>
                  <a:schemeClr val="tx1"/>
                </a:solidFill>
                <a:cs typeface="B Nazanin" pitchFamily="2" charset="-78"/>
              </a:rPr>
              <a:t> و </a:t>
            </a:r>
            <a:r>
              <a:rPr lang="en-US" sz="2600" b="1" dirty="0" smtClean="0">
                <a:solidFill>
                  <a:schemeClr val="tx1"/>
                </a:solidFill>
                <a:cs typeface="B Nazanin" pitchFamily="2" charset="-78"/>
              </a:rPr>
              <a:t>NO</a:t>
            </a:r>
            <a:r>
              <a:rPr lang="en-US" sz="2600" b="1" baseline="-25000" dirty="0" smtClean="0">
                <a:solidFill>
                  <a:schemeClr val="tx1"/>
                </a:solidFill>
                <a:cs typeface="B Nazanin" pitchFamily="2" charset="-78"/>
              </a:rPr>
              <a:t>X</a:t>
            </a:r>
            <a:r>
              <a:rPr lang="ar-SA" sz="2600" b="1" dirty="0" smtClean="0">
                <a:solidFill>
                  <a:schemeClr val="tx1"/>
                </a:solidFill>
                <a:cs typeface="B Nazanin" pitchFamily="2" charset="-78"/>
              </a:rPr>
              <a:t> حاصل می شوند. </a:t>
            </a:r>
            <a:endParaRPr lang="en-US" sz="2600" b="1" dirty="0" smtClean="0">
              <a:solidFill>
                <a:schemeClr val="tx1"/>
              </a:solidFill>
              <a:cs typeface="B Nazanin" pitchFamily="2" charset="-78"/>
            </a:endParaRPr>
          </a:p>
          <a:p>
            <a:pPr algn="just" rtl="1">
              <a:lnSpc>
                <a:spcPct val="150000"/>
              </a:lnSpc>
              <a:buNone/>
            </a:pPr>
            <a:endParaRPr lang="fa-IR" b="1" dirty="0">
              <a:cs typeface="B Nazanin"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0042"/>
            <a:ext cx="8686800" cy="785818"/>
          </a:xfrm>
        </p:spPr>
        <p:txBody>
          <a:bodyPr>
            <a:normAutofit fontScale="90000"/>
          </a:bodyPr>
          <a:lstStyle/>
          <a:p>
            <a:pPr algn="ctr"/>
            <a:r>
              <a:rPr lang="ar-SA" b="1" dirty="0" smtClean="0">
                <a:solidFill>
                  <a:srgbClr val="0000FF"/>
                </a:solidFill>
                <a:cs typeface="B Titr" pitchFamily="2" charset="-78"/>
              </a:rPr>
              <a:t>طبقه بندی براساس ترکیب شیمیایی</a:t>
            </a:r>
            <a:r>
              <a:rPr lang="en-US" dirty="0" smtClean="0"/>
              <a:t/>
            </a:r>
            <a:br>
              <a:rPr lang="en-US" dirty="0" smtClean="0"/>
            </a:br>
            <a:endParaRPr lang="fa-IR" dirty="0"/>
          </a:p>
        </p:txBody>
      </p:sp>
      <p:sp>
        <p:nvSpPr>
          <p:cNvPr id="3" name="Content Placeholder 2"/>
          <p:cNvSpPr>
            <a:spLocks noGrp="1"/>
          </p:cNvSpPr>
          <p:nvPr>
            <p:ph idx="1"/>
          </p:nvPr>
        </p:nvSpPr>
        <p:spPr>
          <a:xfrm>
            <a:off x="428596" y="1214422"/>
            <a:ext cx="8143932" cy="4857784"/>
          </a:xfrm>
        </p:spPr>
        <p:txBody>
          <a:bodyPr>
            <a:normAutofit fontScale="92500" lnSpcReduction="20000"/>
          </a:bodyPr>
          <a:lstStyle/>
          <a:p>
            <a:pPr algn="just" rtl="1">
              <a:buNone/>
            </a:pPr>
            <a:r>
              <a:rPr lang="ar-SA" b="1" dirty="0" smtClean="0">
                <a:solidFill>
                  <a:srgbClr val="FF00FF"/>
                </a:solidFill>
                <a:cs typeface="B Titr" pitchFamily="2" charset="-78"/>
              </a:rPr>
              <a:t>آلاینده های آلی</a:t>
            </a:r>
            <a:r>
              <a:rPr lang="ar-SA" dirty="0" smtClean="0">
                <a:solidFill>
                  <a:srgbClr val="FF00FF"/>
                </a:solidFill>
                <a:cs typeface="B Titr" pitchFamily="2" charset="-78"/>
              </a:rPr>
              <a:t> </a:t>
            </a:r>
            <a:endParaRPr lang="fa-IR" dirty="0" smtClean="0">
              <a:solidFill>
                <a:srgbClr val="FF00FF"/>
              </a:solidFill>
              <a:cs typeface="B Titr" pitchFamily="2" charset="-78"/>
            </a:endParaRPr>
          </a:p>
          <a:p>
            <a:pPr algn="just" rtl="1">
              <a:lnSpc>
                <a:spcPct val="160000"/>
              </a:lnSpc>
              <a:buNone/>
            </a:pPr>
            <a:r>
              <a:rPr lang="ar-SA" sz="2800" b="1" dirty="0" smtClean="0">
                <a:solidFill>
                  <a:schemeClr val="tx1"/>
                </a:solidFill>
                <a:cs typeface="B Nazanin" pitchFamily="2" charset="-78"/>
              </a:rPr>
              <a:t>عمدتاً ترکیباتی هستند که از کربن و هیدروژن تشکیل شده اند، ولی ممکن است در ساختمان آنها عناصری مانند اکسیژن، نیتروژن و فسفر نیز وجود داشته باشد. نظیر آلدئیدها، کتونها، ترکیبات آلی گوگردی و پراکسی استیل نیترات</a:t>
            </a:r>
            <a:endParaRPr lang="fa-IR" sz="2800" b="1" dirty="0" smtClean="0">
              <a:solidFill>
                <a:schemeClr val="tx1"/>
              </a:solidFill>
              <a:cs typeface="B Nazanin" pitchFamily="2" charset="-78"/>
            </a:endParaRPr>
          </a:p>
          <a:p>
            <a:pPr algn="just" rtl="1">
              <a:buNone/>
            </a:pPr>
            <a:endParaRPr lang="en-US" dirty="0" smtClean="0">
              <a:cs typeface="B Nazanin" pitchFamily="2" charset="-78"/>
            </a:endParaRPr>
          </a:p>
          <a:p>
            <a:pPr algn="just" rtl="1">
              <a:buNone/>
            </a:pPr>
            <a:r>
              <a:rPr lang="ar-SA" b="1" dirty="0" smtClean="0">
                <a:solidFill>
                  <a:srgbClr val="FF00FF"/>
                </a:solidFill>
                <a:cs typeface="B Titr" pitchFamily="2" charset="-78"/>
              </a:rPr>
              <a:t>آلاینده های معدنی</a:t>
            </a:r>
            <a:r>
              <a:rPr lang="ar-SA" dirty="0" smtClean="0">
                <a:solidFill>
                  <a:srgbClr val="FF00FF"/>
                </a:solidFill>
                <a:cs typeface="B Titr" pitchFamily="2" charset="-78"/>
              </a:rPr>
              <a:t> </a:t>
            </a:r>
            <a:endParaRPr lang="fa-IR" dirty="0" smtClean="0">
              <a:solidFill>
                <a:srgbClr val="FF00FF"/>
              </a:solidFill>
              <a:cs typeface="B Titr" pitchFamily="2" charset="-78"/>
            </a:endParaRPr>
          </a:p>
          <a:p>
            <a:pPr algn="just" rtl="1">
              <a:lnSpc>
                <a:spcPct val="160000"/>
              </a:lnSpc>
              <a:buNone/>
            </a:pPr>
            <a:r>
              <a:rPr lang="ar-SA" sz="2600" b="1" dirty="0" smtClean="0">
                <a:solidFill>
                  <a:schemeClr val="tx1"/>
                </a:solidFill>
                <a:cs typeface="B Nazanin" pitchFamily="2" charset="-78"/>
              </a:rPr>
              <a:t>آلاینده های معدنی موجود در اتمسفر شامل منواکسیدکربن، دی اکسیدکربن، اکسیدهای گوگرد وازت و ازن می باشند. </a:t>
            </a:r>
            <a:endParaRPr lang="en-US" sz="2600" b="1" dirty="0" smtClean="0">
              <a:solidFill>
                <a:schemeClr val="tx1"/>
              </a:solidFill>
              <a:cs typeface="B Nazanin" pitchFamily="2" charset="-78"/>
            </a:endParaRPr>
          </a:p>
          <a:p>
            <a:pPr algn="just" rtl="1"/>
            <a:endParaRPr lang="fa-IR" sz="2600" dirty="0">
              <a:cs typeface="B Nazanin"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57232"/>
            <a:ext cx="8686800" cy="571504"/>
          </a:xfrm>
        </p:spPr>
        <p:txBody>
          <a:bodyPr>
            <a:normAutofit fontScale="90000"/>
          </a:bodyPr>
          <a:lstStyle/>
          <a:p>
            <a:pPr algn="ctr" rtl="1"/>
            <a:r>
              <a:rPr lang="ar-SA" b="1" dirty="0" smtClean="0">
                <a:solidFill>
                  <a:srgbClr val="0000FF"/>
                </a:solidFill>
                <a:cs typeface="B Titr" pitchFamily="2" charset="-78"/>
              </a:rPr>
              <a:t>طبقه بندی آلاینده ها براساس حالت آلاینده</a:t>
            </a:r>
            <a:r>
              <a:rPr lang="en-US" dirty="0" smtClean="0"/>
              <a:t/>
            </a:r>
            <a:br>
              <a:rPr lang="en-US" dirty="0" smtClean="0"/>
            </a:br>
            <a:endParaRPr lang="fa-IR" dirty="0"/>
          </a:p>
        </p:txBody>
      </p:sp>
      <p:sp>
        <p:nvSpPr>
          <p:cNvPr id="3" name="Content Placeholder 2"/>
          <p:cNvSpPr>
            <a:spLocks noGrp="1"/>
          </p:cNvSpPr>
          <p:nvPr>
            <p:ph idx="1"/>
          </p:nvPr>
        </p:nvSpPr>
        <p:spPr>
          <a:xfrm>
            <a:off x="642910" y="1071546"/>
            <a:ext cx="7858180" cy="5429288"/>
          </a:xfrm>
        </p:spPr>
        <p:txBody>
          <a:bodyPr>
            <a:normAutofit fontScale="85000" lnSpcReduction="10000"/>
          </a:bodyPr>
          <a:lstStyle/>
          <a:p>
            <a:pPr algn="just" rtl="1">
              <a:buNone/>
            </a:pPr>
            <a:r>
              <a:rPr lang="ar-SA" b="1" dirty="0" smtClean="0">
                <a:solidFill>
                  <a:srgbClr val="FF00FF"/>
                </a:solidFill>
                <a:cs typeface="B Titr" pitchFamily="2" charset="-78"/>
              </a:rPr>
              <a:t>آئروسل</a:t>
            </a:r>
            <a:endParaRPr lang="en-US" dirty="0" smtClean="0">
              <a:solidFill>
                <a:srgbClr val="FF00FF"/>
              </a:solidFill>
              <a:cs typeface="B Titr" pitchFamily="2" charset="-78"/>
            </a:endParaRPr>
          </a:p>
          <a:p>
            <a:pPr algn="just" rtl="1">
              <a:buNone/>
            </a:pPr>
            <a:r>
              <a:rPr lang="ar-SA" b="1" dirty="0" smtClean="0">
                <a:solidFill>
                  <a:schemeClr val="tx1"/>
                </a:solidFill>
                <a:cs typeface="B Nazanin" pitchFamily="2" charset="-78"/>
              </a:rPr>
              <a:t>یک اصطلاح کلی است که برای بیان حضور ذرات میکروسکوپی جامد یا مایع در محیط گاز نظیر اتمسفر استفاده می شود. دود، مه و ميست را می توان جزء این گروه طبقه بندی کرد. </a:t>
            </a:r>
            <a:endParaRPr lang="fa-IR" b="1" dirty="0" smtClean="0">
              <a:solidFill>
                <a:schemeClr val="tx1"/>
              </a:solidFill>
              <a:cs typeface="B Nazanin" pitchFamily="2" charset="-78"/>
            </a:endParaRPr>
          </a:p>
          <a:p>
            <a:pPr algn="just" rtl="1">
              <a:buNone/>
            </a:pPr>
            <a:r>
              <a:rPr lang="ar-SA" b="1" dirty="0" smtClean="0">
                <a:solidFill>
                  <a:srgbClr val="FF00FF"/>
                </a:solidFill>
                <a:cs typeface="B Titr" pitchFamily="2" charset="-78"/>
              </a:rPr>
              <a:t>غبار</a:t>
            </a:r>
            <a:endParaRPr lang="en-US" b="1" dirty="0" smtClean="0">
              <a:solidFill>
                <a:srgbClr val="FF00FF"/>
              </a:solidFill>
              <a:cs typeface="B Titr" pitchFamily="2" charset="-78"/>
            </a:endParaRPr>
          </a:p>
          <a:p>
            <a:pPr algn="just" rtl="1">
              <a:buNone/>
            </a:pPr>
            <a:r>
              <a:rPr lang="ar-SA" b="1" dirty="0" smtClean="0">
                <a:solidFill>
                  <a:schemeClr val="tx1"/>
                </a:solidFill>
                <a:cs typeface="B Nazanin" pitchFamily="2" charset="-78"/>
              </a:rPr>
              <a:t>ذرات جامدی که از خردشدن اجسام بزرگ در طی عملیات فیزیکی نظیر خردکردن و اره کردن تولید می شوند. این ذرات معمولاً از کلوئید بزرگتر بوده و می توانند در هوا و یا گاز دیگر به صورت معلق باشند ويا تحت تأثیر وزن می توانند رسوب کنند. این ذرات که در اثر نیروهای فیزیکی از اجسام بزرگ مشتق می شوند تمایل به چسبندگی ندارند ولی تحت تأثیر نیروی الکتریسته ساکن قرار می گیرند. </a:t>
            </a:r>
            <a:endParaRPr lang="en-US" b="1" dirty="0" smtClean="0">
              <a:solidFill>
                <a:schemeClr val="tx1"/>
              </a:solidFill>
              <a:cs typeface="B Nazanin" pitchFamily="2" charset="-78"/>
            </a:endParaRPr>
          </a:p>
          <a:p>
            <a:pPr algn="just" rtl="1">
              <a:buNone/>
            </a:pPr>
            <a:endParaRPr lang="fa-IR"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214290"/>
          </a:xfrm>
        </p:spPr>
        <p:txBody>
          <a:bodyPr>
            <a:normAutofit fontScale="90000"/>
          </a:bodyPr>
          <a:lstStyle/>
          <a:p>
            <a:pPr algn="ctr"/>
            <a:endParaRPr lang="fa-IR" dirty="0"/>
          </a:p>
        </p:txBody>
      </p:sp>
      <p:sp>
        <p:nvSpPr>
          <p:cNvPr id="3" name="Content Placeholder 2"/>
          <p:cNvSpPr>
            <a:spLocks noGrp="1"/>
          </p:cNvSpPr>
          <p:nvPr>
            <p:ph idx="1"/>
          </p:nvPr>
        </p:nvSpPr>
        <p:spPr>
          <a:xfrm>
            <a:off x="428596" y="428604"/>
            <a:ext cx="7929618" cy="5715040"/>
          </a:xfrm>
        </p:spPr>
        <p:txBody>
          <a:bodyPr>
            <a:normAutofit/>
          </a:bodyPr>
          <a:lstStyle/>
          <a:p>
            <a:pPr algn="just" rtl="1">
              <a:buNone/>
            </a:pPr>
            <a:r>
              <a:rPr lang="ar-SA" b="1" dirty="0" smtClean="0">
                <a:solidFill>
                  <a:srgbClr val="FF00FF"/>
                </a:solidFill>
                <a:cs typeface="B Titr" pitchFamily="2" charset="-78"/>
              </a:rPr>
              <a:t>فیوم</a:t>
            </a:r>
            <a:endParaRPr lang="en-US" b="1" dirty="0" smtClean="0">
              <a:solidFill>
                <a:srgbClr val="FF00FF"/>
              </a:solidFill>
              <a:cs typeface="B Titr" pitchFamily="2" charset="-78"/>
            </a:endParaRPr>
          </a:p>
          <a:p>
            <a:pPr algn="just" rtl="1">
              <a:lnSpc>
                <a:spcPct val="150000"/>
              </a:lnSpc>
              <a:buNone/>
            </a:pPr>
            <a:r>
              <a:rPr lang="ar-SA" sz="2400" b="1" dirty="0" smtClean="0">
                <a:solidFill>
                  <a:schemeClr val="tx1"/>
                </a:solidFill>
                <a:cs typeface="B Nazanin" pitchFamily="2" charset="-78"/>
              </a:rPr>
              <a:t>ذرات جامد ریز که از نظر اندازه بین 0/0</a:t>
            </a:r>
            <a:r>
              <a:rPr lang="fa-IR" sz="2400" b="1" dirty="0" smtClean="0">
                <a:solidFill>
                  <a:schemeClr val="tx1"/>
                </a:solidFill>
                <a:cs typeface="B Nazanin" pitchFamily="2" charset="-78"/>
              </a:rPr>
              <a:t>3</a:t>
            </a:r>
            <a:r>
              <a:rPr lang="ar-SA" sz="2400" b="1" dirty="0" smtClean="0">
                <a:solidFill>
                  <a:schemeClr val="tx1"/>
                </a:solidFill>
                <a:cs typeface="B Nazanin" pitchFamily="2" charset="-78"/>
              </a:rPr>
              <a:t> تا </a:t>
            </a:r>
            <a:r>
              <a:rPr lang="fa-IR" sz="2400" b="1" dirty="0" smtClean="0">
                <a:solidFill>
                  <a:schemeClr val="tx1"/>
                </a:solidFill>
                <a:cs typeface="B Nazanin" pitchFamily="2" charset="-78"/>
              </a:rPr>
              <a:t>0</a:t>
            </a:r>
            <a:r>
              <a:rPr lang="ar-SA" sz="2400" b="1" dirty="0" smtClean="0">
                <a:solidFill>
                  <a:schemeClr val="tx1"/>
                </a:solidFill>
                <a:cs typeface="B Nazanin" pitchFamily="2" charset="-78"/>
              </a:rPr>
              <a:t>/</a:t>
            </a:r>
            <a:r>
              <a:rPr lang="fa-IR" sz="2400" b="1" dirty="0" smtClean="0">
                <a:solidFill>
                  <a:schemeClr val="tx1"/>
                </a:solidFill>
                <a:cs typeface="B Nazanin" pitchFamily="2" charset="-78"/>
              </a:rPr>
              <a:t>3</a:t>
            </a:r>
            <a:r>
              <a:rPr lang="ar-SA" sz="2400" b="1" dirty="0" smtClean="0">
                <a:solidFill>
                  <a:schemeClr val="tx1"/>
                </a:solidFill>
                <a:cs typeface="B Nazanin" pitchFamily="2" charset="-78"/>
              </a:rPr>
              <a:t> میکرومتر متغیر هستند. این آلاینده ها در اثر تراکم و تقطیر حالت گازی و معمولاً بعد از تبخیر مواد ذوب شده نظیر فلزات که توأم با یک واکنش شیمیایی مانند اکسیداسیون است، تولید می شوند. فیوم ها به یکدیگر جذب شده و پس از لخته شدن ته نشین می شوند. </a:t>
            </a:r>
            <a:endParaRPr lang="en-US" sz="2400" b="1" dirty="0" smtClean="0">
              <a:solidFill>
                <a:schemeClr val="tx1"/>
              </a:solidFill>
              <a:cs typeface="B Nazanin" pitchFamily="2" charset="-78"/>
            </a:endParaRPr>
          </a:p>
          <a:p>
            <a:pPr algn="just" rtl="1">
              <a:buNone/>
            </a:pPr>
            <a:r>
              <a:rPr lang="ar-SA" b="1" dirty="0" smtClean="0">
                <a:solidFill>
                  <a:srgbClr val="FF00FF"/>
                </a:solidFill>
                <a:cs typeface="B Titr" pitchFamily="2" charset="-78"/>
              </a:rPr>
              <a:t>مه</a:t>
            </a:r>
            <a:endParaRPr lang="en-US" b="1" dirty="0" smtClean="0">
              <a:solidFill>
                <a:srgbClr val="FF00FF"/>
              </a:solidFill>
              <a:cs typeface="B Titr" pitchFamily="2" charset="-78"/>
            </a:endParaRPr>
          </a:p>
          <a:p>
            <a:pPr algn="just" rtl="1">
              <a:lnSpc>
                <a:spcPct val="150000"/>
              </a:lnSpc>
              <a:buNone/>
            </a:pPr>
            <a:r>
              <a:rPr lang="ar-SA" sz="2400" b="1" dirty="0" smtClean="0">
                <a:solidFill>
                  <a:schemeClr val="tx1"/>
                </a:solidFill>
                <a:cs typeface="B Nazanin" pitchFamily="2" charset="-78"/>
              </a:rPr>
              <a:t>ذرات قابل رؤیت که در حالت پراکندگی به صورت مایع هستند. پراکندگی این ذرات باعث کاهش قابلیت دید شده و درواقع این ذرات آئروسل قابل رویت هستند. </a:t>
            </a:r>
            <a:endParaRPr lang="en-US" sz="2400" b="1" dirty="0" smtClean="0">
              <a:solidFill>
                <a:schemeClr val="tx1"/>
              </a:solidFill>
              <a:cs typeface="B Nazanin" pitchFamily="2" charset="-78"/>
            </a:endParaRPr>
          </a:p>
          <a:p>
            <a:pPr algn="just" rtl="1">
              <a:buNone/>
            </a:pPr>
            <a:endParaRPr lang="fa-IR"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45719"/>
          </a:xfrm>
        </p:spPr>
        <p:txBody>
          <a:bodyPr>
            <a:normAutofit fontScale="90000"/>
          </a:bodyPr>
          <a:lstStyle/>
          <a:p>
            <a:endParaRPr lang="fa-IR" dirty="0"/>
          </a:p>
        </p:txBody>
      </p:sp>
      <p:sp>
        <p:nvSpPr>
          <p:cNvPr id="3" name="Content Placeholder 2"/>
          <p:cNvSpPr>
            <a:spLocks noGrp="1"/>
          </p:cNvSpPr>
          <p:nvPr>
            <p:ph idx="1"/>
          </p:nvPr>
        </p:nvSpPr>
        <p:spPr>
          <a:xfrm>
            <a:off x="304800" y="214290"/>
            <a:ext cx="8410604" cy="6357982"/>
          </a:xfrm>
        </p:spPr>
        <p:txBody>
          <a:bodyPr>
            <a:normAutofit/>
          </a:bodyPr>
          <a:lstStyle/>
          <a:p>
            <a:pPr algn="just" rtl="1">
              <a:buNone/>
            </a:pPr>
            <a:r>
              <a:rPr lang="ar-SA" b="1" dirty="0" smtClean="0">
                <a:solidFill>
                  <a:srgbClr val="FF00FF"/>
                </a:solidFill>
                <a:cs typeface="B Titr" pitchFamily="2" charset="-78"/>
              </a:rPr>
              <a:t>ميست</a:t>
            </a:r>
            <a:endParaRPr lang="en-US" b="1" dirty="0" smtClean="0">
              <a:solidFill>
                <a:srgbClr val="FF00FF"/>
              </a:solidFill>
              <a:cs typeface="B Titr" pitchFamily="2" charset="-78"/>
            </a:endParaRPr>
          </a:p>
          <a:p>
            <a:pPr algn="just" rtl="1">
              <a:lnSpc>
                <a:spcPct val="150000"/>
              </a:lnSpc>
              <a:buNone/>
            </a:pPr>
            <a:r>
              <a:rPr lang="ar-SA" sz="2400" b="1" dirty="0" smtClean="0">
                <a:solidFill>
                  <a:schemeClr val="tx1"/>
                </a:solidFill>
                <a:cs typeface="B Nazanin" pitchFamily="2" charset="-78"/>
              </a:rPr>
              <a:t>به ذرات بزرگ مایع با پراکندگی کم غلظت اطلاق می شود. این ذرات در واقع قطرات آب با تراکم کم و قابلیت ته نشیني هستند. </a:t>
            </a:r>
            <a:endParaRPr lang="en-US" sz="2400" b="1" dirty="0" smtClean="0">
              <a:solidFill>
                <a:schemeClr val="tx1"/>
              </a:solidFill>
              <a:cs typeface="B Nazanin" pitchFamily="2" charset="-78"/>
            </a:endParaRPr>
          </a:p>
          <a:p>
            <a:pPr algn="just" rtl="1">
              <a:buNone/>
            </a:pPr>
            <a:r>
              <a:rPr lang="ar-SA" b="1" dirty="0" smtClean="0">
                <a:solidFill>
                  <a:srgbClr val="FF00FF"/>
                </a:solidFill>
                <a:cs typeface="B Titr" pitchFamily="2" charset="-78"/>
              </a:rPr>
              <a:t>گاز</a:t>
            </a:r>
            <a:endParaRPr lang="en-US" b="1" dirty="0" smtClean="0">
              <a:solidFill>
                <a:srgbClr val="FF00FF"/>
              </a:solidFill>
              <a:cs typeface="B Titr" pitchFamily="2" charset="-78"/>
            </a:endParaRPr>
          </a:p>
          <a:p>
            <a:pPr algn="just" rtl="1">
              <a:lnSpc>
                <a:spcPct val="150000"/>
              </a:lnSpc>
              <a:buNone/>
            </a:pPr>
            <a:r>
              <a:rPr lang="ar-SA" sz="2400" b="1" dirty="0" smtClean="0">
                <a:solidFill>
                  <a:schemeClr val="tx1"/>
                </a:solidFill>
                <a:cs typeface="B Nazanin" pitchFamily="2" charset="-78"/>
              </a:rPr>
              <a:t>یکی از سه حالت ماده است و در واقع سیال به شکلی است که سطح آزاد معین نداشته و تمایل به انبساط نامحدود دارند. </a:t>
            </a:r>
            <a:endParaRPr lang="en-US" sz="2400" b="1" dirty="0" smtClean="0">
              <a:solidFill>
                <a:schemeClr val="tx1"/>
              </a:solidFill>
              <a:cs typeface="B Nazanin" pitchFamily="2" charset="-78"/>
            </a:endParaRPr>
          </a:p>
          <a:p>
            <a:pPr algn="just" rtl="1">
              <a:buNone/>
            </a:pPr>
            <a:r>
              <a:rPr lang="ar-SA" b="1" dirty="0" smtClean="0">
                <a:solidFill>
                  <a:srgbClr val="FF00FF"/>
                </a:solidFill>
                <a:cs typeface="B Titr" pitchFamily="2" charset="-78"/>
              </a:rPr>
              <a:t>ذره</a:t>
            </a:r>
            <a:endParaRPr lang="en-US" b="1" dirty="0" smtClean="0">
              <a:solidFill>
                <a:srgbClr val="FF00FF"/>
              </a:solidFill>
              <a:cs typeface="B Titr" pitchFamily="2" charset="-78"/>
            </a:endParaRPr>
          </a:p>
          <a:p>
            <a:pPr algn="just" rtl="1">
              <a:lnSpc>
                <a:spcPct val="150000"/>
              </a:lnSpc>
              <a:buNone/>
            </a:pPr>
            <a:r>
              <a:rPr lang="ar-SA" sz="2400" b="1" dirty="0" smtClean="0">
                <a:solidFill>
                  <a:schemeClr val="tx1"/>
                </a:solidFill>
                <a:cs typeface="B Nazanin" pitchFamily="2" charset="-78"/>
              </a:rPr>
              <a:t>هر ماده پراکنده به صورت جامد یا مایع که از یک ملکول کوچک بزرگتر بوده و از 500 میکرون کوچکتر باشد. </a:t>
            </a:r>
            <a:endParaRPr lang="en-US" sz="2400" b="1" dirty="0" smtClean="0">
              <a:solidFill>
                <a:schemeClr val="tx1"/>
              </a:solidFill>
              <a:cs typeface="B Nazanin" pitchFamily="2" charset="-78"/>
            </a:endParaRPr>
          </a:p>
          <a:p>
            <a:pPr algn="just" rtl="1">
              <a:buNone/>
            </a:pPr>
            <a:endParaRPr lang="fa-IR" b="1" dirty="0">
              <a:cs typeface="B Nazanin"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257156"/>
          </a:xfrm>
        </p:spPr>
        <p:txBody>
          <a:bodyPr>
            <a:normAutofit fontScale="90000"/>
          </a:bodyPr>
          <a:lstStyle/>
          <a:p>
            <a:pPr algn="ctr"/>
            <a:endParaRPr lang="fa-IR" dirty="0"/>
          </a:p>
        </p:txBody>
      </p:sp>
      <p:sp>
        <p:nvSpPr>
          <p:cNvPr id="3" name="Content Placeholder 2"/>
          <p:cNvSpPr>
            <a:spLocks noGrp="1"/>
          </p:cNvSpPr>
          <p:nvPr>
            <p:ph idx="1"/>
          </p:nvPr>
        </p:nvSpPr>
        <p:spPr>
          <a:xfrm>
            <a:off x="304800" y="571480"/>
            <a:ext cx="8410604" cy="6000792"/>
          </a:xfrm>
        </p:spPr>
        <p:txBody>
          <a:bodyPr/>
          <a:lstStyle/>
          <a:p>
            <a:pPr algn="r" rtl="1">
              <a:buNone/>
            </a:pPr>
            <a:r>
              <a:rPr lang="ar-SA" dirty="0" smtClean="0">
                <a:solidFill>
                  <a:srgbClr val="FF00FF"/>
                </a:solidFill>
                <a:cs typeface="B Titr" pitchFamily="2" charset="-78"/>
              </a:rPr>
              <a:t>قطره</a:t>
            </a:r>
            <a:endParaRPr lang="en-US" dirty="0" smtClean="0">
              <a:solidFill>
                <a:srgbClr val="FF00FF"/>
              </a:solidFill>
              <a:cs typeface="B Titr" pitchFamily="2" charset="-78"/>
            </a:endParaRPr>
          </a:p>
          <a:p>
            <a:pPr algn="just" rtl="1">
              <a:lnSpc>
                <a:spcPct val="150000"/>
              </a:lnSpc>
              <a:buNone/>
            </a:pPr>
            <a:r>
              <a:rPr lang="ar-SA" sz="2400" b="1" dirty="0" smtClean="0">
                <a:solidFill>
                  <a:schemeClr val="tx1"/>
                </a:solidFill>
                <a:cs typeface="B Nazanin" pitchFamily="2" charset="-78"/>
              </a:rPr>
              <a:t>ذرات کوچک مایع با اندازه و وزن مخصوص معین که در شرایط اختلاط بحرانی به حالت معلق بوده و در شرایط سکون سقوط می کند. </a:t>
            </a:r>
            <a:endParaRPr lang="fa-IR" sz="2400" b="1" dirty="0" smtClean="0">
              <a:solidFill>
                <a:schemeClr val="tx1"/>
              </a:solidFill>
              <a:cs typeface="B Nazanin" pitchFamily="2" charset="-78"/>
            </a:endParaRPr>
          </a:p>
          <a:p>
            <a:pPr algn="just" rtl="1">
              <a:lnSpc>
                <a:spcPct val="150000"/>
              </a:lnSpc>
              <a:buNone/>
            </a:pPr>
            <a:endParaRPr lang="en-US" sz="2400" b="1" dirty="0" smtClean="0">
              <a:solidFill>
                <a:schemeClr val="tx1"/>
              </a:solidFill>
              <a:cs typeface="B Nazanin" pitchFamily="2" charset="-78"/>
            </a:endParaRPr>
          </a:p>
          <a:p>
            <a:pPr algn="r" rtl="1">
              <a:buNone/>
            </a:pPr>
            <a:r>
              <a:rPr lang="ar-SA" dirty="0" smtClean="0">
                <a:solidFill>
                  <a:srgbClr val="FF00FF"/>
                </a:solidFill>
                <a:cs typeface="B Titr" pitchFamily="2" charset="-78"/>
              </a:rPr>
              <a:t>دوده</a:t>
            </a:r>
            <a:endParaRPr lang="en-US" dirty="0" smtClean="0">
              <a:solidFill>
                <a:srgbClr val="FF00FF"/>
              </a:solidFill>
              <a:cs typeface="B Titr" pitchFamily="2" charset="-78"/>
            </a:endParaRPr>
          </a:p>
          <a:p>
            <a:pPr algn="just" rtl="1">
              <a:lnSpc>
                <a:spcPct val="150000"/>
              </a:lnSpc>
              <a:buNone/>
            </a:pPr>
            <a:r>
              <a:rPr lang="ar-SA" sz="2400" b="1" dirty="0" smtClean="0">
                <a:solidFill>
                  <a:schemeClr val="tx1"/>
                </a:solidFill>
                <a:cs typeface="B Nazanin" pitchFamily="2" charset="-78"/>
              </a:rPr>
              <a:t>اجتماع ذرات کربن اشباع شده با مواد قیری که در اثر احتراق ناقص مواد کربنی حاصل</a:t>
            </a:r>
            <a:r>
              <a:rPr lang="fa-IR" sz="2400" b="1" dirty="0" smtClean="0">
                <a:solidFill>
                  <a:schemeClr val="tx1"/>
                </a:solidFill>
                <a:cs typeface="B Nazanin" pitchFamily="2" charset="-78"/>
              </a:rPr>
              <a:t> </a:t>
            </a:r>
            <a:r>
              <a:rPr lang="ar-SA" sz="2400" b="1" dirty="0" smtClean="0">
                <a:solidFill>
                  <a:schemeClr val="tx1"/>
                </a:solidFill>
                <a:cs typeface="B Nazanin" pitchFamily="2" charset="-78"/>
              </a:rPr>
              <a:t>می شوند. اندازه این آلاینده ها ممکن است از 1 تا 10 میکرون متغیر باشد. </a:t>
            </a:r>
            <a:endParaRPr lang="en-US" sz="2400" b="1" dirty="0" smtClean="0">
              <a:solidFill>
                <a:schemeClr val="tx1"/>
              </a:solidFill>
              <a:cs typeface="B Nazanin" pitchFamily="2" charset="-78"/>
            </a:endParaRPr>
          </a:p>
          <a:p>
            <a:pPr algn="r"/>
            <a:endParaRPr lang="fa-IR" dirty="0">
              <a:cs typeface="B Nazanin"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4290"/>
            <a:ext cx="8686800" cy="857256"/>
          </a:xfrm>
        </p:spPr>
        <p:txBody>
          <a:bodyPr/>
          <a:lstStyle/>
          <a:p>
            <a:pPr algn="ctr" rtl="1"/>
            <a:r>
              <a:rPr lang="fa-IR" b="1" dirty="0" smtClean="0">
                <a:solidFill>
                  <a:srgbClr val="0000FF"/>
                </a:solidFill>
                <a:cs typeface="B Titr" pitchFamily="2" charset="-78"/>
              </a:rPr>
              <a:t>استانداردهای آلودگی هوا </a:t>
            </a:r>
            <a:endParaRPr lang="fa-IR" dirty="0">
              <a:solidFill>
                <a:srgbClr val="0000FF"/>
              </a:solidFill>
              <a:cs typeface="B Titr" pitchFamily="2" charset="-78"/>
            </a:endParaRPr>
          </a:p>
        </p:txBody>
      </p:sp>
      <p:sp>
        <p:nvSpPr>
          <p:cNvPr id="3" name="Content Placeholder 2"/>
          <p:cNvSpPr>
            <a:spLocks noGrp="1"/>
          </p:cNvSpPr>
          <p:nvPr>
            <p:ph idx="1"/>
          </p:nvPr>
        </p:nvSpPr>
        <p:spPr>
          <a:xfrm>
            <a:off x="304800" y="1000108"/>
            <a:ext cx="8410604" cy="5572164"/>
          </a:xfrm>
        </p:spPr>
        <p:txBody>
          <a:bodyPr>
            <a:normAutofit/>
          </a:bodyPr>
          <a:lstStyle/>
          <a:p>
            <a:pPr algn="r" rtl="1">
              <a:buNone/>
            </a:pPr>
            <a:r>
              <a:rPr lang="fa-IR" sz="2800" b="1" dirty="0" smtClean="0">
                <a:solidFill>
                  <a:srgbClr val="FF00FF"/>
                </a:solidFill>
                <a:cs typeface="B Titr" pitchFamily="2" charset="-78"/>
              </a:rPr>
              <a:t>استاندارد اوليه هوای آزاد </a:t>
            </a:r>
          </a:p>
          <a:p>
            <a:pPr algn="r" rtl="1">
              <a:lnSpc>
                <a:spcPct val="150000"/>
              </a:lnSpc>
              <a:buNone/>
            </a:pPr>
            <a:r>
              <a:rPr lang="fa-IR" sz="2400" b="1" dirty="0" smtClean="0">
                <a:solidFill>
                  <a:schemeClr val="tx1"/>
                </a:solidFill>
                <a:cs typeface="B Nazanin" pitchFamily="2" charset="-78"/>
              </a:rPr>
              <a:t>استاندارد اوليه هوای آزاد سطوحی از کيفيت هوا را نشان می دهد که با يک حدود اطمينان بتواند سلامت عموم را حفظ نمايد</a:t>
            </a:r>
            <a:r>
              <a:rPr lang="fa-IR" sz="2400" b="1" dirty="0" smtClean="0">
                <a:solidFill>
                  <a:schemeClr val="tx1"/>
                </a:solidFill>
                <a:cs typeface="B Nazanin" pitchFamily="2" charset="-78"/>
              </a:rPr>
              <a:t>.</a:t>
            </a:r>
          </a:p>
          <a:p>
            <a:pPr algn="r" rtl="1">
              <a:lnSpc>
                <a:spcPct val="150000"/>
              </a:lnSpc>
              <a:buNone/>
            </a:pPr>
            <a:endParaRPr lang="fa-IR" sz="2400" b="1" dirty="0" smtClean="0">
              <a:solidFill>
                <a:schemeClr val="tx1"/>
              </a:solidFill>
              <a:cs typeface="B Nazanin" pitchFamily="2" charset="-78"/>
            </a:endParaRPr>
          </a:p>
          <a:p>
            <a:pPr algn="r" rtl="1">
              <a:lnSpc>
                <a:spcPct val="150000"/>
              </a:lnSpc>
              <a:buNone/>
            </a:pPr>
            <a:endParaRPr lang="fa-IR" sz="2400" b="1" dirty="0" smtClean="0">
              <a:solidFill>
                <a:schemeClr val="tx1"/>
              </a:solidFill>
              <a:cs typeface="B Nazanin" pitchFamily="2" charset="-78"/>
            </a:endParaRPr>
          </a:p>
          <a:p>
            <a:pPr algn="r" rtl="1">
              <a:lnSpc>
                <a:spcPct val="150000"/>
              </a:lnSpc>
              <a:buNone/>
            </a:pPr>
            <a:r>
              <a:rPr lang="fa-IR" sz="2800" b="1" dirty="0" smtClean="0">
                <a:solidFill>
                  <a:srgbClr val="FF00FF"/>
                </a:solidFill>
                <a:cs typeface="B Titr" pitchFamily="2" charset="-78"/>
              </a:rPr>
              <a:t>استاندارد ثانویه هوای آزاد </a:t>
            </a:r>
          </a:p>
          <a:p>
            <a:pPr algn="r" rtl="1">
              <a:lnSpc>
                <a:spcPct val="150000"/>
              </a:lnSpc>
              <a:buNone/>
            </a:pPr>
            <a:r>
              <a:rPr lang="fa-IR" sz="2400" b="1" dirty="0" smtClean="0">
                <a:solidFill>
                  <a:schemeClr val="tx1"/>
                </a:solidFill>
                <a:cs typeface="B Nazanin" pitchFamily="2" charset="-78"/>
              </a:rPr>
              <a:t>استاندارد ثانويه هوای آزاد سطوحی از کيفيت هوا است که بتواند رفاه عموم را حفظ نمايد.</a:t>
            </a:r>
          </a:p>
          <a:p>
            <a:pPr algn="r" rtl="1">
              <a:lnSpc>
                <a:spcPct val="150000"/>
              </a:lnSpc>
              <a:buNone/>
            </a:pPr>
            <a:endParaRPr lang="fa-IR" sz="2800"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85794"/>
            <a:ext cx="8686800" cy="714380"/>
          </a:xfrm>
        </p:spPr>
        <p:txBody>
          <a:bodyPr>
            <a:normAutofit fontScale="90000"/>
          </a:bodyPr>
          <a:lstStyle/>
          <a:p>
            <a:pPr algn="ctr" rtl="1"/>
            <a:r>
              <a:rPr lang="ar-SA" b="1" dirty="0" smtClean="0">
                <a:solidFill>
                  <a:srgbClr val="0000FF"/>
                </a:solidFill>
                <a:cs typeface="B Titr" pitchFamily="2" charset="-78"/>
              </a:rPr>
              <a:t>ساختار اتمسفر زمين</a:t>
            </a:r>
            <a:r>
              <a:rPr lang="en-US" dirty="0" smtClean="0"/>
              <a:t/>
            </a:r>
            <a:br>
              <a:rPr lang="en-US" dirty="0" smtClean="0"/>
            </a:br>
            <a:endParaRPr lang="fa-IR" dirty="0"/>
          </a:p>
        </p:txBody>
      </p:sp>
      <p:sp>
        <p:nvSpPr>
          <p:cNvPr id="3" name="Content Placeholder 2"/>
          <p:cNvSpPr>
            <a:spLocks noGrp="1"/>
          </p:cNvSpPr>
          <p:nvPr>
            <p:ph idx="1"/>
          </p:nvPr>
        </p:nvSpPr>
        <p:spPr>
          <a:xfrm>
            <a:off x="500034" y="1214422"/>
            <a:ext cx="8001056" cy="4865703"/>
          </a:xfrm>
        </p:spPr>
        <p:txBody>
          <a:bodyPr/>
          <a:lstStyle/>
          <a:p>
            <a:pPr algn="just" rtl="1">
              <a:lnSpc>
                <a:spcPct val="150000"/>
              </a:lnSpc>
              <a:buNone/>
            </a:pPr>
            <a:r>
              <a:rPr lang="ar-SA" b="1" dirty="0" smtClean="0">
                <a:solidFill>
                  <a:schemeClr val="tx1"/>
                </a:solidFill>
                <a:cs typeface="B Nazanin" pitchFamily="2" charset="-78"/>
              </a:rPr>
              <a:t>شناخت تركيب و لايه هاي اتمسفر داراي اهميت قابل توجهي در درك معضل آلودگي هوا و كنترل اين پديده مي باشد. اتمسفر زمين از 4 لايه تشكيل شده و تا هزاران كيلومتر بطور عمودي بالاتر از سطح زمين گسترده شده است</a:t>
            </a:r>
            <a:r>
              <a:rPr lang="fa-IR" b="1" dirty="0" smtClean="0">
                <a:solidFill>
                  <a:schemeClr val="tx1"/>
                </a:solidFill>
                <a:cs typeface="B Nazanin" pitchFamily="2" charset="-78"/>
              </a:rPr>
              <a:t>.</a:t>
            </a:r>
            <a:r>
              <a:rPr lang="ar-SA" b="1" dirty="0" smtClean="0">
                <a:solidFill>
                  <a:schemeClr val="tx1"/>
                </a:solidFill>
                <a:cs typeface="B Nazanin" pitchFamily="2" charset="-78"/>
              </a:rPr>
              <a:t> </a:t>
            </a:r>
            <a:endParaRPr lang="fa-IR"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214290"/>
          </a:xfrm>
        </p:spPr>
        <p:txBody>
          <a:bodyPr>
            <a:normAutofit fontScale="90000"/>
          </a:bodyPr>
          <a:lstStyle/>
          <a:p>
            <a:endParaRPr lang="fa-IR" dirty="0"/>
          </a:p>
        </p:txBody>
      </p:sp>
      <p:pic>
        <p:nvPicPr>
          <p:cNvPr id="1026" name="Picture 2"/>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1071546"/>
          </a:xfrm>
        </p:spPr>
        <p:txBody>
          <a:bodyPr/>
          <a:lstStyle/>
          <a:p>
            <a:pPr algn="ctr" rtl="1"/>
            <a:r>
              <a:rPr lang="ar-SA" b="1" dirty="0" smtClean="0">
                <a:solidFill>
                  <a:srgbClr val="0000FF"/>
                </a:solidFill>
                <a:cs typeface="B Titr" pitchFamily="2" charset="-78"/>
              </a:rPr>
              <a:t>شاخص های کیفیت هوا</a:t>
            </a:r>
            <a:endParaRPr lang="fa-IR" dirty="0">
              <a:solidFill>
                <a:srgbClr val="0000FF"/>
              </a:solidFill>
              <a:cs typeface="B Titr" pitchFamily="2" charset="-78"/>
            </a:endParaRPr>
          </a:p>
        </p:txBody>
      </p:sp>
      <p:sp>
        <p:nvSpPr>
          <p:cNvPr id="3" name="Content Placeholder 2"/>
          <p:cNvSpPr>
            <a:spLocks noGrp="1"/>
          </p:cNvSpPr>
          <p:nvPr>
            <p:ph idx="1"/>
          </p:nvPr>
        </p:nvSpPr>
        <p:spPr>
          <a:xfrm>
            <a:off x="357158" y="1000108"/>
            <a:ext cx="8634442" cy="5643602"/>
          </a:xfrm>
        </p:spPr>
        <p:txBody>
          <a:bodyPr>
            <a:normAutofit fontScale="70000" lnSpcReduction="20000"/>
          </a:bodyPr>
          <a:lstStyle/>
          <a:p>
            <a:pPr algn="just" rtl="1">
              <a:lnSpc>
                <a:spcPct val="160000"/>
              </a:lnSpc>
              <a:buNone/>
            </a:pPr>
            <a:r>
              <a:rPr lang="ar-SA" b="1" dirty="0" smtClean="0">
                <a:cs typeface="B Nazanin" pitchFamily="2" charset="-78"/>
              </a:rPr>
              <a:t>جدول شاخص استاندارد آلاینده، حداکثر مقدار روزانه آلودگی هوا را برای یک شهر یا ناحیه وسیع شهری در یک دوره زمانی یک تا دوازده ماه نشان می دهد. </a:t>
            </a:r>
            <a:endParaRPr lang="fa-IR" b="1" dirty="0" smtClean="0">
              <a:cs typeface="B Nazanin" pitchFamily="2" charset="-78"/>
            </a:endParaRPr>
          </a:p>
          <a:p>
            <a:pPr algn="just" rtl="1">
              <a:lnSpc>
                <a:spcPct val="160000"/>
              </a:lnSpc>
              <a:buNone/>
            </a:pPr>
            <a:endParaRPr lang="en-US" b="1" dirty="0" smtClean="0">
              <a:cs typeface="B Nazanin" pitchFamily="2" charset="-78"/>
            </a:endParaRPr>
          </a:p>
          <a:p>
            <a:pPr algn="just" rtl="1">
              <a:lnSpc>
                <a:spcPct val="160000"/>
              </a:lnSpc>
              <a:buNone/>
            </a:pPr>
            <a:r>
              <a:rPr lang="ar-SA" b="1" dirty="0" smtClean="0">
                <a:cs typeface="B Nazanin" pitchFamily="2" charset="-78"/>
              </a:rPr>
              <a:t>شاخص استاندارد آلاینده روش یکسانی برای گزارش غلظت پنج آلاینده مهم در هوای آزاد است که توسط آژانس حفاظت محیط زیست آمریکا براساس غلظت های اندازه گیری شده در هرنقطه از نقاط پایش تنظیم شده است. بالاترین مقدار این شاخص به عنوان </a:t>
            </a:r>
            <a:r>
              <a:rPr lang="en-US" b="1" dirty="0" smtClean="0">
                <a:cs typeface="B Nazanin" pitchFamily="2" charset="-78"/>
              </a:rPr>
              <a:t>PSI</a:t>
            </a:r>
            <a:r>
              <a:rPr lang="ar-SA" b="1" dirty="0" smtClean="0">
                <a:cs typeface="B Nazanin" pitchFamily="2" charset="-78"/>
              </a:rPr>
              <a:t> آن منطقه تعیین شده و آلاینده ای که باعث ایجاد این مقدار شاخص شده به عنوان آلاینده اصلی درنظر گرفته می شود. شاخص استاندارد آلاینده ها اطلاعاتی نظیر مقدار </a:t>
            </a:r>
            <a:r>
              <a:rPr lang="en-US" b="1" dirty="0" smtClean="0">
                <a:cs typeface="B Nazanin" pitchFamily="2" charset="-78"/>
              </a:rPr>
              <a:t>PSI</a:t>
            </a:r>
            <a:r>
              <a:rPr lang="ar-SA" b="1" dirty="0" smtClean="0">
                <a:cs typeface="B Nazanin" pitchFamily="2" charset="-78"/>
              </a:rPr>
              <a:t> ، آلاینده اصلی و اثرات بهداشتی مرتبط با مقادیر </a:t>
            </a:r>
            <a:r>
              <a:rPr lang="en-US" b="1" dirty="0" smtClean="0">
                <a:cs typeface="B Nazanin" pitchFamily="2" charset="-78"/>
              </a:rPr>
              <a:t>PSI</a:t>
            </a:r>
            <a:r>
              <a:rPr lang="ar-SA" b="1" dirty="0" smtClean="0">
                <a:cs typeface="B Nazanin" pitchFamily="2" charset="-78"/>
              </a:rPr>
              <a:t> را نشان می دهد. از جولای سال 1999 سازمان حفاظت محیط زیست آمریکا شاخص کیفیت هوا (</a:t>
            </a:r>
            <a:r>
              <a:rPr lang="en-US" b="1" dirty="0" smtClean="0">
                <a:cs typeface="B Nazanin" pitchFamily="2" charset="-78"/>
              </a:rPr>
              <a:t>AQI</a:t>
            </a:r>
            <a:r>
              <a:rPr lang="ar-SA" b="1" dirty="0" smtClean="0">
                <a:cs typeface="B Nazanin" pitchFamily="2" charset="-78"/>
              </a:rPr>
              <a:t>) را جایگزین </a:t>
            </a:r>
            <a:r>
              <a:rPr lang="en-US" b="1" dirty="0" smtClean="0">
                <a:cs typeface="B Nazanin" pitchFamily="2" charset="-78"/>
              </a:rPr>
              <a:t>PSI</a:t>
            </a:r>
            <a:r>
              <a:rPr lang="ar-SA" b="1" dirty="0" smtClean="0">
                <a:cs typeface="B Nazanin" pitchFamily="2" charset="-78"/>
              </a:rPr>
              <a:t> کرد.</a:t>
            </a:r>
            <a:endParaRPr lang="fa-IR" b="1" dirty="0">
              <a:cs typeface="B Nazanin"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28670"/>
            <a:ext cx="8686800" cy="857256"/>
          </a:xfrm>
        </p:spPr>
        <p:txBody>
          <a:bodyPr>
            <a:normAutofit fontScale="90000"/>
          </a:bodyPr>
          <a:lstStyle/>
          <a:p>
            <a:pPr algn="ctr" rtl="1"/>
            <a:r>
              <a:rPr lang="ar-SA" b="1" dirty="0" smtClean="0">
                <a:solidFill>
                  <a:srgbClr val="0000FF"/>
                </a:solidFill>
                <a:cs typeface="B Titr" pitchFamily="2" charset="-78"/>
              </a:rPr>
              <a:t>حالت هاي كيفي هوا</a:t>
            </a:r>
            <a:r>
              <a:rPr lang="en-US" dirty="0" smtClean="0">
                <a:solidFill>
                  <a:srgbClr val="0000FF"/>
                </a:solidFill>
                <a:cs typeface="B Titr" pitchFamily="2" charset="-78"/>
              </a:rPr>
              <a:t/>
            </a:r>
            <a:br>
              <a:rPr lang="en-US" dirty="0" smtClean="0">
                <a:solidFill>
                  <a:srgbClr val="0000FF"/>
                </a:solidFill>
                <a:cs typeface="B Titr" pitchFamily="2" charset="-78"/>
              </a:rPr>
            </a:br>
            <a:endParaRPr lang="fa-IR" dirty="0">
              <a:solidFill>
                <a:srgbClr val="0000FF"/>
              </a:solidFill>
              <a:cs typeface="B Titr" pitchFamily="2" charset="-78"/>
            </a:endParaRPr>
          </a:p>
        </p:txBody>
      </p:sp>
      <p:sp>
        <p:nvSpPr>
          <p:cNvPr id="3" name="Content Placeholder 2"/>
          <p:cNvSpPr>
            <a:spLocks noGrp="1"/>
          </p:cNvSpPr>
          <p:nvPr>
            <p:ph idx="1"/>
          </p:nvPr>
        </p:nvSpPr>
        <p:spPr>
          <a:xfrm>
            <a:off x="304800" y="1142984"/>
            <a:ext cx="8686800" cy="5500726"/>
          </a:xfrm>
        </p:spPr>
        <p:txBody>
          <a:bodyPr/>
          <a:lstStyle/>
          <a:p>
            <a:pPr algn="just" rtl="1">
              <a:lnSpc>
                <a:spcPct val="150000"/>
              </a:lnSpc>
              <a:buNone/>
            </a:pPr>
            <a:endParaRPr lang="fa-IR" sz="2400" b="1" dirty="0" smtClean="0">
              <a:solidFill>
                <a:schemeClr val="tx1"/>
              </a:solidFill>
              <a:cs typeface="B Nazanin" pitchFamily="2" charset="-78"/>
            </a:endParaRPr>
          </a:p>
          <a:p>
            <a:pPr algn="just" rtl="1">
              <a:lnSpc>
                <a:spcPct val="150000"/>
              </a:lnSpc>
              <a:buNone/>
            </a:pPr>
            <a:r>
              <a:rPr lang="ar-SA" sz="2400" b="1" dirty="0" smtClean="0">
                <a:solidFill>
                  <a:schemeClr val="tx1"/>
                </a:solidFill>
                <a:cs typeface="B Nazanin" pitchFamily="2" charset="-78"/>
              </a:rPr>
              <a:t>در </a:t>
            </a:r>
            <a:r>
              <a:rPr lang="ar-SA" sz="2400" b="1" dirty="0" smtClean="0">
                <a:solidFill>
                  <a:schemeClr val="tx1"/>
                </a:solidFill>
                <a:cs typeface="B Nazanin" pitchFamily="2" charset="-78"/>
              </a:rPr>
              <a:t>واقع </a:t>
            </a:r>
            <a:r>
              <a:rPr lang="en-US" sz="2400" dirty="0" smtClean="0">
                <a:solidFill>
                  <a:schemeClr val="tx1"/>
                </a:solidFill>
                <a:cs typeface="B Nazanin" pitchFamily="2" charset="-78"/>
              </a:rPr>
              <a:t>AQI</a:t>
            </a:r>
            <a:r>
              <a:rPr lang="ar-SA" sz="2400" b="1" dirty="0" smtClean="0">
                <a:solidFill>
                  <a:schemeClr val="tx1"/>
                </a:solidFill>
                <a:cs typeface="B Nazanin" pitchFamily="2" charset="-78"/>
              </a:rPr>
              <a:t> بر اثرات سوء بهداشتی که ممکن است در اثر تنفس هوای آلوده در طی چندساعت یا روز ایجاد شود، تأکید دارد. </a:t>
            </a:r>
            <a:r>
              <a:rPr lang="en-US" sz="2400" dirty="0" smtClean="0">
                <a:solidFill>
                  <a:schemeClr val="tx1"/>
                </a:solidFill>
                <a:cs typeface="B Nazanin" pitchFamily="2" charset="-78"/>
              </a:rPr>
              <a:t>AQI</a:t>
            </a:r>
            <a:r>
              <a:rPr lang="ar-SA" sz="2400" b="1" dirty="0" smtClean="0">
                <a:solidFill>
                  <a:schemeClr val="tx1"/>
                </a:solidFill>
                <a:cs typeface="B Nazanin" pitchFamily="2" charset="-78"/>
              </a:rPr>
              <a:t> وضعیت کیفی هوا را در </a:t>
            </a:r>
            <a:r>
              <a:rPr lang="ar-SA" sz="2400" b="1" dirty="0" smtClean="0">
                <a:solidFill>
                  <a:srgbClr val="FF0000"/>
                </a:solidFill>
                <a:cs typeface="B Nazanin" pitchFamily="2" charset="-78"/>
              </a:rPr>
              <a:t>6</a:t>
            </a:r>
            <a:r>
              <a:rPr lang="ar-SA" sz="2400" b="1" dirty="0" smtClean="0">
                <a:solidFill>
                  <a:schemeClr val="tx1"/>
                </a:solidFill>
                <a:cs typeface="B Nazanin" pitchFamily="2" charset="-78"/>
              </a:rPr>
              <a:t> حالت مورد بررسی قرار می دهد. حالت کیفی نشان دهنده شرایط خاصی از وضعیت آلودگی هوا بوده که اقدامات بهداشتی و هشدارهای لازم برای آنها متفاوت است. </a:t>
            </a:r>
            <a:endParaRPr lang="en-US" sz="2400" b="1" dirty="0" smtClean="0">
              <a:solidFill>
                <a:schemeClr val="tx1"/>
              </a:solidFill>
              <a:cs typeface="B Nazanin" pitchFamily="2" charset="-78"/>
            </a:endParaRPr>
          </a:p>
          <a:p>
            <a:pPr algn="r" rtl="1">
              <a:buNone/>
            </a:pPr>
            <a:endParaRPr lang="fa-I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28604"/>
            <a:ext cx="8686800" cy="571504"/>
          </a:xfrm>
        </p:spPr>
        <p:txBody>
          <a:bodyPr>
            <a:normAutofit fontScale="90000"/>
          </a:bodyPr>
          <a:lstStyle/>
          <a:p>
            <a:pPr algn="ctr" rtl="1"/>
            <a:r>
              <a:rPr lang="ar-SA" b="1" dirty="0" smtClean="0">
                <a:solidFill>
                  <a:srgbClr val="0000FF"/>
                </a:solidFill>
                <a:cs typeface="B Titr" pitchFamily="2" charset="-78"/>
              </a:rPr>
              <a:t>حالت هاي كيفي هوا</a:t>
            </a:r>
            <a:endParaRPr lang="fa-IR" dirty="0"/>
          </a:p>
        </p:txBody>
      </p:sp>
      <p:sp>
        <p:nvSpPr>
          <p:cNvPr id="3" name="Content Placeholder 2"/>
          <p:cNvSpPr>
            <a:spLocks noGrp="1"/>
          </p:cNvSpPr>
          <p:nvPr>
            <p:ph idx="1"/>
          </p:nvPr>
        </p:nvSpPr>
        <p:spPr>
          <a:xfrm>
            <a:off x="304800" y="1071546"/>
            <a:ext cx="8410604" cy="5786454"/>
          </a:xfrm>
        </p:spPr>
        <p:txBody>
          <a:bodyPr>
            <a:normAutofit/>
          </a:bodyPr>
          <a:lstStyle/>
          <a:p>
            <a:pPr lvl="0" algn="just" rtl="1">
              <a:lnSpc>
                <a:spcPct val="170000"/>
              </a:lnSpc>
              <a:buNone/>
            </a:pPr>
            <a:r>
              <a:rPr lang="ar-SA" b="1" dirty="0" smtClean="0">
                <a:solidFill>
                  <a:srgbClr val="FF00FF"/>
                </a:solidFill>
                <a:cs typeface="B Titr" pitchFamily="2" charset="-78"/>
              </a:rPr>
              <a:t>خوب: </a:t>
            </a:r>
            <a:r>
              <a:rPr lang="ar-SA" sz="2400" b="1" dirty="0" smtClean="0">
                <a:cs typeface="B Nazanin" pitchFamily="2" charset="-78"/>
              </a:rPr>
              <a:t>تحت این شرایط کیفی مقدار عددی </a:t>
            </a:r>
            <a:r>
              <a:rPr lang="en-US" sz="2400" b="1" dirty="0" smtClean="0">
                <a:cs typeface="B Nazanin" pitchFamily="2" charset="-78"/>
              </a:rPr>
              <a:t>AQI</a:t>
            </a:r>
            <a:r>
              <a:rPr lang="ar-SA" sz="2400" b="1" dirty="0" smtClean="0">
                <a:cs typeface="B Nazanin" pitchFamily="2" charset="-78"/>
              </a:rPr>
              <a:t> بین صفرتا50 متغیراست. در این حالت افراد جامعه می توانند بدون مخاطرات بهداشتی در هوا ی آزاد فعالیتهای فيزیکی لازم را داشته باشند.برای بیان کیفی این حالت از شرایط آلودگی ،از رنگ سبز استفاده شود</a:t>
            </a:r>
            <a:r>
              <a:rPr lang="ar-SA" sz="2400" b="1" dirty="0" smtClean="0">
                <a:cs typeface="B Nazanin" pitchFamily="2" charset="-78"/>
              </a:rPr>
              <a:t>.</a:t>
            </a:r>
            <a:endParaRPr lang="en-US" sz="2400" b="1" dirty="0" smtClean="0">
              <a:cs typeface="B Nazanin" pitchFamily="2"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400032"/>
          </a:xfrm>
        </p:spPr>
        <p:txBody>
          <a:bodyPr>
            <a:normAutofit fontScale="90000"/>
          </a:bodyPr>
          <a:lstStyle/>
          <a:p>
            <a:endParaRPr lang="fa-IR" dirty="0"/>
          </a:p>
        </p:txBody>
      </p:sp>
      <p:sp>
        <p:nvSpPr>
          <p:cNvPr id="3" name="Content Placeholder 2"/>
          <p:cNvSpPr>
            <a:spLocks noGrp="1"/>
          </p:cNvSpPr>
          <p:nvPr>
            <p:ph idx="1"/>
          </p:nvPr>
        </p:nvSpPr>
        <p:spPr>
          <a:xfrm>
            <a:off x="304800" y="1142984"/>
            <a:ext cx="8686800" cy="4937141"/>
          </a:xfrm>
        </p:spPr>
        <p:txBody>
          <a:bodyPr>
            <a:normAutofit fontScale="92500"/>
          </a:bodyPr>
          <a:lstStyle/>
          <a:p>
            <a:pPr algn="just" rtl="1">
              <a:lnSpc>
                <a:spcPct val="150000"/>
              </a:lnSpc>
              <a:buNone/>
            </a:pPr>
            <a:r>
              <a:rPr lang="ar-SA" sz="2600" b="1" dirty="0" smtClean="0">
                <a:solidFill>
                  <a:srgbClr val="FF00FF"/>
                </a:solidFill>
                <a:cs typeface="B Titr" pitchFamily="2" charset="-78"/>
              </a:rPr>
              <a:t>آلودگی کم: </a:t>
            </a:r>
            <a:r>
              <a:rPr lang="ar-SA" sz="2600" b="1" dirty="0" smtClean="0">
                <a:cs typeface="B Nazanin" pitchFamily="2" charset="-78"/>
              </a:rPr>
              <a:t>مقدار عددی </a:t>
            </a:r>
            <a:r>
              <a:rPr lang="en-US" sz="2600" b="1" dirty="0" smtClean="0">
                <a:cs typeface="B Nazanin" pitchFamily="2" charset="-78"/>
              </a:rPr>
              <a:t>AQI</a:t>
            </a:r>
            <a:r>
              <a:rPr lang="ar-SA" sz="2600" b="1" dirty="0" smtClean="0">
                <a:cs typeface="B Nazanin" pitchFamily="2" charset="-78"/>
              </a:rPr>
              <a:t>  در این حالت بین 51  تا 100 بوده و برای بیان کیفی هوا از رنگ زرد استفاده میشود.دراين حالت کیفیت هوا قابل قبول بوده اما بعضی از آلایندها ممکن است برای گروه کوچکی از افراد جامعه اثرات بهداشتی کمی را بروز نمایند. تحت این شرایط افرادی که به برخی از آلاینده ها حساسیت غیرمتعارف دارند باید از فعالیت های بدنی طولانی در هوای آزاد خودداری کنند. به عنوان مثال افرادی که حساسیت به ازن دارند، ممکن است تحت چنین شرایطی علائم بیماریهای تنفسی را نشان دهند. بیماران قلبی و ریوی و کودکان بیشترین حساسیت را دراين حالت دارند.</a:t>
            </a:r>
            <a:endParaRPr lang="fa-IR" sz="2600" b="1" dirty="0" smtClean="0">
              <a:cs typeface="B Nazanin" pitchFamily="2" charset="-78"/>
            </a:endParaRPr>
          </a:p>
          <a:p>
            <a:pPr algn="r" rtl="1">
              <a:buNone/>
            </a:pPr>
            <a:endParaRPr lang="fa-I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928670"/>
          </a:xfrm>
        </p:spPr>
        <p:txBody>
          <a:bodyPr/>
          <a:lstStyle/>
          <a:p>
            <a:pPr algn="ctr" rtl="1"/>
            <a:r>
              <a:rPr lang="ar-SA" b="1" dirty="0" smtClean="0">
                <a:solidFill>
                  <a:srgbClr val="0000FF"/>
                </a:solidFill>
                <a:cs typeface="B Titr" pitchFamily="2" charset="-78"/>
              </a:rPr>
              <a:t>حالت هاي كيفي هوا</a:t>
            </a:r>
            <a:endParaRPr lang="fa-IR" dirty="0"/>
          </a:p>
        </p:txBody>
      </p:sp>
      <p:sp>
        <p:nvSpPr>
          <p:cNvPr id="3" name="Content Placeholder 2"/>
          <p:cNvSpPr>
            <a:spLocks noGrp="1"/>
          </p:cNvSpPr>
          <p:nvPr>
            <p:ph idx="1"/>
          </p:nvPr>
        </p:nvSpPr>
        <p:spPr>
          <a:xfrm>
            <a:off x="304800" y="857232"/>
            <a:ext cx="8339166" cy="5786478"/>
          </a:xfrm>
        </p:spPr>
        <p:txBody>
          <a:bodyPr>
            <a:normAutofit/>
          </a:bodyPr>
          <a:lstStyle/>
          <a:p>
            <a:pPr lvl="0" algn="just" rtl="1">
              <a:lnSpc>
                <a:spcPct val="170000"/>
              </a:lnSpc>
              <a:buNone/>
            </a:pPr>
            <a:r>
              <a:rPr lang="ar-SA" sz="2400" b="1" dirty="0" smtClean="0">
                <a:solidFill>
                  <a:srgbClr val="FF00FF"/>
                </a:solidFill>
                <a:cs typeface="B Titr" pitchFamily="2" charset="-78"/>
              </a:rPr>
              <a:t>ناسالم برای گروههای حساس: </a:t>
            </a:r>
            <a:r>
              <a:rPr lang="ar-SA" sz="2400" b="1" dirty="0" smtClean="0">
                <a:solidFill>
                  <a:schemeClr val="tx1"/>
                </a:solidFill>
                <a:cs typeface="B Nazanin" pitchFamily="2" charset="-78"/>
              </a:rPr>
              <a:t>مقدار عددی </a:t>
            </a:r>
            <a:r>
              <a:rPr lang="en-US" sz="2400" dirty="0" smtClean="0">
                <a:solidFill>
                  <a:schemeClr val="tx1"/>
                </a:solidFill>
                <a:cs typeface="B Nazanin" pitchFamily="2" charset="-78"/>
              </a:rPr>
              <a:t>AQI</a:t>
            </a:r>
            <a:r>
              <a:rPr lang="ar-SA" sz="2400" b="1" dirty="0" smtClean="0">
                <a:solidFill>
                  <a:schemeClr val="tx1"/>
                </a:solidFill>
                <a:cs typeface="B Nazanin" pitchFamily="2" charset="-78"/>
              </a:rPr>
              <a:t> در این حالت بین 101 تا 150 بوده و برای بیان کیفی هوا از رنگ نارنجی استفاده می شود. گروههای حساس جامعه ممکن است تحت اثرسوء بهداشتی آلاینده در این شرایط قرار گیرند. برای مثال افرادی که سابقه بیماری ریوی دارند در این شرایط تحت تأثیر مخاطرات بهداشتی ازن می باشند. </a:t>
            </a:r>
            <a:endParaRPr lang="en-US" sz="2400" b="1" dirty="0" smtClean="0">
              <a:solidFill>
                <a:schemeClr val="tx1"/>
              </a:solidFill>
              <a:cs typeface="B Nazanin" pitchFamily="2" charset="-78"/>
            </a:endParaRPr>
          </a:p>
          <a:p>
            <a:pPr algn="just" rtl="1">
              <a:lnSpc>
                <a:spcPct val="160000"/>
              </a:lnSpc>
              <a:buNone/>
            </a:pPr>
            <a:endParaRPr lang="fa-IR" b="1" dirty="0">
              <a:cs typeface="B Nazanin"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04800" y="1554162"/>
            <a:ext cx="8553480" cy="4525963"/>
          </a:xfrm>
        </p:spPr>
        <p:txBody>
          <a:bodyPr/>
          <a:lstStyle/>
          <a:p>
            <a:pPr lvl="0" algn="just" rtl="1">
              <a:lnSpc>
                <a:spcPct val="150000"/>
              </a:lnSpc>
              <a:buNone/>
            </a:pPr>
            <a:endParaRPr lang="fa-IR" sz="2400" b="1" dirty="0" smtClean="0">
              <a:solidFill>
                <a:srgbClr val="FF00FF"/>
              </a:solidFill>
              <a:cs typeface="B Titr" pitchFamily="2" charset="-78"/>
            </a:endParaRPr>
          </a:p>
          <a:p>
            <a:pPr lvl="0" algn="just" rtl="1">
              <a:lnSpc>
                <a:spcPct val="150000"/>
              </a:lnSpc>
              <a:buNone/>
            </a:pPr>
            <a:r>
              <a:rPr lang="fa-IR" sz="2400" b="1" dirty="0" smtClean="0">
                <a:solidFill>
                  <a:srgbClr val="FF00FF"/>
                </a:solidFill>
                <a:cs typeface="B Titr" pitchFamily="2" charset="-78"/>
              </a:rPr>
              <a:t>    ن</a:t>
            </a:r>
            <a:r>
              <a:rPr lang="ar-SA" sz="2400" b="1" dirty="0" smtClean="0">
                <a:solidFill>
                  <a:srgbClr val="FF00FF"/>
                </a:solidFill>
                <a:cs typeface="B Titr" pitchFamily="2" charset="-78"/>
              </a:rPr>
              <a:t>اسالم: </a:t>
            </a:r>
            <a:r>
              <a:rPr lang="ar-SA" sz="2400" b="1" dirty="0" smtClean="0">
                <a:solidFill>
                  <a:schemeClr val="tx1"/>
                </a:solidFill>
                <a:cs typeface="B Nazanin" pitchFamily="2" charset="-78"/>
              </a:rPr>
              <a:t>مقادیر عددی </a:t>
            </a:r>
            <a:r>
              <a:rPr lang="en-US" sz="2400" dirty="0" smtClean="0">
                <a:solidFill>
                  <a:schemeClr val="tx1"/>
                </a:solidFill>
                <a:cs typeface="B Nazanin" pitchFamily="2" charset="-78"/>
              </a:rPr>
              <a:t>AQI</a:t>
            </a:r>
            <a:r>
              <a:rPr lang="ar-SA" sz="2400" b="1" dirty="0" smtClean="0">
                <a:solidFill>
                  <a:schemeClr val="tx1"/>
                </a:solidFill>
                <a:cs typeface="B Nazanin" pitchFamily="2" charset="-78"/>
              </a:rPr>
              <a:t> در این حالت بین 151 تا 200 بوده و برای بیان وضعیت کیفی از رنگ قرمز استفاده می شود. در این شرایط عموم مردم تحت تأثیر مخاطرات بهداشتی آلاینده ها قرار می گیرند. اما افراد حساس نظیر بیماران قلبی- عروقی و ریوی علائم شدیدتری را نشان می دهند.</a:t>
            </a:r>
            <a:endParaRPr lang="en-US" sz="2400" b="1" dirty="0" smtClean="0">
              <a:solidFill>
                <a:schemeClr val="tx1"/>
              </a:solidFill>
              <a:cs typeface="B Nazanin" pitchFamily="2" charset="-78"/>
            </a:endParaRPr>
          </a:p>
          <a:p>
            <a:pPr algn="just" rtl="1">
              <a:lnSpc>
                <a:spcPct val="150000"/>
              </a:lnSpc>
              <a:buNone/>
            </a:pPr>
            <a:endParaRPr lang="fa-I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42918"/>
            <a:ext cx="8686800" cy="785818"/>
          </a:xfrm>
        </p:spPr>
        <p:txBody>
          <a:bodyPr/>
          <a:lstStyle/>
          <a:p>
            <a:pPr algn="ctr" rtl="1"/>
            <a:r>
              <a:rPr lang="ar-SA" b="1" dirty="0" smtClean="0">
                <a:solidFill>
                  <a:srgbClr val="0000FF"/>
                </a:solidFill>
                <a:cs typeface="B Titr" pitchFamily="2" charset="-78"/>
              </a:rPr>
              <a:t>حالت هاي كيفي هوا</a:t>
            </a:r>
            <a:endParaRPr lang="fa-IR" dirty="0"/>
          </a:p>
        </p:txBody>
      </p:sp>
      <p:sp>
        <p:nvSpPr>
          <p:cNvPr id="3" name="Content Placeholder 2"/>
          <p:cNvSpPr>
            <a:spLocks noGrp="1"/>
          </p:cNvSpPr>
          <p:nvPr>
            <p:ph idx="1"/>
          </p:nvPr>
        </p:nvSpPr>
        <p:spPr>
          <a:xfrm>
            <a:off x="214282" y="928670"/>
            <a:ext cx="8501122" cy="5643602"/>
          </a:xfrm>
        </p:spPr>
        <p:txBody>
          <a:bodyPr>
            <a:normAutofit/>
          </a:bodyPr>
          <a:lstStyle/>
          <a:p>
            <a:pPr lvl="0" algn="just" rtl="1">
              <a:lnSpc>
                <a:spcPct val="150000"/>
              </a:lnSpc>
              <a:buNone/>
            </a:pPr>
            <a:endParaRPr lang="fa-IR" sz="2400" b="1" dirty="0" smtClean="0">
              <a:solidFill>
                <a:srgbClr val="FF00FF"/>
              </a:solidFill>
              <a:cs typeface="B Titr" pitchFamily="2" charset="-78"/>
            </a:endParaRPr>
          </a:p>
          <a:p>
            <a:pPr lvl="0" algn="just" rtl="1">
              <a:lnSpc>
                <a:spcPct val="150000"/>
              </a:lnSpc>
              <a:buNone/>
            </a:pPr>
            <a:r>
              <a:rPr lang="ar-SA" sz="2400" b="1" dirty="0" smtClean="0">
                <a:solidFill>
                  <a:srgbClr val="FF00FF"/>
                </a:solidFill>
                <a:cs typeface="B Titr" pitchFamily="2" charset="-78"/>
              </a:rPr>
              <a:t>خیلی </a:t>
            </a:r>
            <a:r>
              <a:rPr lang="ar-SA" sz="2400" b="1" dirty="0" smtClean="0">
                <a:solidFill>
                  <a:srgbClr val="FF00FF"/>
                </a:solidFill>
                <a:cs typeface="B Titr" pitchFamily="2" charset="-78"/>
              </a:rPr>
              <a:t>ناسالم: </a:t>
            </a:r>
            <a:r>
              <a:rPr lang="ar-SA" sz="2400" b="1" dirty="0" smtClean="0">
                <a:solidFill>
                  <a:schemeClr val="tx1"/>
                </a:solidFill>
                <a:cs typeface="B Nazanin" pitchFamily="2" charset="-78"/>
              </a:rPr>
              <a:t>مقادیر عددی </a:t>
            </a:r>
            <a:r>
              <a:rPr lang="en-US" sz="2400" b="1" dirty="0" smtClean="0">
                <a:solidFill>
                  <a:schemeClr val="tx1"/>
                </a:solidFill>
                <a:cs typeface="B Nazanin" pitchFamily="2" charset="-78"/>
              </a:rPr>
              <a:t>AQI</a:t>
            </a:r>
            <a:r>
              <a:rPr lang="ar-SA" sz="2400" b="1" dirty="0" smtClean="0">
                <a:solidFill>
                  <a:schemeClr val="tx1"/>
                </a:solidFill>
                <a:cs typeface="B Nazanin" pitchFamily="2" charset="-78"/>
              </a:rPr>
              <a:t> در این حالت بین 201 تا 300 بوده و برای بیان وضعیت کیفی از رنگ بنفش استفاده می شود. در این شرایط وضعیت سلامتی تغییر می یابد. بطوریکه تمام افراد جامعه تحت تأثیر مخاطرات بهداشتی جدی قرار می گیرند. </a:t>
            </a:r>
            <a:endParaRPr lang="en-US" sz="2400" b="1" dirty="0" smtClean="0">
              <a:solidFill>
                <a:schemeClr val="tx1"/>
              </a:solidFill>
              <a:cs typeface="B Nazanin" pitchFamily="2" charset="-78"/>
            </a:endParaRPr>
          </a:p>
          <a:p>
            <a:pPr algn="just" rtl="1">
              <a:lnSpc>
                <a:spcPct val="150000"/>
              </a:lnSpc>
              <a:buNone/>
            </a:pPr>
            <a:endParaRPr lang="fa-IR"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lvl="0" algn="just" rtl="1">
              <a:lnSpc>
                <a:spcPct val="150000"/>
              </a:lnSpc>
              <a:buNone/>
            </a:pPr>
            <a:r>
              <a:rPr lang="ar-SA" sz="2800" b="1" dirty="0" smtClean="0">
                <a:solidFill>
                  <a:srgbClr val="FF00FF"/>
                </a:solidFill>
                <a:cs typeface="B Titr" pitchFamily="2" charset="-78"/>
              </a:rPr>
              <a:t>خطرناک: </a:t>
            </a:r>
            <a:r>
              <a:rPr lang="ar-SA" sz="2800" b="1" dirty="0" smtClean="0">
                <a:solidFill>
                  <a:schemeClr val="tx1"/>
                </a:solidFill>
                <a:cs typeface="B Nazanin" pitchFamily="2" charset="-78"/>
              </a:rPr>
              <a:t>مقادیر عددی </a:t>
            </a:r>
            <a:r>
              <a:rPr lang="en-US" sz="2800" b="1" dirty="0" smtClean="0">
                <a:solidFill>
                  <a:schemeClr val="tx1"/>
                </a:solidFill>
                <a:cs typeface="B Nazanin" pitchFamily="2" charset="-78"/>
              </a:rPr>
              <a:t>AQI</a:t>
            </a:r>
            <a:r>
              <a:rPr lang="ar-SA" sz="2800" b="1" dirty="0" smtClean="0">
                <a:solidFill>
                  <a:schemeClr val="tx1"/>
                </a:solidFill>
                <a:cs typeface="B Nazanin" pitchFamily="2" charset="-78"/>
              </a:rPr>
              <a:t> در این حالت بالاتر از 300 بوده و برای بیان کیفیت هوا از رنگ سیاه استفاده می شود. تحت این شرایط افراد بایستی بطور کامل از فعالیت در هوای آزاد خودداری نمایند. هشدارهای بهداشتی در این شرایط وضعیت اورژانسی و حاد آلودگی هوا را نشان می دهد. </a:t>
            </a:r>
            <a:endParaRPr lang="en-US" sz="2800" b="1" dirty="0" smtClean="0">
              <a:solidFill>
                <a:schemeClr val="tx1"/>
              </a:solidFill>
              <a:cs typeface="B Nazanin" pitchFamily="2" charset="-78"/>
            </a:endParaRPr>
          </a:p>
          <a:p>
            <a:pPr algn="r" rtl="1">
              <a:buNone/>
            </a:pPr>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428604"/>
          </a:xfrm>
        </p:spPr>
        <p:txBody>
          <a:bodyPr>
            <a:normAutofit fontScale="90000"/>
          </a:bodyPr>
          <a:lstStyle/>
          <a:p>
            <a:pPr algn="ctr" rtl="1"/>
            <a:r>
              <a:rPr lang="ar-SA" b="1" dirty="0" smtClean="0">
                <a:solidFill>
                  <a:srgbClr val="0000FF"/>
                </a:solidFill>
                <a:cs typeface="B Titr" pitchFamily="2" charset="-78"/>
              </a:rPr>
              <a:t>شاخص کیفیت هوا  (</a:t>
            </a:r>
            <a:r>
              <a:rPr lang="en-US" b="1" dirty="0" smtClean="0">
                <a:solidFill>
                  <a:srgbClr val="0000FF"/>
                </a:solidFill>
                <a:cs typeface="B Titr" pitchFamily="2" charset="-78"/>
              </a:rPr>
              <a:t>AQI</a:t>
            </a:r>
            <a:r>
              <a:rPr lang="ar-SA" b="1" dirty="0" smtClean="0">
                <a:solidFill>
                  <a:srgbClr val="0000FF"/>
                </a:solidFill>
                <a:cs typeface="B Titr" pitchFamily="2" charset="-78"/>
              </a:rPr>
              <a:t>)</a:t>
            </a:r>
            <a:endParaRPr lang="fa-IR" dirty="0">
              <a:solidFill>
                <a:srgbClr val="0000FF"/>
              </a:solidFill>
              <a:cs typeface="B Titr" pitchFamily="2" charset="-78"/>
            </a:endParaRPr>
          </a:p>
        </p:txBody>
      </p:sp>
      <p:pic>
        <p:nvPicPr>
          <p:cNvPr id="2050" name="Picture 2"/>
          <p:cNvPicPr>
            <a:picLocks noGrp="1" noChangeAspect="1" noChangeArrowheads="1"/>
          </p:cNvPicPr>
          <p:nvPr>
            <p:ph idx="1"/>
          </p:nvPr>
        </p:nvPicPr>
        <p:blipFill>
          <a:blip r:embed="rId2"/>
          <a:srcRect/>
          <a:stretch>
            <a:fillRect/>
          </a:stretch>
        </p:blipFill>
        <p:spPr bwMode="auto">
          <a:xfrm>
            <a:off x="0" y="571480"/>
            <a:ext cx="9144000" cy="628652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85728"/>
            <a:ext cx="8686800" cy="1071570"/>
          </a:xfrm>
        </p:spPr>
        <p:txBody>
          <a:bodyPr>
            <a:normAutofit fontScale="90000"/>
          </a:bodyPr>
          <a:lstStyle/>
          <a:p>
            <a:pPr algn="ctr" rtl="1"/>
            <a:r>
              <a:rPr lang="fa-IR" b="1" dirty="0" smtClean="0">
                <a:solidFill>
                  <a:srgbClr val="0000FF"/>
                </a:solidFill>
                <a:cs typeface="B Titr" pitchFamily="2" charset="-78"/>
              </a:rPr>
              <a:t/>
            </a:r>
            <a:br>
              <a:rPr lang="fa-IR" b="1" dirty="0" smtClean="0">
                <a:solidFill>
                  <a:srgbClr val="0000FF"/>
                </a:solidFill>
                <a:cs typeface="B Titr" pitchFamily="2" charset="-78"/>
              </a:rPr>
            </a:br>
            <a:r>
              <a:rPr lang="ar-SA" b="1" dirty="0" smtClean="0">
                <a:solidFill>
                  <a:srgbClr val="0000FF"/>
                </a:solidFill>
                <a:cs typeface="B Titr" pitchFamily="2" charset="-78"/>
              </a:rPr>
              <a:t>لايه هاي اتمسفر</a:t>
            </a:r>
            <a:endParaRPr lang="fa-IR" dirty="0">
              <a:solidFill>
                <a:srgbClr val="0000FF"/>
              </a:solidFill>
              <a:cs typeface="B Titr" pitchFamily="2" charset="-78"/>
            </a:endParaRPr>
          </a:p>
        </p:txBody>
      </p:sp>
      <p:sp>
        <p:nvSpPr>
          <p:cNvPr id="3" name="Content Placeholder 2"/>
          <p:cNvSpPr>
            <a:spLocks noGrp="1"/>
          </p:cNvSpPr>
          <p:nvPr>
            <p:ph idx="1"/>
          </p:nvPr>
        </p:nvSpPr>
        <p:spPr>
          <a:xfrm>
            <a:off x="304800" y="1285860"/>
            <a:ext cx="8267728" cy="4794265"/>
          </a:xfrm>
        </p:spPr>
        <p:txBody>
          <a:bodyPr>
            <a:normAutofit fontScale="77500" lnSpcReduction="20000"/>
          </a:bodyPr>
          <a:lstStyle/>
          <a:p>
            <a:pPr algn="r" rtl="1">
              <a:buFont typeface="Wingdings" pitchFamily="2" charset="2"/>
              <a:buChar char="§"/>
            </a:pPr>
            <a:r>
              <a:rPr lang="ar-SA" b="1" dirty="0" smtClean="0">
                <a:solidFill>
                  <a:srgbClr val="FF00FF"/>
                </a:solidFill>
                <a:cs typeface="B Titr" pitchFamily="2" charset="-78"/>
              </a:rPr>
              <a:t>تروپوسفر</a:t>
            </a:r>
            <a:endParaRPr lang="fa-IR" b="1" dirty="0" smtClean="0">
              <a:solidFill>
                <a:srgbClr val="FF00FF"/>
              </a:solidFill>
              <a:cs typeface="B Titr" pitchFamily="2" charset="-78"/>
            </a:endParaRPr>
          </a:p>
          <a:p>
            <a:pPr algn="just" rtl="1">
              <a:lnSpc>
                <a:spcPct val="170000"/>
              </a:lnSpc>
              <a:buNone/>
            </a:pPr>
            <a:r>
              <a:rPr lang="ar-SA" b="1" dirty="0" smtClean="0">
                <a:solidFill>
                  <a:schemeClr val="tx1"/>
                </a:solidFill>
                <a:cs typeface="B Nazanin" pitchFamily="2" charset="-78"/>
              </a:rPr>
              <a:t>پايين ترين بخش اتمسفر است و حدود 75 تا 90 درصد جرم كل اتمسفر، در اين قرار دارد.سطح بالايي تروپوسفر را تروپوپاز مي نامند.</a:t>
            </a:r>
            <a:endParaRPr lang="fa-IR" b="1" dirty="0" smtClean="0">
              <a:solidFill>
                <a:schemeClr val="tx1"/>
              </a:solidFill>
              <a:cs typeface="B Nazanin" pitchFamily="2" charset="-78"/>
            </a:endParaRPr>
          </a:p>
          <a:p>
            <a:pPr algn="just" rtl="1">
              <a:lnSpc>
                <a:spcPct val="170000"/>
              </a:lnSpc>
              <a:buNone/>
            </a:pPr>
            <a:r>
              <a:rPr lang="ar-SA" sz="3100" b="1" dirty="0" smtClean="0">
                <a:solidFill>
                  <a:schemeClr val="tx1"/>
                </a:solidFill>
                <a:cs typeface="B Nazanin" pitchFamily="2" charset="-78"/>
              </a:rPr>
              <a:t>ارتفاع تروپوسفر از سطح زمين در مناطق استوايي در حدود 16 تا 18 كيلومتر و در مناطق با عرض جغرافيايي ميانه و قطبي در حدود 8 تا10 كيلومتر مي باشد. در اين لايه با افزايش ارتفاع دما كاهش مي يابد. تركيب گازهاي موجود در تروپوسفر به دليل عوامل طبيعي و يا مصنوعي تغيير مي كند.</a:t>
            </a:r>
            <a:endParaRPr lang="en-US" sz="3100" b="1" dirty="0" smtClean="0">
              <a:solidFill>
                <a:schemeClr val="tx1"/>
              </a:solidFill>
              <a:cs typeface="B Nazanin" pitchFamily="2" charset="-78"/>
            </a:endParaRPr>
          </a:p>
          <a:p>
            <a:pPr algn="just" rtl="1">
              <a:lnSpc>
                <a:spcPct val="170000"/>
              </a:lnSpc>
              <a:buNone/>
            </a:pPr>
            <a:endParaRPr lang="fa-IR" b="1" dirty="0" smtClean="0">
              <a:solidFill>
                <a:schemeClr val="tx1"/>
              </a:solidFill>
              <a:cs typeface="B Nazanin" pitchFamily="2" charset="-78"/>
            </a:endParaRPr>
          </a:p>
          <a:p>
            <a:pPr algn="r" rtl="1">
              <a:buNone/>
            </a:pPr>
            <a:endParaRPr lang="fa-IR" b="1" dirty="0" smtClean="0">
              <a:solidFill>
                <a:schemeClr val="tx1"/>
              </a:solidFill>
              <a:cs typeface="B Titr"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8600" y="1600200"/>
            <a:ext cx="8382000" cy="1905000"/>
          </a:xfrm>
        </p:spPr>
        <p:txBody>
          <a:bodyPr>
            <a:noAutofit/>
          </a:bodyPr>
          <a:lstStyle/>
          <a:p>
            <a:pPr algn="ctr"/>
            <a:r>
              <a:rPr lang="fa-IR" sz="5400" b="1" dirty="0" smtClean="0">
                <a:solidFill>
                  <a:srgbClr val="0000FF"/>
                </a:solidFill>
                <a:latin typeface="+mn-lt"/>
                <a:cs typeface="B Titr" pitchFamily="2" charset="-78"/>
              </a:rPr>
              <a:t>اثرات جهانی آلودگی هوا</a:t>
            </a:r>
            <a:endParaRPr lang="en-US" sz="5400" b="1" dirty="0">
              <a:solidFill>
                <a:srgbClr val="0000FF"/>
              </a:solidFill>
              <a:latin typeface="+mn-lt"/>
              <a:cs typeface="B Titr" pitchFamily="2" charset="-7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28604"/>
            <a:ext cx="7845910" cy="857256"/>
          </a:xfrm>
        </p:spPr>
        <p:txBody>
          <a:bodyPr>
            <a:noAutofit/>
          </a:bodyPr>
          <a:lstStyle/>
          <a:p>
            <a:pPr algn="ctr"/>
            <a:r>
              <a:rPr lang="fa-IR" sz="4000" b="1" dirty="0" smtClean="0">
                <a:solidFill>
                  <a:srgbClr val="0000FF"/>
                </a:solidFill>
                <a:latin typeface="Arial" pitchFamily="34" charset="0"/>
                <a:cs typeface="B Titr" pitchFamily="2" charset="-78"/>
              </a:rPr>
              <a:t>بررسی چهار موضوع آلودگی هوا</a:t>
            </a:r>
            <a:endParaRPr lang="fa-IR" sz="4000" b="1" dirty="0">
              <a:solidFill>
                <a:srgbClr val="0000FF"/>
              </a:solidFill>
              <a:latin typeface="Arial" pitchFamily="34" charset="0"/>
              <a:cs typeface="B Titr" pitchFamily="2" charset="-78"/>
            </a:endParaRPr>
          </a:p>
        </p:txBody>
      </p:sp>
      <p:sp>
        <p:nvSpPr>
          <p:cNvPr id="3" name="Content Placeholder 2"/>
          <p:cNvSpPr>
            <a:spLocks noGrp="1"/>
          </p:cNvSpPr>
          <p:nvPr>
            <p:ph idx="1"/>
          </p:nvPr>
        </p:nvSpPr>
        <p:spPr>
          <a:xfrm>
            <a:off x="533400" y="1142984"/>
            <a:ext cx="8110566" cy="5429288"/>
          </a:xfrm>
        </p:spPr>
        <p:txBody>
          <a:bodyPr>
            <a:normAutofit fontScale="85000" lnSpcReduction="20000"/>
          </a:bodyPr>
          <a:lstStyle/>
          <a:p>
            <a:pPr marL="0" indent="0" algn="ctr">
              <a:lnSpc>
                <a:spcPct val="150000"/>
              </a:lnSpc>
              <a:buNone/>
            </a:pPr>
            <a:r>
              <a:rPr lang="fa-IR" sz="4600" b="1" dirty="0" smtClean="0">
                <a:solidFill>
                  <a:srgbClr val="FF00FF"/>
                </a:solidFill>
                <a:cs typeface="B Titr" pitchFamily="2" charset="-78"/>
              </a:rPr>
              <a:t>: گرم شدن جهانی</a:t>
            </a:r>
            <a:r>
              <a:rPr lang="en-US" sz="4600" b="1" dirty="0" smtClean="0">
                <a:solidFill>
                  <a:srgbClr val="FF00FF"/>
                </a:solidFill>
                <a:cs typeface="B Titr" pitchFamily="2" charset="-78"/>
              </a:rPr>
              <a:t>Global warming</a:t>
            </a:r>
          </a:p>
          <a:p>
            <a:pPr marL="0" indent="0" algn="just" rtl="1">
              <a:lnSpc>
                <a:spcPct val="170000"/>
              </a:lnSpc>
              <a:buNone/>
            </a:pPr>
            <a:r>
              <a:rPr lang="fa-IR" sz="2800" b="1" dirty="0" smtClean="0">
                <a:solidFill>
                  <a:srgbClr val="FF0000"/>
                </a:solidFill>
                <a:cs typeface="B Zar" pitchFamily="2" charset="-78"/>
              </a:rPr>
              <a:t> </a:t>
            </a:r>
            <a:r>
              <a:rPr lang="fa-IR" sz="2800" b="1" dirty="0" smtClean="0">
                <a:solidFill>
                  <a:schemeClr val="tx1"/>
                </a:solidFill>
                <a:cs typeface="B Nazanin" pitchFamily="2" charset="-78"/>
              </a:rPr>
              <a:t>انسان ها گازهایی را به هوا می فرستند که ممکن است باعث افزایش دمای متوسط زمین گردند که به آن فرایند گرم شدن جهانی یا اثر گلخانه ای گویند.</a:t>
            </a:r>
          </a:p>
          <a:p>
            <a:pPr marL="0" indent="0" algn="just" rtl="1">
              <a:lnSpc>
                <a:spcPct val="170000"/>
              </a:lnSpc>
              <a:buNone/>
            </a:pPr>
            <a:r>
              <a:rPr lang="fa-IR" sz="2800" b="1" dirty="0" smtClean="0">
                <a:solidFill>
                  <a:schemeClr val="tx1"/>
                </a:solidFill>
                <a:cs typeface="B Nazanin" pitchFamily="2" charset="-78"/>
              </a:rPr>
              <a:t>اثر گلخانه ای نتیجه فعالیت هایی است که پرتوهایی با طول موج بلندتر از 0/4میکرومتر را جذب می کنند.اکثر پرتوهای حرارتی که سعی در خروج از جو زمین را دارندبوسیله گازهای گلخانه ای گرفتارمی شوند. بدین ترتیب پرتوهای جذب شده باعث گرم شدن هوای زمین می گردند.در این حالت انرژی حاصل از جذب این پرتوها به سطح زمین بازگردانده شده و تنها بخش اندک آن از اتمسفر خارج می شود.</a:t>
            </a:r>
            <a:endParaRPr lang="fa-IR" sz="2800" b="1" dirty="0">
              <a:solidFill>
                <a:schemeClr val="tx1"/>
              </a:solidFill>
              <a:cs typeface="B Nazanin" pitchFamily="2" charset="-78"/>
            </a:endParaRPr>
          </a:p>
        </p:txBody>
      </p:sp>
    </p:spTree>
    <p:extLst>
      <p:ext uri="{BB962C8B-B14F-4D97-AF65-F5344CB8AC3E}">
        <p14:creationId xmlns="" xmlns:p14="http://schemas.microsoft.com/office/powerpoint/2010/main" val="7953666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66800"/>
            <a:ext cx="8229600" cy="3276600"/>
          </a:xfrm>
        </p:spPr>
        <p:txBody>
          <a:bodyPr>
            <a:noAutofit/>
          </a:bodyPr>
          <a:lstStyle/>
          <a:p>
            <a:pPr marL="0" indent="0" algn="ctr">
              <a:lnSpc>
                <a:spcPct val="150000"/>
              </a:lnSpc>
              <a:buNone/>
            </a:pPr>
            <a:r>
              <a:rPr lang="fa-IR" sz="2800" b="1" dirty="0" smtClean="0">
                <a:solidFill>
                  <a:schemeClr val="tx1"/>
                </a:solidFill>
                <a:cs typeface="B Nazanin" pitchFamily="2" charset="-78"/>
              </a:rPr>
              <a:t>گازهای گلخانه ای به عنوان یک مانع حرارتی در اطراف زمین </a:t>
            </a:r>
          </a:p>
          <a:p>
            <a:pPr marL="0" indent="0" algn="ctr">
              <a:lnSpc>
                <a:spcPct val="150000"/>
              </a:lnSpc>
              <a:buNone/>
            </a:pPr>
            <a:r>
              <a:rPr lang="fa-IR" sz="2800" b="1" dirty="0" smtClean="0">
                <a:solidFill>
                  <a:schemeClr val="tx1"/>
                </a:solidFill>
                <a:cs typeface="B Nazanin" pitchFamily="2" charset="-78"/>
              </a:rPr>
              <a:t>باعث </a:t>
            </a:r>
            <a:r>
              <a:rPr lang="fa-IR" sz="2800" b="1" dirty="0" smtClean="0">
                <a:solidFill>
                  <a:srgbClr val="FF0000"/>
                </a:solidFill>
                <a:cs typeface="B Nazanin" pitchFamily="2" charset="-78"/>
              </a:rPr>
              <a:t>افزایش دمای زمین </a:t>
            </a:r>
            <a:r>
              <a:rPr lang="fa-IR" sz="2800" b="1" dirty="0" smtClean="0">
                <a:solidFill>
                  <a:schemeClr val="tx1"/>
                </a:solidFill>
                <a:cs typeface="B Nazanin" pitchFamily="2" charset="-78"/>
              </a:rPr>
              <a:t>می گردند.</a:t>
            </a:r>
            <a:endParaRPr lang="en-US" sz="2800" b="1" dirty="0" smtClean="0">
              <a:solidFill>
                <a:schemeClr val="tx1"/>
              </a:solidFill>
              <a:cs typeface="B Nazanin" pitchFamily="2" charset="-78"/>
            </a:endParaRPr>
          </a:p>
          <a:p>
            <a:pPr marL="0" indent="0" algn="ctr">
              <a:lnSpc>
                <a:spcPct val="150000"/>
              </a:lnSpc>
              <a:buNone/>
            </a:pPr>
            <a:endParaRPr lang="fa-IR" sz="2800" b="1" dirty="0">
              <a:solidFill>
                <a:schemeClr val="tx1"/>
              </a:solidFill>
              <a:cs typeface="B Titr" pitchFamily="2" charset="-78"/>
            </a:endParaRPr>
          </a:p>
          <a:p>
            <a:pPr marL="0" indent="0" algn="ctr">
              <a:lnSpc>
                <a:spcPct val="150000"/>
              </a:lnSpc>
              <a:buNone/>
            </a:pPr>
            <a:r>
              <a:rPr lang="fa-IR" sz="2800" b="1" dirty="0">
                <a:solidFill>
                  <a:schemeClr val="tx1"/>
                </a:solidFill>
                <a:cs typeface="B Nazanin" pitchFamily="2" charset="-78"/>
              </a:rPr>
              <a:t>گلخانه ها مانع ورود باد وجریان هوا در داخل شده با این حال یک اصطلاح عمومی است وما نیز آن را بکار می بریم.گازهای </a:t>
            </a:r>
            <a:r>
              <a:rPr lang="fa-IR" sz="2800" b="1" dirty="0" smtClean="0">
                <a:solidFill>
                  <a:schemeClr val="tx1"/>
                </a:solidFill>
                <a:cs typeface="B Nazanin" pitchFamily="2" charset="-78"/>
              </a:rPr>
              <a:t>می باشد. </a:t>
            </a:r>
            <a:r>
              <a:rPr lang="en-US" sz="2800" b="1" dirty="0" smtClean="0">
                <a:solidFill>
                  <a:schemeClr val="tx1"/>
                </a:solidFill>
                <a:cs typeface="B Nazanin" pitchFamily="2" charset="-78"/>
              </a:rPr>
              <a:t>Co2،</a:t>
            </a:r>
            <a:r>
              <a:rPr lang="fa-IR" sz="2800" b="1" dirty="0" smtClean="0">
                <a:solidFill>
                  <a:schemeClr val="tx1"/>
                </a:solidFill>
                <a:cs typeface="B Nazanin" pitchFamily="2" charset="-78"/>
              </a:rPr>
              <a:t> </a:t>
            </a:r>
            <a:r>
              <a:rPr lang="en-US" sz="2800" b="1" dirty="0" smtClean="0">
                <a:solidFill>
                  <a:schemeClr val="tx1"/>
                </a:solidFill>
                <a:cs typeface="B Nazanin" pitchFamily="2" charset="-78"/>
              </a:rPr>
              <a:t>CH4،</a:t>
            </a:r>
            <a:r>
              <a:rPr lang="fa-IR" sz="2800" b="1" dirty="0" smtClean="0">
                <a:solidFill>
                  <a:schemeClr val="tx1"/>
                </a:solidFill>
                <a:cs typeface="B Nazanin" pitchFamily="2" charset="-78"/>
              </a:rPr>
              <a:t> </a:t>
            </a:r>
            <a:r>
              <a:rPr lang="en-US" sz="2800" b="1" dirty="0" smtClean="0">
                <a:solidFill>
                  <a:schemeClr val="tx1"/>
                </a:solidFill>
                <a:cs typeface="B Nazanin" pitchFamily="2" charset="-78"/>
              </a:rPr>
              <a:t>N₂O </a:t>
            </a:r>
            <a:r>
              <a:rPr lang="fa-IR" sz="2800" b="1" dirty="0" smtClean="0">
                <a:solidFill>
                  <a:schemeClr val="tx1"/>
                </a:solidFill>
                <a:cs typeface="B Nazanin" pitchFamily="2" charset="-78"/>
              </a:rPr>
              <a:t> ها  و </a:t>
            </a:r>
            <a:r>
              <a:rPr lang="en-US" sz="2800" b="1" dirty="0" smtClean="0">
                <a:solidFill>
                  <a:schemeClr val="tx1"/>
                </a:solidFill>
                <a:cs typeface="B Nazanin" pitchFamily="2" charset="-78"/>
              </a:rPr>
              <a:t>CFC</a:t>
            </a:r>
            <a:r>
              <a:rPr lang="fa-IR" sz="2800" b="1" dirty="0" smtClean="0">
                <a:solidFill>
                  <a:schemeClr val="tx1"/>
                </a:solidFill>
                <a:cs typeface="B Nazanin" pitchFamily="2" charset="-78"/>
              </a:rPr>
              <a:t> </a:t>
            </a:r>
            <a:r>
              <a:rPr lang="en-US" sz="2800" b="1" dirty="0" smtClean="0">
                <a:solidFill>
                  <a:schemeClr val="tx1"/>
                </a:solidFill>
                <a:cs typeface="B Nazanin" pitchFamily="2" charset="-78"/>
              </a:rPr>
              <a:t> </a:t>
            </a:r>
            <a:r>
              <a:rPr lang="en-US" sz="2800" b="1" dirty="0">
                <a:solidFill>
                  <a:schemeClr val="tx1"/>
                </a:solidFill>
                <a:cs typeface="B Nazanin" pitchFamily="2" charset="-78"/>
              </a:rPr>
              <a:t>:</a:t>
            </a:r>
            <a:r>
              <a:rPr lang="fa-IR" sz="2800" b="1" dirty="0" smtClean="0">
                <a:solidFill>
                  <a:schemeClr val="tx1"/>
                </a:solidFill>
                <a:cs typeface="B Nazanin" pitchFamily="2" charset="-78"/>
              </a:rPr>
              <a:t>گلخانه </a:t>
            </a:r>
            <a:r>
              <a:rPr lang="fa-IR" sz="2800" b="1" dirty="0">
                <a:solidFill>
                  <a:schemeClr val="tx1"/>
                </a:solidFill>
                <a:cs typeface="B Nazanin" pitchFamily="2" charset="-78"/>
              </a:rPr>
              <a:t>ای </a:t>
            </a:r>
            <a:r>
              <a:rPr lang="fa-IR" sz="2800" b="1" dirty="0" smtClean="0">
                <a:solidFill>
                  <a:schemeClr val="tx1"/>
                </a:solidFill>
                <a:cs typeface="B Nazanin" pitchFamily="2" charset="-78"/>
              </a:rPr>
              <a:t>شامل</a:t>
            </a:r>
          </a:p>
        </p:txBody>
      </p:sp>
    </p:spTree>
    <p:extLst>
      <p:ext uri="{BB962C8B-B14F-4D97-AF65-F5344CB8AC3E}">
        <p14:creationId xmlns="" xmlns:p14="http://schemas.microsoft.com/office/powerpoint/2010/main" val="14800176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581891"/>
            <a:ext cx="7934114" cy="5544271"/>
          </a:xfrm>
        </p:spPr>
        <p:txBody>
          <a:bodyPr>
            <a:normAutofit/>
          </a:bodyPr>
          <a:lstStyle/>
          <a:p>
            <a:pPr marL="0" indent="0" algn="ctr">
              <a:lnSpc>
                <a:spcPct val="150000"/>
              </a:lnSpc>
              <a:buNone/>
            </a:pPr>
            <a:endParaRPr lang="en-US" sz="2800" b="1" dirty="0" smtClean="0">
              <a:cs typeface="B Zar" pitchFamily="2" charset="-78"/>
            </a:endParaRPr>
          </a:p>
          <a:p>
            <a:pPr marL="0" indent="0" algn="just" rtl="1">
              <a:lnSpc>
                <a:spcPct val="150000"/>
              </a:lnSpc>
              <a:buNone/>
            </a:pPr>
            <a:r>
              <a:rPr lang="fa-IR" sz="2800" b="1" dirty="0" smtClean="0">
                <a:solidFill>
                  <a:schemeClr val="tx1"/>
                </a:solidFill>
                <a:cs typeface="B Nazanin" pitchFamily="2" charset="-78"/>
              </a:rPr>
              <a:t>به </a:t>
            </a:r>
            <a:r>
              <a:rPr lang="fa-IR" sz="2800" b="1" dirty="0">
                <a:solidFill>
                  <a:schemeClr val="tx1"/>
                </a:solidFill>
                <a:cs typeface="B Nazanin" pitchFamily="2" charset="-78"/>
              </a:rPr>
              <a:t>عنوان دیگر می توان گفت اثر گلخانه ای یک پدیده طبیعی است که باعث افزایش درجه حرارت سطح زمین تا میزان 33درجه سانتیگراد بیشتر از دمای موثر می گردد.اما متاسفانه امروزه افزایش غلظت گازهای گلخانه ای در اثر فعالیت مختلف انسانی سبب افزایش دمای کره زمین بیشتر ازحد طبیعی گردیده است که باعث بروز مشکلات ویژه ای شده است.</a:t>
            </a:r>
          </a:p>
          <a:p>
            <a:pPr marL="0" indent="0">
              <a:lnSpc>
                <a:spcPct val="150000"/>
              </a:lnSpc>
              <a:buNone/>
            </a:pPr>
            <a:endParaRPr lang="fa-IR" sz="2800" dirty="0">
              <a:cs typeface="B Zar" pitchFamily="2" charset="-78"/>
            </a:endParaRPr>
          </a:p>
        </p:txBody>
      </p:sp>
    </p:spTree>
    <p:extLst>
      <p:ext uri="{BB962C8B-B14F-4D97-AF65-F5344CB8AC3E}">
        <p14:creationId xmlns="" xmlns:p14="http://schemas.microsoft.com/office/powerpoint/2010/main" val="11649816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4290"/>
            <a:ext cx="8686800" cy="1071570"/>
          </a:xfrm>
        </p:spPr>
        <p:txBody>
          <a:bodyPr>
            <a:normAutofit/>
          </a:bodyPr>
          <a:lstStyle/>
          <a:p>
            <a:pPr algn="ctr"/>
            <a:r>
              <a:rPr lang="fa-IR" sz="3200" b="1" dirty="0" smtClean="0">
                <a:solidFill>
                  <a:srgbClr val="0000FF"/>
                </a:solidFill>
                <a:cs typeface="B Titr" pitchFamily="2" charset="-78"/>
              </a:rPr>
              <a:t>دو روش برخورد با اثرات تغییرات آب و هوایی</a:t>
            </a:r>
            <a:endParaRPr lang="fa-IR" sz="3200" b="1" dirty="0">
              <a:solidFill>
                <a:srgbClr val="0000FF"/>
              </a:solidFill>
              <a:cs typeface="B Titr" pitchFamily="2" charset="-78"/>
            </a:endParaRPr>
          </a:p>
        </p:txBody>
      </p:sp>
      <p:sp>
        <p:nvSpPr>
          <p:cNvPr id="3" name="Content Placeholder 2"/>
          <p:cNvSpPr>
            <a:spLocks noGrp="1"/>
          </p:cNvSpPr>
          <p:nvPr>
            <p:ph idx="1"/>
          </p:nvPr>
        </p:nvSpPr>
        <p:spPr>
          <a:xfrm>
            <a:off x="685800" y="1071546"/>
            <a:ext cx="7848600" cy="5286412"/>
          </a:xfrm>
        </p:spPr>
        <p:txBody>
          <a:bodyPr>
            <a:normAutofit fontScale="47500" lnSpcReduction="20000"/>
          </a:bodyPr>
          <a:lstStyle/>
          <a:p>
            <a:pPr marL="0" indent="0" algn="just" rtl="1">
              <a:lnSpc>
                <a:spcPct val="170000"/>
              </a:lnSpc>
              <a:buNone/>
            </a:pPr>
            <a:r>
              <a:rPr lang="fa-IR" sz="3400" b="1" dirty="0" smtClean="0">
                <a:solidFill>
                  <a:srgbClr val="FF00FF"/>
                </a:solidFill>
                <a:cs typeface="B Titr" pitchFamily="2" charset="-78"/>
              </a:rPr>
              <a:t>1-روش </a:t>
            </a:r>
            <a:r>
              <a:rPr lang="fa-IR" sz="3800" b="1" dirty="0" smtClean="0">
                <a:solidFill>
                  <a:srgbClr val="FF00FF"/>
                </a:solidFill>
                <a:cs typeface="B Titr" pitchFamily="2" charset="-78"/>
              </a:rPr>
              <a:t>سازگاری: </a:t>
            </a:r>
            <a:r>
              <a:rPr lang="fa-IR" sz="3800" b="1" dirty="0" smtClean="0">
                <a:solidFill>
                  <a:schemeClr val="tx1"/>
                </a:solidFill>
                <a:cs typeface="B Nazanin" pitchFamily="2" charset="-78"/>
              </a:rPr>
              <a:t>در</a:t>
            </a:r>
            <a:r>
              <a:rPr lang="fa-IR" sz="3800" b="1" dirty="0" smtClean="0">
                <a:solidFill>
                  <a:srgbClr val="FF00FF"/>
                </a:solidFill>
                <a:cs typeface="B Nazanin" pitchFamily="2" charset="-78"/>
              </a:rPr>
              <a:t> </a:t>
            </a:r>
            <a:r>
              <a:rPr lang="fa-IR" sz="3800" b="1" dirty="0" smtClean="0">
                <a:solidFill>
                  <a:schemeClr val="tx1"/>
                </a:solidFill>
                <a:cs typeface="B Nazanin" pitchFamily="2" charset="-78"/>
              </a:rPr>
              <a:t>این روش راههای سازگاری با تغییرات آب وهوایی مانند سیستم های ساختاری مناسب برای پخش مجدد آب واستحکام نواحی ساحلی حساس به منظور جلوگیری از خسارت های ناشی از بالا آمدن سطح آب و یا کوچ کردن مردم ساکن در نواحی ساحلی به مکان های امن تر مورد توجه است.</a:t>
            </a:r>
          </a:p>
          <a:p>
            <a:pPr marL="0" indent="0" algn="r" rtl="1">
              <a:lnSpc>
                <a:spcPct val="170000"/>
              </a:lnSpc>
              <a:buNone/>
            </a:pPr>
            <a:endParaRPr lang="fa-IR" sz="3400" b="1" dirty="0" smtClean="0">
              <a:solidFill>
                <a:schemeClr val="tx1"/>
              </a:solidFill>
              <a:cs typeface="B Nazanin" pitchFamily="2" charset="-78"/>
            </a:endParaRPr>
          </a:p>
          <a:p>
            <a:pPr marL="0" indent="0" algn="just" rtl="1">
              <a:lnSpc>
                <a:spcPct val="170000"/>
              </a:lnSpc>
              <a:buNone/>
            </a:pPr>
            <a:r>
              <a:rPr lang="fa-IR" sz="3800" b="1" dirty="0" smtClean="0">
                <a:solidFill>
                  <a:srgbClr val="FF00FF"/>
                </a:solidFill>
                <a:cs typeface="B Titr" pitchFamily="2" charset="-78"/>
              </a:rPr>
              <a:t>2-روش جلوگیری : </a:t>
            </a:r>
            <a:r>
              <a:rPr lang="fa-IR" sz="3800" b="1" dirty="0" smtClean="0">
                <a:solidFill>
                  <a:schemeClr val="tx1"/>
                </a:solidFill>
                <a:cs typeface="B Nazanin" pitchFamily="2" charset="-78"/>
              </a:rPr>
              <a:t>در این روش به تدریج از پراکنش گازهای گلخانه ای جلوگیری می شود،این استراتژی با پیشرفت های بعمل آمده در مورد سوخت ها  وپیدایش منابع جدید انرژی(کاهش مصرف سوخت های فسیلی وافزایش استفاده از انرژی های نوین از قبیل هسته ای ،خورشیدی،بادی و هیدروالتریک)قابل دسترسی است و می توان امیدوار بود که در آینده مقدارتولید دی اکسید کربن ،کلروفلوئورکربن ها وسایر گازهای گلخانه ای کاهش یابد.</a:t>
            </a:r>
            <a:endParaRPr lang="fa-IR" sz="3800" b="1" dirty="0">
              <a:solidFill>
                <a:schemeClr val="tx1"/>
              </a:solidFill>
              <a:cs typeface="B Nazanin" pitchFamily="2" charset="-78"/>
            </a:endParaRPr>
          </a:p>
        </p:txBody>
      </p:sp>
    </p:spTree>
    <p:extLst>
      <p:ext uri="{BB962C8B-B14F-4D97-AF65-F5344CB8AC3E}">
        <p14:creationId xmlns="" xmlns:p14="http://schemas.microsoft.com/office/powerpoint/2010/main" val="38267220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928670"/>
            <a:ext cx="8143932" cy="5364163"/>
          </a:xfrm>
        </p:spPr>
        <p:txBody>
          <a:bodyPr/>
          <a:lstStyle/>
          <a:p>
            <a:pPr marL="0" indent="0" algn="ctr">
              <a:buNone/>
            </a:pPr>
            <a:r>
              <a:rPr lang="fa-IR" sz="2800" b="1" dirty="0" smtClean="0">
                <a:solidFill>
                  <a:srgbClr val="FF0000"/>
                </a:solidFill>
                <a:cs typeface="B Zar" pitchFamily="2" charset="-78"/>
              </a:rPr>
              <a:t>- </a:t>
            </a:r>
            <a:r>
              <a:rPr lang="fa-IR" sz="3600" b="1" dirty="0" smtClean="0">
                <a:solidFill>
                  <a:srgbClr val="0000FF"/>
                </a:solidFill>
                <a:cs typeface="B Titr" pitchFamily="2" charset="-78"/>
              </a:rPr>
              <a:t>دی اکسید کربن: </a:t>
            </a:r>
          </a:p>
          <a:p>
            <a:pPr marL="0" indent="0" algn="r" rtl="1">
              <a:lnSpc>
                <a:spcPct val="150000"/>
              </a:lnSpc>
              <a:buNone/>
            </a:pPr>
            <a:r>
              <a:rPr lang="fa-IR" sz="2800" b="1" dirty="0" smtClean="0">
                <a:solidFill>
                  <a:schemeClr val="tx1"/>
                </a:solidFill>
                <a:cs typeface="B Nazanin" pitchFamily="2" charset="-78"/>
              </a:rPr>
              <a:t>دی اکسید کربن به عنوان یک گاز گلخانه ای از حدود 110سال پیش شناخته شده است.</a:t>
            </a:r>
          </a:p>
          <a:p>
            <a:pPr marL="0" indent="0" algn="just" rtl="1">
              <a:lnSpc>
                <a:spcPct val="150000"/>
              </a:lnSpc>
              <a:buNone/>
            </a:pPr>
            <a:r>
              <a:rPr lang="fa-IR" sz="2800" b="1" dirty="0" smtClean="0">
                <a:solidFill>
                  <a:schemeClr val="tx1"/>
                </a:solidFill>
                <a:cs typeface="B Nazanin" pitchFamily="2" charset="-78"/>
              </a:rPr>
              <a:t>این گاز بی رنگ و بی مزه است واز زمانی که زمین اتمسفر خود را داشته،این گاز بخشی از اتمسفر بوده است و هیچ اثر مسمومیت زای شناخته شده ای روی انسان ندارد.</a:t>
            </a:r>
            <a:endParaRPr lang="fa-IR" sz="2800" b="1" dirty="0">
              <a:solidFill>
                <a:schemeClr val="tx1"/>
              </a:solidFill>
              <a:cs typeface="B Nazanin" pitchFamily="2" charset="-78"/>
            </a:endParaRPr>
          </a:p>
        </p:txBody>
      </p:sp>
    </p:spTree>
    <p:extLst>
      <p:ext uri="{BB962C8B-B14F-4D97-AF65-F5344CB8AC3E}">
        <p14:creationId xmlns="" xmlns:p14="http://schemas.microsoft.com/office/powerpoint/2010/main" val="31176396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fa-IR" sz="6000" b="1" dirty="0" smtClean="0">
                <a:solidFill>
                  <a:srgbClr val="0000FF"/>
                </a:solidFill>
                <a:cs typeface="B Titr" pitchFamily="2" charset="-78"/>
              </a:rPr>
              <a:t>متــــان:</a:t>
            </a:r>
            <a:endParaRPr lang="fa-IR" sz="6000" b="1" dirty="0">
              <a:solidFill>
                <a:srgbClr val="0000FF"/>
              </a:solidFill>
              <a:cs typeface="B Titr" pitchFamily="2" charset="-78"/>
            </a:endParaRPr>
          </a:p>
        </p:txBody>
      </p:sp>
      <p:sp>
        <p:nvSpPr>
          <p:cNvPr id="3" name="Content Placeholder 2"/>
          <p:cNvSpPr>
            <a:spLocks noGrp="1"/>
          </p:cNvSpPr>
          <p:nvPr>
            <p:ph idx="1"/>
          </p:nvPr>
        </p:nvSpPr>
        <p:spPr>
          <a:xfrm>
            <a:off x="457200" y="1571612"/>
            <a:ext cx="8115328" cy="3914789"/>
          </a:xfrm>
        </p:spPr>
        <p:txBody>
          <a:bodyPr>
            <a:normAutofit fontScale="92500"/>
          </a:bodyPr>
          <a:lstStyle/>
          <a:p>
            <a:pPr marL="0" indent="0" algn="just" rtl="1">
              <a:lnSpc>
                <a:spcPct val="150000"/>
              </a:lnSpc>
              <a:buNone/>
            </a:pPr>
            <a:r>
              <a:rPr lang="fa-IR" sz="2800" b="1" dirty="0" smtClean="0">
                <a:solidFill>
                  <a:schemeClr val="tx1"/>
                </a:solidFill>
                <a:cs typeface="B Nazanin" pitchFamily="2" charset="-78"/>
              </a:rPr>
              <a:t>متان بطورطبیعی در جو زمین وجود دارد لیکن افزایش غلظت آن در طبیعت های انسانی صورت می گیرد.این گاز در اثر فعالیت باکتری ها تحت شرایط بی هوازی در محیط هایی مانند مرداب ها ،باتلاق ها،مزارع برنج وهمچنین در سیستم گوارشی نشخوارکنندگان وموریانه تولید می شود.متان به طورعمده در نتیجه فعالیت های انسان به منظور تولید غذا در اتمسفر پراکنده می شود.</a:t>
            </a:r>
            <a:endParaRPr lang="fa-IR" sz="2800" b="1" dirty="0">
              <a:solidFill>
                <a:schemeClr val="tx1"/>
              </a:solidFill>
              <a:cs typeface="B Nazanin" pitchFamily="2" charset="-78"/>
            </a:endParaRPr>
          </a:p>
        </p:txBody>
      </p:sp>
    </p:spTree>
    <p:extLst>
      <p:ext uri="{BB962C8B-B14F-4D97-AF65-F5344CB8AC3E}">
        <p14:creationId xmlns="" xmlns:p14="http://schemas.microsoft.com/office/powerpoint/2010/main" val="26358811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800" b="1" dirty="0" smtClean="0">
                <a:solidFill>
                  <a:srgbClr val="0000FF"/>
                </a:solidFill>
                <a:cs typeface="B Titr" pitchFamily="2" charset="-78"/>
              </a:rPr>
              <a:t>اکسید نیتروس:</a:t>
            </a:r>
            <a:endParaRPr lang="fa-IR" sz="4800" b="1" dirty="0">
              <a:solidFill>
                <a:srgbClr val="0000FF"/>
              </a:solidFill>
              <a:cs typeface="B Titr" pitchFamily="2" charset="-78"/>
            </a:endParaRPr>
          </a:p>
        </p:txBody>
      </p:sp>
      <p:sp>
        <p:nvSpPr>
          <p:cNvPr id="3" name="Content Placeholder 2"/>
          <p:cNvSpPr>
            <a:spLocks noGrp="1"/>
          </p:cNvSpPr>
          <p:nvPr>
            <p:ph idx="1"/>
          </p:nvPr>
        </p:nvSpPr>
        <p:spPr>
          <a:xfrm>
            <a:off x="699247" y="1676401"/>
            <a:ext cx="7987553" cy="3538549"/>
          </a:xfrm>
        </p:spPr>
        <p:txBody>
          <a:bodyPr>
            <a:normAutofit fontScale="92500" lnSpcReduction="10000"/>
          </a:bodyPr>
          <a:lstStyle/>
          <a:p>
            <a:pPr marL="0" indent="0" algn="just" rtl="1">
              <a:lnSpc>
                <a:spcPct val="160000"/>
              </a:lnSpc>
              <a:buNone/>
            </a:pPr>
            <a:r>
              <a:rPr lang="fa-IR" b="1" dirty="0" smtClean="0">
                <a:solidFill>
                  <a:schemeClr val="tx1"/>
                </a:solidFill>
                <a:cs typeface="B Nazanin" pitchFamily="2" charset="-78"/>
              </a:rPr>
              <a:t>اکسید نیتروس از دیگر گازهای گلخانه ای است که بطور طبیعی در جو زمین وجود دارد،غلظت این گاز در اثر فعالیت های صنعتی و کشاورزی افزایش یافته است.این گاز عمدتا در جریان فرآیند نیترات در چرخه نیتروژن وارد اتمسفر می گردد.</a:t>
            </a:r>
            <a:endParaRPr lang="fa-IR" b="1" dirty="0">
              <a:solidFill>
                <a:schemeClr val="tx1"/>
              </a:solidFill>
              <a:cs typeface="B Nazanin" pitchFamily="2" charset="-78"/>
            </a:endParaRPr>
          </a:p>
        </p:txBody>
      </p:sp>
    </p:spTree>
    <p:extLst>
      <p:ext uri="{BB962C8B-B14F-4D97-AF65-F5344CB8AC3E}">
        <p14:creationId xmlns="" xmlns:p14="http://schemas.microsoft.com/office/powerpoint/2010/main" val="4999402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4290"/>
            <a:ext cx="8686800" cy="785818"/>
          </a:xfrm>
        </p:spPr>
        <p:txBody>
          <a:bodyPr>
            <a:normAutofit fontScale="90000"/>
          </a:bodyPr>
          <a:lstStyle/>
          <a:p>
            <a:pPr algn="ctr"/>
            <a:r>
              <a:rPr lang="fa-IR" sz="4800" b="1" dirty="0" smtClean="0">
                <a:solidFill>
                  <a:srgbClr val="0000FF"/>
                </a:solidFill>
                <a:cs typeface="B Titr" pitchFamily="2" charset="-78"/>
              </a:rPr>
              <a:t>تخریب لایه ازن</a:t>
            </a:r>
            <a:endParaRPr lang="fa-IR" sz="4800" b="1" dirty="0">
              <a:solidFill>
                <a:srgbClr val="0000FF"/>
              </a:solidFill>
              <a:cs typeface="B Titr" pitchFamily="2" charset="-78"/>
            </a:endParaRPr>
          </a:p>
        </p:txBody>
      </p:sp>
      <p:sp>
        <p:nvSpPr>
          <p:cNvPr id="3" name="Content Placeholder 2"/>
          <p:cNvSpPr>
            <a:spLocks noGrp="1"/>
          </p:cNvSpPr>
          <p:nvPr>
            <p:ph idx="1"/>
          </p:nvPr>
        </p:nvSpPr>
        <p:spPr>
          <a:xfrm>
            <a:off x="699247" y="1000108"/>
            <a:ext cx="7911353" cy="5214974"/>
          </a:xfrm>
        </p:spPr>
        <p:txBody>
          <a:bodyPr>
            <a:normAutofit fontScale="85000" lnSpcReduction="20000"/>
          </a:bodyPr>
          <a:lstStyle/>
          <a:p>
            <a:pPr marL="0" indent="0" algn="just" rtl="1">
              <a:lnSpc>
                <a:spcPct val="170000"/>
              </a:lnSpc>
              <a:buNone/>
            </a:pPr>
            <a:r>
              <a:rPr lang="fa-IR" sz="2800" b="1" dirty="0" smtClean="0">
                <a:solidFill>
                  <a:srgbClr val="FF00FF"/>
                </a:solidFill>
                <a:cs typeface="B Nazanin" pitchFamily="2" charset="-78"/>
              </a:rPr>
              <a:t>کلروفلوئوروکربنها</a:t>
            </a:r>
            <a:r>
              <a:rPr lang="fa-IR" sz="2800" b="1" dirty="0" smtClean="0">
                <a:cs typeface="B Nazanin" pitchFamily="2" charset="-78"/>
              </a:rPr>
              <a:t> </a:t>
            </a:r>
            <a:r>
              <a:rPr lang="fa-IR" sz="2800" b="1" dirty="0" smtClean="0">
                <a:solidFill>
                  <a:schemeClr val="tx1"/>
                </a:solidFill>
                <a:cs typeface="B Nazanin" pitchFamily="2" charset="-78"/>
              </a:rPr>
              <a:t>مولکولهایی هستند که حاوی کلرین،فلوئورین وکربن می باشند.این گازها برخلاف سایر گازهای گلخانه ای </a:t>
            </a:r>
            <a:r>
              <a:rPr lang="fa-IR" sz="2800" b="1" dirty="0" smtClean="0">
                <a:solidFill>
                  <a:srgbClr val="FF00FF"/>
                </a:solidFill>
                <a:cs typeface="B Nazanin" pitchFamily="2" charset="-78"/>
              </a:rPr>
              <a:t>بطور طبیعی در اتمسفر وجود ندارند </a:t>
            </a:r>
            <a:r>
              <a:rPr lang="fa-IR" sz="2800" b="1" dirty="0" smtClean="0">
                <a:solidFill>
                  <a:schemeClr val="tx1"/>
                </a:solidFill>
                <a:cs typeface="B Nazanin" pitchFamily="2" charset="-78"/>
              </a:rPr>
              <a:t>وتنها از طریق فعالیت های بشری به اتمسفر وارد می شوند.این گازها بطورقابل توجهی پرتوهای بازتابی از زمین را جذب می کنند وچون مدت زیادی هم در فضا باقی می مانند به طور گسترده ای به صورت گازهای گلخانه ای عمل می کنند.</a:t>
            </a:r>
          </a:p>
          <a:p>
            <a:pPr marL="0" indent="0" algn="just" rtl="1">
              <a:lnSpc>
                <a:spcPct val="170000"/>
              </a:lnSpc>
              <a:buNone/>
            </a:pPr>
            <a:r>
              <a:rPr lang="fa-IR" sz="2800" b="1" dirty="0" smtClean="0">
                <a:solidFill>
                  <a:schemeClr val="tx1"/>
                </a:solidFill>
                <a:cs typeface="B Nazanin" pitchFamily="2" charset="-78"/>
              </a:rPr>
              <a:t>از کلروفلوئوروکربن ها در صنایع یخچال سازی،حلال ها،تولید فوم های انعطاف پذیر،تولید آئروسل ها مانند خوش بو کننده ها ،اسپری های مو و رنگهای اسپری فوری استفاده می شود.</a:t>
            </a:r>
            <a:endParaRPr lang="fa-IR" sz="2800" b="1" dirty="0">
              <a:solidFill>
                <a:schemeClr val="tx1"/>
              </a:solidFill>
              <a:cs typeface="B Nazanin" pitchFamily="2" charset="-78"/>
            </a:endParaRPr>
          </a:p>
        </p:txBody>
      </p:sp>
    </p:spTree>
    <p:extLst>
      <p:ext uri="{BB962C8B-B14F-4D97-AF65-F5344CB8AC3E}">
        <p14:creationId xmlns="" xmlns:p14="http://schemas.microsoft.com/office/powerpoint/2010/main" val="21910610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490" y="533400"/>
            <a:ext cx="7845910" cy="1066800"/>
          </a:xfrm>
        </p:spPr>
        <p:txBody>
          <a:bodyPr/>
          <a:lstStyle/>
          <a:p>
            <a:pPr algn="r"/>
            <a:r>
              <a:rPr lang="fa-IR" sz="3200" b="1" dirty="0" smtClean="0">
                <a:solidFill>
                  <a:srgbClr val="0000FF"/>
                </a:solidFill>
                <a:cs typeface="B Titr" pitchFamily="2" charset="-78"/>
              </a:rPr>
              <a:t>ازن به عنوان لایه حفاظتی:</a:t>
            </a:r>
            <a:endParaRPr lang="fa-IR" sz="3200" b="1" dirty="0">
              <a:solidFill>
                <a:srgbClr val="0000FF"/>
              </a:solidFill>
              <a:cs typeface="B Titr" pitchFamily="2" charset="-78"/>
            </a:endParaRPr>
          </a:p>
        </p:txBody>
      </p:sp>
      <p:sp>
        <p:nvSpPr>
          <p:cNvPr id="3" name="Content Placeholder 2"/>
          <p:cNvSpPr>
            <a:spLocks noGrp="1"/>
          </p:cNvSpPr>
          <p:nvPr>
            <p:ph idx="1"/>
          </p:nvPr>
        </p:nvSpPr>
        <p:spPr>
          <a:xfrm>
            <a:off x="914401" y="1752600"/>
            <a:ext cx="7620000" cy="4248168"/>
          </a:xfrm>
        </p:spPr>
        <p:txBody>
          <a:bodyPr>
            <a:normAutofit/>
          </a:bodyPr>
          <a:lstStyle/>
          <a:p>
            <a:pPr marL="0" indent="0" algn="just" rtl="1">
              <a:lnSpc>
                <a:spcPct val="150000"/>
              </a:lnSpc>
              <a:buNone/>
            </a:pPr>
            <a:r>
              <a:rPr lang="fa-IR" sz="2800" b="1" dirty="0" smtClean="0">
                <a:solidFill>
                  <a:schemeClr val="tx1"/>
                </a:solidFill>
                <a:cs typeface="B Nazanin" pitchFamily="2" charset="-78"/>
              </a:rPr>
              <a:t>ازن به طور مرتب در اثرجذب پرتوهای فرابنفش درلایه استراتوسفرجو تولید می شود، سپس ازن تولید شده در واکنش های شیمیایی مختلف به اکسیژن مولکولی تبدیل می شود.مولکول های ازن با جذب پرتوهای فرابفش از تاثیر مخرب آنها بر اکوسیستم های خشکی و آبی می کاهند.</a:t>
            </a:r>
            <a:endParaRPr lang="fa-IR" sz="2800" b="1" dirty="0">
              <a:solidFill>
                <a:schemeClr val="tx1"/>
              </a:solidFill>
              <a:cs typeface="B Nazanin" pitchFamily="2" charset="-78"/>
            </a:endParaRPr>
          </a:p>
        </p:txBody>
      </p:sp>
    </p:spTree>
    <p:extLst>
      <p:ext uri="{BB962C8B-B14F-4D97-AF65-F5344CB8AC3E}">
        <p14:creationId xmlns="" xmlns:p14="http://schemas.microsoft.com/office/powerpoint/2010/main" val="31041684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500034" y="1554162"/>
            <a:ext cx="8143932" cy="4525963"/>
          </a:xfrm>
        </p:spPr>
        <p:txBody>
          <a:bodyPr>
            <a:normAutofit fontScale="92500"/>
          </a:bodyPr>
          <a:lstStyle/>
          <a:p>
            <a:pPr algn="r" rtl="1">
              <a:buNone/>
            </a:pPr>
            <a:r>
              <a:rPr lang="fa-IR" b="1" dirty="0" smtClean="0">
                <a:solidFill>
                  <a:srgbClr val="0000FF"/>
                </a:solidFill>
                <a:cs typeface="B Titr" pitchFamily="2" charset="-78"/>
              </a:rPr>
              <a:t>   </a:t>
            </a:r>
            <a:r>
              <a:rPr lang="ar-SA" b="1" dirty="0" smtClean="0">
                <a:solidFill>
                  <a:srgbClr val="0000FF"/>
                </a:solidFill>
                <a:cs typeface="B Titr" pitchFamily="2" charset="-78"/>
              </a:rPr>
              <a:t>استراتوسفر</a:t>
            </a:r>
            <a:endParaRPr lang="fa-IR" b="1" dirty="0" smtClean="0">
              <a:solidFill>
                <a:srgbClr val="0000FF"/>
              </a:solidFill>
              <a:cs typeface="B Titr" pitchFamily="2" charset="-78"/>
            </a:endParaRPr>
          </a:p>
          <a:p>
            <a:pPr algn="just" rtl="1">
              <a:lnSpc>
                <a:spcPct val="150000"/>
              </a:lnSpc>
              <a:buNone/>
            </a:pPr>
            <a:r>
              <a:rPr lang="ar-SA" b="1" dirty="0" smtClean="0">
                <a:solidFill>
                  <a:schemeClr val="tx1"/>
                </a:solidFill>
                <a:cs typeface="B Nazanin" pitchFamily="2" charset="-78"/>
              </a:rPr>
              <a:t>در اين لايه، معمولاً دما با افزايش ارتفاع، افزايش مي يابد.سطح بالايي استراتوسفر كه در ارتفاع حدود 50 كيلومتري از سطح زمين قرار دارد را استراتوپاز مي نامند. دما در اين سطح به بيشترين مقدار خود مي رسد. مهمترين ويژگي استراتوسفر </a:t>
            </a:r>
            <a:r>
              <a:rPr lang="ar-SA" b="1" dirty="0" smtClean="0">
                <a:solidFill>
                  <a:srgbClr val="FF00FF"/>
                </a:solidFill>
                <a:cs typeface="B Nazanin" pitchFamily="2" charset="-78"/>
              </a:rPr>
              <a:t>وجود لايه ازن </a:t>
            </a:r>
            <a:r>
              <a:rPr lang="ar-SA" b="1" dirty="0" smtClean="0">
                <a:solidFill>
                  <a:schemeClr val="tx1"/>
                </a:solidFill>
                <a:cs typeface="B Nazanin" pitchFamily="2" charset="-78"/>
              </a:rPr>
              <a:t>در اين لايه است.</a:t>
            </a:r>
            <a:endParaRPr lang="en-US" b="1" dirty="0" smtClean="0">
              <a:solidFill>
                <a:schemeClr val="tx1"/>
              </a:solidFill>
              <a:cs typeface="B Nazanin" pitchFamily="2" charset="-78"/>
            </a:endParaRPr>
          </a:p>
          <a:p>
            <a:pPr algn="r" rtl="1"/>
            <a:endParaRPr lang="fa-I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490" y="428604"/>
            <a:ext cx="8074510" cy="1000132"/>
          </a:xfrm>
        </p:spPr>
        <p:txBody>
          <a:bodyPr/>
          <a:lstStyle/>
          <a:p>
            <a:pPr algn="r"/>
            <a:r>
              <a:rPr lang="fa-IR" sz="3200" b="1" dirty="0" smtClean="0">
                <a:solidFill>
                  <a:srgbClr val="FF00FF"/>
                </a:solidFill>
                <a:cs typeface="B Titr" pitchFamily="2" charset="-78"/>
              </a:rPr>
              <a:t>-باران های اسیدی</a:t>
            </a:r>
            <a:r>
              <a:rPr lang="en-US" sz="3200" b="1" dirty="0" smtClean="0">
                <a:solidFill>
                  <a:srgbClr val="0000FF"/>
                </a:solidFill>
                <a:cs typeface="B Zar" pitchFamily="2" charset="-78"/>
                <a:sym typeface="Wingdings" pitchFamily="2" charset="2"/>
              </a:rPr>
              <a:t>Acid Rain</a:t>
            </a:r>
            <a:endParaRPr lang="fa-IR" sz="3200" b="1" dirty="0">
              <a:solidFill>
                <a:srgbClr val="0000FF"/>
              </a:solidFill>
              <a:cs typeface="B Zar" pitchFamily="2" charset="-78"/>
            </a:endParaRPr>
          </a:p>
        </p:txBody>
      </p:sp>
      <p:sp>
        <p:nvSpPr>
          <p:cNvPr id="3" name="Content Placeholder 2"/>
          <p:cNvSpPr>
            <a:spLocks noGrp="1"/>
          </p:cNvSpPr>
          <p:nvPr>
            <p:ph idx="1"/>
          </p:nvPr>
        </p:nvSpPr>
        <p:spPr>
          <a:xfrm>
            <a:off x="609601" y="1214422"/>
            <a:ext cx="8077200" cy="5262578"/>
          </a:xfrm>
        </p:spPr>
        <p:txBody>
          <a:bodyPr>
            <a:noAutofit/>
          </a:bodyPr>
          <a:lstStyle/>
          <a:p>
            <a:pPr marL="0" indent="0" algn="just" rtl="1">
              <a:lnSpc>
                <a:spcPct val="150000"/>
              </a:lnSpc>
              <a:buNone/>
            </a:pPr>
            <a:r>
              <a:rPr lang="fa-IR" sz="2400" b="1" dirty="0" smtClean="0">
                <a:solidFill>
                  <a:schemeClr val="tx1"/>
                </a:solidFill>
                <a:cs typeface="B Nazanin" pitchFamily="2" charset="-78"/>
              </a:rPr>
              <a:t>میانگین اسیدیته باران در طول 40سال گذشته افزایش یافته است.ظاهرا این تغییرات در درجه اول به علت افزایش نشر اکسیدهای گوگرد واکسیدهای نیتروژن است که به دلیل افزایش فعالیت های مختلف صنعتی از قبیل نیروگاه ها،صنایع زباله سوزه و...بوده است.اکسیدهای گوگرد ونیتروژن منتشره در اتمسفر در طی چند ساعت تا چند روز به تدریج با بخار آب واکنش داده وبه اسید سولفوریک واسید نیتریک تبدیل می شوند.معمولا این مواد بعدا بوسیله قطرات باران گرفته شده وبه صورت بارش اسیدی به سطح زمین برمی گردند که به باران اسیدی معروف است.</a:t>
            </a:r>
            <a:endParaRPr lang="fa-IR" sz="2400" b="1" dirty="0">
              <a:solidFill>
                <a:schemeClr val="tx1"/>
              </a:solidFill>
              <a:cs typeface="B Nazanin" pitchFamily="2" charset="-78"/>
            </a:endParaRPr>
          </a:p>
        </p:txBody>
      </p:sp>
    </p:spTree>
    <p:extLst>
      <p:ext uri="{BB962C8B-B14F-4D97-AF65-F5344CB8AC3E}">
        <p14:creationId xmlns="" xmlns:p14="http://schemas.microsoft.com/office/powerpoint/2010/main" val="54060117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90600"/>
          </a:xfrm>
        </p:spPr>
        <p:txBody>
          <a:bodyPr>
            <a:normAutofit fontScale="90000"/>
          </a:bodyPr>
          <a:lstStyle/>
          <a:p>
            <a:pPr algn="ctr"/>
            <a:r>
              <a:rPr lang="fa-IR" sz="3600" b="1" dirty="0">
                <a:solidFill>
                  <a:srgbClr val="FF0000"/>
                </a:solidFill>
                <a:cs typeface="B Zar" pitchFamily="2" charset="-78"/>
              </a:rPr>
              <a:t/>
            </a:r>
            <a:br>
              <a:rPr lang="fa-IR" sz="3600" b="1" dirty="0">
                <a:solidFill>
                  <a:srgbClr val="FF0000"/>
                </a:solidFill>
                <a:cs typeface="B Zar" pitchFamily="2" charset="-78"/>
              </a:rPr>
            </a:br>
            <a:r>
              <a:rPr lang="fa-IR" sz="4000" b="1" dirty="0" smtClean="0">
                <a:solidFill>
                  <a:srgbClr val="0000FF"/>
                </a:solidFill>
                <a:cs typeface="B Titr" pitchFamily="2" charset="-78"/>
              </a:rPr>
              <a:t>کاهش دمای اتمسفری</a:t>
            </a:r>
            <a:r>
              <a:rPr lang="fa-IR" sz="3100" b="1" dirty="0" smtClean="0">
                <a:solidFill>
                  <a:srgbClr val="FF0000"/>
                </a:solidFill>
              </a:rPr>
              <a:t/>
            </a:r>
            <a:br>
              <a:rPr lang="fa-IR" sz="3100" b="1" dirty="0" smtClean="0">
                <a:solidFill>
                  <a:srgbClr val="FF0000"/>
                </a:solidFill>
              </a:rPr>
            </a:br>
            <a:endParaRPr lang="fa-IR" sz="3100" b="1" dirty="0">
              <a:solidFill>
                <a:srgbClr val="FF0000"/>
              </a:solidFill>
            </a:endParaRPr>
          </a:p>
        </p:txBody>
      </p:sp>
      <p:sp>
        <p:nvSpPr>
          <p:cNvPr id="3" name="Content Placeholder 2"/>
          <p:cNvSpPr>
            <a:spLocks noGrp="1"/>
          </p:cNvSpPr>
          <p:nvPr>
            <p:ph idx="1"/>
          </p:nvPr>
        </p:nvSpPr>
        <p:spPr>
          <a:xfrm>
            <a:off x="304800" y="1676400"/>
            <a:ext cx="8305800" cy="4297363"/>
          </a:xfrm>
        </p:spPr>
        <p:txBody>
          <a:bodyPr>
            <a:noAutofit/>
          </a:bodyPr>
          <a:lstStyle/>
          <a:p>
            <a:pPr marL="0" indent="0" algn="r" rtl="1">
              <a:lnSpc>
                <a:spcPct val="150000"/>
              </a:lnSpc>
              <a:buNone/>
            </a:pPr>
            <a:r>
              <a:rPr lang="fa-IR" sz="2800" b="1" dirty="0">
                <a:solidFill>
                  <a:schemeClr val="tx1"/>
                </a:solidFill>
                <a:cs typeface="B Nazanin" pitchFamily="2" charset="-78"/>
              </a:rPr>
              <a:t>ذرت معلق موجود دراتمسفر قادر به جلوگیری از تابش مستقیم نورخورشید به سطح زمین می باشند که این امر می تواند در </a:t>
            </a:r>
            <a:r>
              <a:rPr lang="fa-IR" sz="2800" b="1" dirty="0" smtClean="0">
                <a:solidFill>
                  <a:schemeClr val="tx1"/>
                </a:solidFill>
                <a:cs typeface="B Nazanin" pitchFamily="2" charset="-78"/>
              </a:rPr>
              <a:t>سرد </a:t>
            </a:r>
            <a:r>
              <a:rPr lang="fa-IR" sz="2800" b="1" dirty="0">
                <a:solidFill>
                  <a:schemeClr val="tx1"/>
                </a:solidFill>
                <a:cs typeface="B Nazanin" pitchFamily="2" charset="-78"/>
              </a:rPr>
              <a:t>شدن سطح زمین موثر </a:t>
            </a:r>
            <a:r>
              <a:rPr lang="fa-IR" sz="2800" b="1" dirty="0" smtClean="0">
                <a:solidFill>
                  <a:schemeClr val="tx1"/>
                </a:solidFill>
                <a:cs typeface="B Nazanin" pitchFamily="2" charset="-78"/>
              </a:rPr>
              <a:t>باشد</a:t>
            </a:r>
            <a:r>
              <a:rPr lang="fa-IR" b="1" dirty="0" smtClean="0">
                <a:solidFill>
                  <a:schemeClr val="tx1"/>
                </a:solidFill>
                <a:cs typeface="B Nazanin" pitchFamily="2" charset="-78"/>
              </a:rPr>
              <a:t>.</a:t>
            </a:r>
            <a:r>
              <a:rPr lang="fa-IR" b="1" dirty="0">
                <a:solidFill>
                  <a:schemeClr val="tx1"/>
                </a:solidFill>
                <a:cs typeface="B Titr" pitchFamily="2" charset="-78"/>
              </a:rPr>
              <a:t/>
            </a:r>
            <a:br>
              <a:rPr lang="fa-IR" b="1" dirty="0">
                <a:solidFill>
                  <a:schemeClr val="tx1"/>
                </a:solidFill>
                <a:cs typeface="B Titr" pitchFamily="2" charset="-78"/>
              </a:rPr>
            </a:br>
            <a:r>
              <a:rPr lang="fa-IR" b="1" dirty="0"/>
              <a:t/>
            </a:r>
            <a:br>
              <a:rPr lang="fa-IR" b="1" dirty="0"/>
            </a:br>
            <a:endParaRPr lang="fa-IR" dirty="0"/>
          </a:p>
        </p:txBody>
      </p:sp>
    </p:spTree>
    <p:extLst>
      <p:ext uri="{BB962C8B-B14F-4D97-AF65-F5344CB8AC3E}">
        <p14:creationId xmlns="" xmlns:p14="http://schemas.microsoft.com/office/powerpoint/2010/main" val="23980255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500042"/>
            <a:ext cx="7987553" cy="6143668"/>
          </a:xfrm>
        </p:spPr>
        <p:txBody>
          <a:bodyPr>
            <a:normAutofit fontScale="62500" lnSpcReduction="20000"/>
          </a:bodyPr>
          <a:lstStyle/>
          <a:p>
            <a:pPr algn="just" rtl="1">
              <a:lnSpc>
                <a:spcPct val="170000"/>
              </a:lnSpc>
              <a:buNone/>
            </a:pPr>
            <a:r>
              <a:rPr lang="fa-IR" sz="4400" dirty="0" smtClean="0">
                <a:solidFill>
                  <a:srgbClr val="0000FF"/>
                </a:solidFill>
                <a:cs typeface="B Titr" pitchFamily="2" charset="-78"/>
              </a:rPr>
              <a:t>4-اختلاف </a:t>
            </a:r>
            <a:r>
              <a:rPr lang="fa-IR" sz="4400" dirty="0" smtClean="0">
                <a:solidFill>
                  <a:srgbClr val="0000FF"/>
                </a:solidFill>
                <a:cs typeface="B Titr" pitchFamily="2" charset="-78"/>
              </a:rPr>
              <a:t>تنفسی</a:t>
            </a:r>
            <a:r>
              <a:rPr lang="fa-IR" dirty="0" smtClean="0"/>
              <a:t>: </a:t>
            </a:r>
            <a:r>
              <a:rPr lang="fa-IR" sz="3400" b="1" dirty="0" smtClean="0">
                <a:solidFill>
                  <a:schemeClr val="tx1"/>
                </a:solidFill>
                <a:cs typeface="B Nazanin" pitchFamily="2" charset="-78"/>
              </a:rPr>
              <a:t>ذرات </a:t>
            </a:r>
            <a:r>
              <a:rPr lang="fa-IR" sz="3400" b="1" dirty="0">
                <a:solidFill>
                  <a:schemeClr val="tx1"/>
                </a:solidFill>
                <a:cs typeface="B Nazanin" pitchFamily="2" charset="-78"/>
              </a:rPr>
              <a:t>معلق بزرگی که وارد دستگاه تنفسی شوند،ابتدا بوسیله موها ومخاط بینی به دام می افتند ودر نهایت به صورت خلط از طریق سرفه وشستشوی بینی از دستگاه تنفسی خارج می شوند.ذرات ریزتری که از حفره بینی عبور می کنند ووارد نای می شند بوسیله مخاط نای (موکوس)غیرمتحرک شده ودر اثر حرکات پارویی مژکهای موجود در نای به قسمت فضای حلق سوق داده می شوند </a:t>
            </a:r>
            <a:r>
              <a:rPr lang="fa-IR" sz="3400" b="1" dirty="0" smtClean="0">
                <a:solidFill>
                  <a:schemeClr val="tx1"/>
                </a:solidFill>
                <a:cs typeface="B Nazanin" pitchFamily="2" charset="-78"/>
              </a:rPr>
              <a:t>و از </a:t>
            </a:r>
            <a:r>
              <a:rPr lang="fa-IR" sz="3400" b="1" dirty="0">
                <a:solidFill>
                  <a:schemeClr val="tx1"/>
                </a:solidFill>
                <a:cs typeface="B Nazanin" pitchFamily="2" charset="-78"/>
              </a:rPr>
              <a:t>آنجا از طریق بلع یا خروج به همراه آب دهان دفع می گردند.بخش اعظم ذرات معلق بوسیله بخش بالایی دستگاه تنفس به دام می افتند ولی ذرات بسیار ریز به همراه هوای تنفسی وارد ریه ها شده وبسته به قطرشان در ریه ها انباشته ویا دفع می شوند.برخی ذرات آنقدر ریز هستند که در هنگام دم بهمراه هوا وارد ریه ها شده ودرته ریه ای نشست می کنند.ذرات با قطر0/5تا10 میکرون وارد ریه ها می شوند ودرته ریه ها نشست می کنند.ذرات با قطر </a:t>
            </a:r>
            <a:r>
              <a:rPr lang="fa-IR" sz="3400" b="1" dirty="0" smtClean="0">
                <a:solidFill>
                  <a:schemeClr val="tx1"/>
                </a:solidFill>
                <a:cs typeface="B Nazanin" pitchFamily="2" charset="-78"/>
              </a:rPr>
              <a:t>2 تا4 میکرون </a:t>
            </a:r>
            <a:r>
              <a:rPr lang="fa-IR" sz="3400" b="1" dirty="0">
                <a:solidFill>
                  <a:schemeClr val="tx1"/>
                </a:solidFill>
                <a:cs typeface="B Nazanin" pitchFamily="2" charset="-78"/>
              </a:rPr>
              <a:t>در این بین از قابلیت رسوب پذیری بیشتری برخوردار هستند.</a:t>
            </a:r>
          </a:p>
          <a:p>
            <a:pPr>
              <a:lnSpc>
                <a:spcPct val="170000"/>
              </a:lnSpc>
            </a:pPr>
            <a:endParaRPr lang="fa-IR" b="1" dirty="0"/>
          </a:p>
        </p:txBody>
      </p:sp>
    </p:spTree>
    <p:extLst>
      <p:ext uri="{BB962C8B-B14F-4D97-AF65-F5344CB8AC3E}">
        <p14:creationId xmlns="" xmlns:p14="http://schemas.microsoft.com/office/powerpoint/2010/main" val="3712102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500042"/>
          </a:xfrm>
        </p:spPr>
        <p:txBody>
          <a:bodyPr>
            <a:normAutofit fontScale="90000"/>
          </a:bodyPr>
          <a:lstStyle/>
          <a:p>
            <a:pPr algn="ctr"/>
            <a:r>
              <a:rPr lang="fa-IR" sz="3200" b="1" dirty="0" smtClean="0">
                <a:solidFill>
                  <a:srgbClr val="0000FF"/>
                </a:solidFill>
                <a:cs typeface="B Titr" pitchFamily="2" charset="-78"/>
              </a:rPr>
              <a:t>حوادث ناگوار آلودگی هوا:</a:t>
            </a:r>
            <a:endParaRPr lang="fa-IR" sz="3200" b="1" dirty="0">
              <a:solidFill>
                <a:srgbClr val="0000FF"/>
              </a:solidFill>
              <a:cs typeface="B Titr" pitchFamily="2" charset="-78"/>
            </a:endParaRPr>
          </a:p>
        </p:txBody>
      </p:sp>
      <p:sp>
        <p:nvSpPr>
          <p:cNvPr id="3" name="Content Placeholder 2"/>
          <p:cNvSpPr>
            <a:spLocks noGrp="1"/>
          </p:cNvSpPr>
          <p:nvPr>
            <p:ph idx="1"/>
          </p:nvPr>
        </p:nvSpPr>
        <p:spPr>
          <a:xfrm>
            <a:off x="571472" y="500042"/>
            <a:ext cx="8286808" cy="5929354"/>
          </a:xfrm>
        </p:spPr>
        <p:txBody>
          <a:bodyPr>
            <a:normAutofit fontScale="62500" lnSpcReduction="20000"/>
          </a:bodyPr>
          <a:lstStyle/>
          <a:p>
            <a:pPr marL="0" indent="0" algn="just" rtl="1">
              <a:lnSpc>
                <a:spcPct val="170000"/>
              </a:lnSpc>
              <a:buNone/>
            </a:pPr>
            <a:r>
              <a:rPr lang="fa-IR" b="1" dirty="0" smtClean="0">
                <a:solidFill>
                  <a:srgbClr val="FF00FF"/>
                </a:solidFill>
                <a:cs typeface="B Nazanin" pitchFamily="2" charset="-78"/>
              </a:rPr>
              <a:t>بالا رفتن غلظت آلاینده هوا </a:t>
            </a:r>
            <a:r>
              <a:rPr lang="fa-IR" b="1" dirty="0" smtClean="0">
                <a:solidFill>
                  <a:schemeClr val="tx1"/>
                </a:solidFill>
                <a:cs typeface="B Nazanin" pitchFamily="2" charset="-78"/>
              </a:rPr>
              <a:t>از یک حد معین وشرایط وارونگی هوا در بعضی از کشورها ومناطق حوادث ناگواری را به وجود آورده است،که در هرکدام اثرات سوء آن کاملا مشهود ودر نتیجه آن عده ای بیمار یا تلف شده اند.</a:t>
            </a:r>
          </a:p>
          <a:p>
            <a:pPr marL="0" indent="0" algn="just" rtl="1">
              <a:lnSpc>
                <a:spcPct val="170000"/>
              </a:lnSpc>
              <a:buNone/>
            </a:pPr>
            <a:r>
              <a:rPr lang="fa-IR" b="1" dirty="0" smtClean="0">
                <a:solidFill>
                  <a:schemeClr val="tx1"/>
                </a:solidFill>
                <a:cs typeface="B Nazanin" pitchFamily="2" charset="-78"/>
              </a:rPr>
              <a:t>به عنوان مثال:1-دره میوز در بلژیک:حادثه در روز اول دسامبر سال 1930شروع شد ومنجر به مرگ حدود 60نفرانسان گردید.در این دوره تعدادزیادی منابع آلاینده صنعتی ازجمله تولید فولاد،کارخانه تولید اسید سولفوریک ،شیشه سازی (که معمولا فلوئورمنشر می کند)وتهیه روی وجود داشت.به علت برقراری وارونگی دما انواع مختلفی از آلودگی ها در قسمت پایینی دره محبوس شدند.مرگ افراد در روز چهارم وپنجم دسامبر بیشتر اتفاق افتاد.افراد مسن با سابقه بیماری قلبی وتنفسی بیشترین مرگ ومیر را متحمل شدند.گله های گاو وگوسفند هم مثل مردم مردند.میزان دی اکسید کربن بین9تا 38</a:t>
            </a:r>
            <a:r>
              <a:rPr lang="en-US" b="1" dirty="0" smtClean="0">
                <a:solidFill>
                  <a:schemeClr val="tx1"/>
                </a:solidFill>
                <a:cs typeface="B Nazanin" pitchFamily="2" charset="-78"/>
              </a:rPr>
              <a:t>ppm</a:t>
            </a:r>
            <a:r>
              <a:rPr lang="fa-IR" b="1" dirty="0" smtClean="0">
                <a:solidFill>
                  <a:schemeClr val="tx1"/>
                </a:solidFill>
                <a:cs typeface="B Nazanin" pitchFamily="2" charset="-78"/>
              </a:rPr>
              <a:t>برآورد گردید.میست اسید سولفوریک واحتمالا فلوئور واسید فلوئوریدریک هم در این حادثه دخالت داشته اند.</a:t>
            </a:r>
            <a:endParaRPr lang="fa-IR" b="1" dirty="0">
              <a:solidFill>
                <a:schemeClr val="tx1"/>
              </a:solidFill>
              <a:cs typeface="B Nazanin" pitchFamily="2" charset="-78"/>
            </a:endParaRPr>
          </a:p>
        </p:txBody>
      </p:sp>
    </p:spTree>
    <p:extLst>
      <p:ext uri="{BB962C8B-B14F-4D97-AF65-F5344CB8AC3E}">
        <p14:creationId xmlns="" xmlns:p14="http://schemas.microsoft.com/office/powerpoint/2010/main" val="17343824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28604"/>
            <a:ext cx="8686800" cy="785818"/>
          </a:xfrm>
        </p:spPr>
        <p:txBody>
          <a:bodyPr/>
          <a:lstStyle/>
          <a:p>
            <a:pPr algn="ctr" rtl="1"/>
            <a:r>
              <a:rPr lang="fa-IR" b="1" dirty="0" smtClean="0">
                <a:solidFill>
                  <a:srgbClr val="0000FF"/>
                </a:solidFill>
                <a:cs typeface="B Titr" pitchFamily="2" charset="-78"/>
              </a:rPr>
              <a:t>آلاینده های هوا</a:t>
            </a:r>
            <a:endParaRPr lang="fa-IR" dirty="0">
              <a:solidFill>
                <a:srgbClr val="0000FF"/>
              </a:solidFill>
              <a:cs typeface="B Titr" pitchFamily="2" charset="-78"/>
            </a:endParaRPr>
          </a:p>
        </p:txBody>
      </p:sp>
      <p:sp>
        <p:nvSpPr>
          <p:cNvPr id="3" name="Content Placeholder 2"/>
          <p:cNvSpPr>
            <a:spLocks noGrp="1"/>
          </p:cNvSpPr>
          <p:nvPr>
            <p:ph idx="1"/>
          </p:nvPr>
        </p:nvSpPr>
        <p:spPr>
          <a:xfrm>
            <a:off x="304800" y="928670"/>
            <a:ext cx="8339166" cy="5715040"/>
          </a:xfrm>
        </p:spPr>
        <p:txBody>
          <a:bodyPr>
            <a:normAutofit fontScale="92500"/>
          </a:bodyPr>
          <a:lstStyle/>
          <a:p>
            <a:pPr algn="r" rtl="1">
              <a:buNone/>
            </a:pPr>
            <a:r>
              <a:rPr lang="fa-IR" b="1" dirty="0" smtClean="0">
                <a:solidFill>
                  <a:srgbClr val="FF00FF"/>
                </a:solidFill>
                <a:cs typeface="B Titr" pitchFamily="2" charset="-78"/>
              </a:rPr>
              <a:t>منوکسيد کربن </a:t>
            </a:r>
          </a:p>
          <a:p>
            <a:pPr algn="just" rtl="1">
              <a:lnSpc>
                <a:spcPct val="150000"/>
              </a:lnSpc>
              <a:buNone/>
            </a:pPr>
            <a:r>
              <a:rPr lang="fa-IR" sz="2400" b="1" dirty="0" smtClean="0">
                <a:solidFill>
                  <a:schemeClr val="tx1"/>
                </a:solidFill>
                <a:cs typeface="B Nazanin" pitchFamily="2" charset="-78"/>
              </a:rPr>
              <a:t>منواکسيد کربن (</a:t>
            </a:r>
            <a:r>
              <a:rPr lang="en-US" sz="2000" dirty="0" smtClean="0">
                <a:solidFill>
                  <a:schemeClr val="tx1"/>
                </a:solidFill>
                <a:cs typeface="B Nazanin" pitchFamily="2" charset="-78"/>
              </a:rPr>
              <a:t>CO</a:t>
            </a:r>
            <a:r>
              <a:rPr lang="fa-IR" sz="2400" b="1" dirty="0" smtClean="0">
                <a:solidFill>
                  <a:schemeClr val="tx1"/>
                </a:solidFill>
                <a:cs typeface="B Nazanin" pitchFamily="2" charset="-78"/>
              </a:rPr>
              <a:t>) گازی بی رنگ و بی بو است که در طی چند دقيقه در غلظت بالای </a:t>
            </a:r>
            <a:r>
              <a:rPr lang="en-US" sz="2000" dirty="0" smtClean="0">
                <a:solidFill>
                  <a:schemeClr val="tx1"/>
                </a:solidFill>
                <a:cs typeface="B Nazanin" pitchFamily="2" charset="-78"/>
              </a:rPr>
              <a:t>PPM</a:t>
            </a:r>
            <a:r>
              <a:rPr lang="en-US" sz="2400" b="1" dirty="0" smtClean="0">
                <a:solidFill>
                  <a:schemeClr val="tx1"/>
                </a:solidFill>
                <a:cs typeface="B Nazanin" pitchFamily="2" charset="-78"/>
              </a:rPr>
              <a:t> </a:t>
            </a:r>
            <a:r>
              <a:rPr lang="fa-IR" sz="2400" b="1" dirty="0" smtClean="0">
                <a:solidFill>
                  <a:schemeClr val="tx1"/>
                </a:solidFill>
                <a:cs typeface="B Nazanin" pitchFamily="2" charset="-78"/>
              </a:rPr>
              <a:t>5000 باعث مرگ می شود منواکسيد کربن با هموگلوبين موجود در خون واکنش داده و به صورت کربوکسی هموگلوبين (</a:t>
            </a:r>
            <a:r>
              <a:rPr lang="en-US" sz="2000" dirty="0" smtClean="0">
                <a:solidFill>
                  <a:schemeClr val="tx1"/>
                </a:solidFill>
                <a:cs typeface="B Nazanin" pitchFamily="2" charset="-78"/>
              </a:rPr>
              <a:t>COHb</a:t>
            </a:r>
            <a:r>
              <a:rPr lang="fa-IR" sz="2400" b="1" dirty="0" smtClean="0">
                <a:solidFill>
                  <a:schemeClr val="tx1"/>
                </a:solidFill>
                <a:cs typeface="B Nazanin" pitchFamily="2" charset="-78"/>
              </a:rPr>
              <a:t>) در می آيد.</a:t>
            </a:r>
          </a:p>
          <a:p>
            <a:pPr algn="just" rtl="1">
              <a:lnSpc>
                <a:spcPct val="150000"/>
              </a:lnSpc>
              <a:buNone/>
            </a:pPr>
            <a:r>
              <a:rPr lang="fa-IR" sz="2400" b="1" dirty="0" smtClean="0">
                <a:solidFill>
                  <a:schemeClr val="tx1"/>
                </a:solidFill>
                <a:cs typeface="B Nazanin" pitchFamily="2" charset="-78"/>
              </a:rPr>
              <a:t>تمايل هموگلوبين برای جذب </a:t>
            </a:r>
            <a:r>
              <a:rPr lang="en-US" sz="2000" dirty="0" smtClean="0">
                <a:solidFill>
                  <a:schemeClr val="tx1"/>
                </a:solidFill>
                <a:cs typeface="B Nazanin" pitchFamily="2" charset="-78"/>
              </a:rPr>
              <a:t>CO</a:t>
            </a:r>
            <a:r>
              <a:rPr lang="fa-IR" sz="2400" b="1" dirty="0" smtClean="0">
                <a:solidFill>
                  <a:schemeClr val="tx1"/>
                </a:solidFill>
                <a:cs typeface="B Nazanin" pitchFamily="2" charset="-78"/>
              </a:rPr>
              <a:t> بيشتر از اکسيژن است در صورتيکه ميزان کربوکسی هموگلوبين 5 تا 10 درصد باشد به حس بينايی ، قدرت فعاليت و توانايی يادگيری آسيب وارد می شود. در صورتيکه انسان در تماس با غلظت </a:t>
            </a:r>
            <a:r>
              <a:rPr lang="en-US" sz="2000" dirty="0" err="1" smtClean="0">
                <a:solidFill>
                  <a:schemeClr val="tx1"/>
                </a:solidFill>
                <a:cs typeface="B Nazanin" pitchFamily="2" charset="-78"/>
              </a:rPr>
              <a:t>PPM</a:t>
            </a:r>
            <a:r>
              <a:rPr lang="fa-IR" sz="2400" b="1" dirty="0" smtClean="0">
                <a:solidFill>
                  <a:schemeClr val="tx1"/>
                </a:solidFill>
                <a:cs typeface="B Nazanin" pitchFamily="2" charset="-78"/>
              </a:rPr>
              <a:t> 50 منواکسيد کربن برای مدت 8 ساعت باشد، غلظت </a:t>
            </a:r>
            <a:r>
              <a:rPr lang="en-US" sz="2000" dirty="0" err="1" smtClean="0">
                <a:solidFill>
                  <a:schemeClr val="tx1"/>
                </a:solidFill>
                <a:cs typeface="B Nazanin" pitchFamily="2" charset="-78"/>
              </a:rPr>
              <a:t>COHb</a:t>
            </a:r>
            <a:r>
              <a:rPr lang="fa-IR" sz="2400" b="1" dirty="0" smtClean="0">
                <a:solidFill>
                  <a:schemeClr val="tx1"/>
                </a:solidFill>
                <a:cs typeface="B Nazanin" pitchFamily="2" charset="-78"/>
              </a:rPr>
              <a:t> در حدود 5/7صد می شود تماس با غلظت </a:t>
            </a:r>
            <a:r>
              <a:rPr lang="en-US" sz="2000" dirty="0" err="1" smtClean="0">
                <a:solidFill>
                  <a:schemeClr val="tx1"/>
                </a:solidFill>
                <a:cs typeface="B Nazanin" pitchFamily="2" charset="-78"/>
              </a:rPr>
              <a:t>PPM</a:t>
            </a:r>
            <a:r>
              <a:rPr lang="fa-IR" sz="2400" b="1" dirty="0" smtClean="0">
                <a:solidFill>
                  <a:schemeClr val="tx1"/>
                </a:solidFill>
                <a:cs typeface="B Nazanin" pitchFamily="2" charset="-78"/>
              </a:rPr>
              <a:t> 20 منواکسيد کربن برای  مدت 8 ساعت موجب توليد </a:t>
            </a:r>
            <a:r>
              <a:rPr lang="en-US" sz="2000" dirty="0" err="1" smtClean="0">
                <a:solidFill>
                  <a:schemeClr val="tx1"/>
                </a:solidFill>
                <a:cs typeface="B Nazanin" pitchFamily="2" charset="-78"/>
              </a:rPr>
              <a:t>COHb</a:t>
            </a:r>
            <a:r>
              <a:rPr lang="fa-IR" sz="2400" b="1" dirty="0" smtClean="0">
                <a:solidFill>
                  <a:schemeClr val="tx1"/>
                </a:solidFill>
                <a:cs typeface="B Nazanin" pitchFamily="2" charset="-78"/>
              </a:rPr>
              <a:t>  در حدود 8/2 درصد می شود (غلظت متوسط </a:t>
            </a:r>
            <a:r>
              <a:rPr lang="en-US" sz="2400" dirty="0" err="1" smtClean="0">
                <a:solidFill>
                  <a:schemeClr val="tx1"/>
                </a:solidFill>
                <a:cs typeface="B Nazanin" pitchFamily="2" charset="-78"/>
              </a:rPr>
              <a:t>CO</a:t>
            </a:r>
            <a:r>
              <a:rPr lang="fa-IR" sz="2400" b="1" dirty="0" smtClean="0">
                <a:solidFill>
                  <a:schemeClr val="tx1"/>
                </a:solidFill>
                <a:cs typeface="B Nazanin" pitchFamily="2" charset="-78"/>
              </a:rPr>
              <a:t> استنشاق شده از اکسيژن سيگار حدود 200 تا 400 </a:t>
            </a:r>
            <a:r>
              <a:rPr lang="en-US" sz="2000" dirty="0" err="1" smtClean="0">
                <a:solidFill>
                  <a:schemeClr val="tx1"/>
                </a:solidFill>
                <a:cs typeface="B Nazanin" pitchFamily="2" charset="-78"/>
              </a:rPr>
              <a:t>PPM</a:t>
            </a:r>
            <a:r>
              <a:rPr lang="fa-IR" sz="2400" b="1" dirty="0" smtClean="0">
                <a:solidFill>
                  <a:schemeClr val="tx1"/>
                </a:solidFill>
                <a:cs typeface="B Nazanin" pitchFamily="2" charset="-78"/>
              </a:rPr>
              <a:t> است).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845909" cy="1066800"/>
          </a:xfrm>
        </p:spPr>
        <p:txBody>
          <a:bodyPr/>
          <a:lstStyle/>
          <a:p>
            <a:pPr algn="ctr"/>
            <a:r>
              <a:rPr lang="fa-IR" sz="3200" b="1" dirty="0" smtClean="0">
                <a:solidFill>
                  <a:srgbClr val="0000FF"/>
                </a:solidFill>
                <a:cs typeface="B Titr" pitchFamily="2" charset="-78"/>
              </a:rPr>
              <a:t>اثرات سوء منوکسیدکربن برروی انسان:</a:t>
            </a:r>
            <a:endParaRPr lang="fa-IR" sz="3200" b="1" dirty="0">
              <a:solidFill>
                <a:srgbClr val="0000FF"/>
              </a:solidFill>
              <a:cs typeface="B Titr" pitchFamily="2" charset="-78"/>
            </a:endParaRPr>
          </a:p>
        </p:txBody>
      </p:sp>
      <p:sp>
        <p:nvSpPr>
          <p:cNvPr id="3" name="Content Placeholder 2"/>
          <p:cNvSpPr>
            <a:spLocks noGrp="1"/>
          </p:cNvSpPr>
          <p:nvPr>
            <p:ph idx="1"/>
          </p:nvPr>
        </p:nvSpPr>
        <p:spPr>
          <a:xfrm>
            <a:off x="152400" y="1071546"/>
            <a:ext cx="8686799" cy="5405454"/>
          </a:xfrm>
        </p:spPr>
        <p:txBody>
          <a:bodyPr>
            <a:normAutofit fontScale="70000" lnSpcReduction="20000"/>
          </a:bodyPr>
          <a:lstStyle/>
          <a:p>
            <a:pPr marL="0" indent="0" algn="just" rtl="1">
              <a:lnSpc>
                <a:spcPct val="170000"/>
              </a:lnSpc>
              <a:buNone/>
            </a:pPr>
            <a:r>
              <a:rPr lang="fa-IR" b="1" dirty="0">
                <a:solidFill>
                  <a:schemeClr val="tx1"/>
                </a:solidFill>
                <a:latin typeface="Arial" pitchFamily="34" charset="0"/>
                <a:cs typeface="B Nazanin" pitchFamily="2" charset="-78"/>
              </a:rPr>
              <a:t>مقداربسیارکم </a:t>
            </a:r>
            <a:r>
              <a:rPr lang="fa-IR" b="1" dirty="0" smtClean="0">
                <a:solidFill>
                  <a:schemeClr val="tx1"/>
                </a:solidFill>
                <a:latin typeface="Arial" pitchFamily="34" charset="0"/>
                <a:cs typeface="B Nazanin" pitchFamily="2" charset="-78"/>
              </a:rPr>
              <a:t>کربوکسی هموگلوبین باعث اثرات فیزیولوژیکی مهمی در بدن انسان می شود وبا افزایش کربوکسی </a:t>
            </a:r>
            <a:r>
              <a:rPr lang="fa-IR" b="1" dirty="0">
                <a:solidFill>
                  <a:schemeClr val="tx1"/>
                </a:solidFill>
                <a:latin typeface="Arial" pitchFamily="34" charset="0"/>
                <a:cs typeface="B Nazanin" pitchFamily="2" charset="-78"/>
              </a:rPr>
              <a:t>هموگلوبین </a:t>
            </a:r>
            <a:r>
              <a:rPr lang="fa-IR" b="1" dirty="0" smtClean="0">
                <a:solidFill>
                  <a:schemeClr val="tx1"/>
                </a:solidFill>
                <a:latin typeface="Arial" pitchFamily="34" charset="0"/>
                <a:cs typeface="B Nazanin" pitchFamily="2" charset="-78"/>
              </a:rPr>
              <a:t>درصد این اثرات افزایش می یابد.به طوری که می تواند سبب بروزعلائمی از قبیل اختلال دراعمال حیاتی بدن،اثربر سیستم اعصاب مرکزی،اختلال درتشخیص زمان،اشکالات بینایی،تغییردراعمال قلب،تنفس،خستگی،خواب آلودگی،حالت کما و حتی مرگ گردد.این امر بیشتر در درون ساختمان هایی که سیستم گرمایشی آنها از تهویه مناسبی برخوردار نیستند، رخ می دهد. </a:t>
            </a:r>
          </a:p>
          <a:p>
            <a:pPr marL="0" indent="0" algn="just" rtl="1">
              <a:lnSpc>
                <a:spcPct val="170000"/>
              </a:lnSpc>
              <a:buNone/>
            </a:pPr>
            <a:r>
              <a:rPr lang="fa-IR" b="1" dirty="0" smtClean="0">
                <a:solidFill>
                  <a:schemeClr val="tx1"/>
                </a:solidFill>
                <a:latin typeface="Arial" pitchFamily="34" charset="0"/>
                <a:cs typeface="B Nazanin" pitchFamily="2" charset="-78"/>
              </a:rPr>
              <a:t>هم چنین در محل هایی که اتومبیل های با سیستم اگزوز خراب در حال توقف، روشنند و یا در بعضی از مجموعه های صنعتی اتفاق می افتد. مسمومیت منوکسید کربن عامل مهمی برای مرگ در اثر آتش سوزی منازل و آتش سوزی معادن زغال سنگ می باشد.</a:t>
            </a:r>
            <a:endParaRPr lang="fa-IR" b="1" dirty="0">
              <a:solidFill>
                <a:schemeClr val="tx1"/>
              </a:solidFill>
              <a:latin typeface="Arial" pitchFamily="34" charset="0"/>
              <a:cs typeface="B Nazanin" pitchFamily="2" charset="-78"/>
            </a:endParaRPr>
          </a:p>
        </p:txBody>
      </p:sp>
    </p:spTree>
    <p:extLst>
      <p:ext uri="{BB962C8B-B14F-4D97-AF65-F5344CB8AC3E}">
        <p14:creationId xmlns="" xmlns:p14="http://schemas.microsoft.com/office/powerpoint/2010/main" val="69139404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42918"/>
            <a:ext cx="8686800" cy="857256"/>
          </a:xfrm>
        </p:spPr>
        <p:txBody>
          <a:bodyPr>
            <a:normAutofit fontScale="90000"/>
          </a:bodyPr>
          <a:lstStyle/>
          <a:p>
            <a:pPr algn="ctr" rtl="1"/>
            <a:r>
              <a:rPr lang="fa-IR" b="1" dirty="0" smtClean="0">
                <a:solidFill>
                  <a:srgbClr val="0000FF"/>
                </a:solidFill>
                <a:cs typeface="B Titr" pitchFamily="2" charset="-78"/>
              </a:rPr>
              <a:t>هيدروکربن ها</a:t>
            </a:r>
            <a:r>
              <a:rPr lang="fa-IR" b="1" dirty="0" smtClean="0"/>
              <a:t> </a:t>
            </a:r>
            <a:r>
              <a:rPr lang="en-US" dirty="0" smtClean="0"/>
              <a:t/>
            </a:r>
            <a:br>
              <a:rPr lang="en-US" dirty="0" smtClean="0"/>
            </a:br>
            <a:endParaRPr lang="fa-IR" dirty="0"/>
          </a:p>
        </p:txBody>
      </p:sp>
      <p:sp>
        <p:nvSpPr>
          <p:cNvPr id="3" name="Content Placeholder 2"/>
          <p:cNvSpPr>
            <a:spLocks noGrp="1"/>
          </p:cNvSpPr>
          <p:nvPr>
            <p:ph idx="1"/>
          </p:nvPr>
        </p:nvSpPr>
        <p:spPr>
          <a:xfrm>
            <a:off x="304800" y="1500174"/>
            <a:ext cx="8482042" cy="5357826"/>
          </a:xfrm>
        </p:spPr>
        <p:txBody>
          <a:bodyPr>
            <a:noAutofit/>
          </a:bodyPr>
          <a:lstStyle/>
          <a:p>
            <a:pPr algn="just" rtl="1">
              <a:buNone/>
            </a:pPr>
            <a:r>
              <a:rPr lang="fa-IR" sz="2400" b="1" dirty="0" smtClean="0">
                <a:solidFill>
                  <a:schemeClr val="tx1"/>
                </a:solidFill>
                <a:cs typeface="B Nazanin" pitchFamily="2" charset="-78"/>
              </a:rPr>
              <a:t>هيدروکربنهايی که به صورت گازی وجود دارند حداکثر  دارای پنج اتم کربن می باشند.  متان و تريپن دو هيدروکربن عمده منتشره به وسیله منابع طبيعی است. برخلاف متان که از فساد مواد آلی حاصل می شود، تريپن از طريق گياهان زنده انتشار مي يابد.</a:t>
            </a:r>
            <a:endParaRPr lang="en-US" sz="2400" b="1" dirty="0" smtClean="0">
              <a:solidFill>
                <a:schemeClr val="tx1"/>
              </a:solidFill>
              <a:cs typeface="B Nazanin" pitchFamily="2" charset="-78"/>
            </a:endParaRPr>
          </a:p>
          <a:p>
            <a:pPr algn="just" rtl="1">
              <a:buNone/>
            </a:pPr>
            <a:r>
              <a:rPr lang="fa-IR" sz="2400" b="1" dirty="0" smtClean="0">
                <a:solidFill>
                  <a:schemeClr val="tx1"/>
                </a:solidFill>
                <a:cs typeface="B Nazanin" pitchFamily="2" charset="-78"/>
              </a:rPr>
              <a:t>عمده ترین منابع مصنوعی عمده توليد هيدروکربنها شامل منابع احتراق و مواد خروجی از کوره ها است. مقدار مربوط به اين منابع حدود 23 تا  38 درصد از کل مقدار منتشره در جهان می باشد. تبخير بنزين، تلفات حاصل از پالايشگاهها و تبخير حلالها نيز 27 درصد برآورد مي گردد . بعضی از هيدروکربنها با اکسيژن ترکيب می شوند و بعضی از آنها در حضور اکسيد های ازت به ترکيبات آلی ديگرتبديل می شوند. </a:t>
            </a:r>
            <a:endParaRPr lang="en-US" sz="2400" b="1" dirty="0" smtClean="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0042"/>
            <a:ext cx="8686800" cy="714380"/>
          </a:xfrm>
        </p:spPr>
        <p:txBody>
          <a:bodyPr/>
          <a:lstStyle/>
          <a:p>
            <a:pPr algn="ctr" rtl="1"/>
            <a:r>
              <a:rPr lang="en-US" b="1" dirty="0" smtClean="0">
                <a:solidFill>
                  <a:srgbClr val="0000FF"/>
                </a:solidFill>
                <a:cs typeface="B Titr" pitchFamily="2" charset="-78"/>
              </a:rPr>
              <a:t> </a:t>
            </a:r>
            <a:r>
              <a:rPr lang="fa-IR" b="1" dirty="0" smtClean="0">
                <a:solidFill>
                  <a:srgbClr val="0000FF"/>
                </a:solidFill>
                <a:cs typeface="B Titr" pitchFamily="2" charset="-78"/>
              </a:rPr>
              <a:t> اثرات سوء هيدروکربن ها روی انسان</a:t>
            </a:r>
            <a:endParaRPr lang="fa-IR" dirty="0"/>
          </a:p>
        </p:txBody>
      </p:sp>
      <p:sp>
        <p:nvSpPr>
          <p:cNvPr id="3" name="Content Placeholder 2"/>
          <p:cNvSpPr>
            <a:spLocks noGrp="1"/>
          </p:cNvSpPr>
          <p:nvPr>
            <p:ph idx="1"/>
          </p:nvPr>
        </p:nvSpPr>
        <p:spPr>
          <a:xfrm>
            <a:off x="304800" y="1071546"/>
            <a:ext cx="8686800" cy="5786454"/>
          </a:xfrm>
        </p:spPr>
        <p:txBody>
          <a:bodyPr>
            <a:normAutofit/>
          </a:bodyPr>
          <a:lstStyle/>
          <a:p>
            <a:pPr algn="just" rtl="1">
              <a:lnSpc>
                <a:spcPct val="150000"/>
              </a:lnSpc>
              <a:buNone/>
            </a:pPr>
            <a:r>
              <a:rPr lang="fa-IR" sz="2800" b="1" dirty="0" smtClean="0">
                <a:solidFill>
                  <a:schemeClr val="tx1"/>
                </a:solidFill>
                <a:cs typeface="B Nazanin" pitchFamily="2" charset="-78"/>
              </a:rPr>
              <a:t>هيدروکربنها به علت نقش در ساختمان اکسيدانتهای فتو شيميايی در سلامت انسان مهم هستند به استثناء ترکيبات آروماتيک، ساير هيدروکربنها از نظر سمی بی اثر مي باشند. در سال 1980 </a:t>
            </a:r>
            <a:r>
              <a:rPr lang="en-US" sz="2800" b="1" dirty="0" smtClean="0">
                <a:solidFill>
                  <a:schemeClr val="tx1"/>
                </a:solidFill>
                <a:cs typeface="B Nazanin" pitchFamily="2" charset="-78"/>
              </a:rPr>
              <a:t>EPA</a:t>
            </a:r>
            <a:r>
              <a:rPr lang="fa-IR" sz="2800" b="1" dirty="0" smtClean="0">
                <a:solidFill>
                  <a:schemeClr val="tx1"/>
                </a:solidFill>
                <a:cs typeface="B Nazanin" pitchFamily="2" charset="-78"/>
              </a:rPr>
              <a:t>  يک تلاش جدی را برای شناسايی ترکيبات آلی سمی آغاز کرد. بعضی از هيد روکربنهای آرماتيک چند حلقه ای (</a:t>
            </a:r>
            <a:r>
              <a:rPr lang="en-US" sz="2800" b="1" dirty="0" smtClean="0">
                <a:solidFill>
                  <a:schemeClr val="tx1"/>
                </a:solidFill>
                <a:cs typeface="B Nazanin" pitchFamily="2" charset="-78"/>
              </a:rPr>
              <a:t>PAH</a:t>
            </a:r>
            <a:r>
              <a:rPr lang="en-US" sz="2800" b="1" baseline="-25000" dirty="0" smtClean="0">
                <a:solidFill>
                  <a:schemeClr val="tx1"/>
                </a:solidFill>
                <a:cs typeface="B Nazanin" pitchFamily="2" charset="-78"/>
              </a:rPr>
              <a:t>S</a:t>
            </a:r>
            <a:r>
              <a:rPr lang="fa-IR" sz="2800" b="1" dirty="0" smtClean="0">
                <a:solidFill>
                  <a:schemeClr val="tx1"/>
                </a:solidFill>
                <a:cs typeface="B Nazanin" pitchFamily="2" charset="-78"/>
              </a:rPr>
              <a:t>)  برای بعضی از افراد سرطانزا شناخته شده است. ساير هيدروکربنهای سمی موجود در هوا شامل آفت کشها، پلی کلروبی فنيلها (</a:t>
            </a:r>
            <a:r>
              <a:rPr lang="en-US" sz="2800" b="1" dirty="0" smtClean="0">
                <a:solidFill>
                  <a:schemeClr val="tx1"/>
                </a:solidFill>
                <a:cs typeface="B Nazanin" pitchFamily="2" charset="-78"/>
              </a:rPr>
              <a:t>PCB</a:t>
            </a:r>
            <a:r>
              <a:rPr lang="en-US" sz="2800" b="1" baseline="-25000" dirty="0" smtClean="0">
                <a:solidFill>
                  <a:schemeClr val="tx1"/>
                </a:solidFill>
                <a:cs typeface="B Nazanin" pitchFamily="2" charset="-78"/>
              </a:rPr>
              <a:t>S</a:t>
            </a:r>
            <a:r>
              <a:rPr lang="fa-IR" sz="2800" b="1" dirty="0" smtClean="0">
                <a:solidFill>
                  <a:schemeClr val="tx1"/>
                </a:solidFill>
                <a:cs typeface="B Nazanin" pitchFamily="2" charset="-78"/>
              </a:rPr>
              <a:t>)  و دی اکسين ها هستند . </a:t>
            </a:r>
            <a:endParaRPr lang="en-US" sz="2800" b="1" dirty="0" smtClean="0">
              <a:solidFill>
                <a:schemeClr val="tx1"/>
              </a:solidFill>
              <a:cs typeface="B Nazanin" pitchFamily="2" charset="-78"/>
            </a:endParaRPr>
          </a:p>
          <a:p>
            <a:pPr algn="r" rtl="1">
              <a:buNone/>
            </a:pPr>
            <a:endParaRPr lang="fa-I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7166"/>
            <a:ext cx="8686800" cy="785818"/>
          </a:xfrm>
        </p:spPr>
        <p:txBody>
          <a:bodyPr>
            <a:normAutofit/>
          </a:bodyPr>
          <a:lstStyle/>
          <a:p>
            <a:pPr algn="ctr" rtl="1"/>
            <a:r>
              <a:rPr lang="fa-IR" sz="4400" b="1" dirty="0" smtClean="0">
                <a:solidFill>
                  <a:srgbClr val="0000FF"/>
                </a:solidFill>
                <a:cs typeface="B Titr" pitchFamily="2" charset="-78"/>
              </a:rPr>
              <a:t>سرب</a:t>
            </a:r>
            <a:endParaRPr lang="fa-IR" sz="4400" dirty="0">
              <a:solidFill>
                <a:srgbClr val="0000FF"/>
              </a:solidFill>
              <a:cs typeface="B Titr" pitchFamily="2" charset="-78"/>
            </a:endParaRPr>
          </a:p>
        </p:txBody>
      </p:sp>
      <p:sp>
        <p:nvSpPr>
          <p:cNvPr id="3" name="Content Placeholder 2"/>
          <p:cNvSpPr>
            <a:spLocks noGrp="1"/>
          </p:cNvSpPr>
          <p:nvPr>
            <p:ph idx="1"/>
          </p:nvPr>
        </p:nvSpPr>
        <p:spPr>
          <a:xfrm>
            <a:off x="714348" y="1071546"/>
            <a:ext cx="8277252" cy="4857784"/>
          </a:xfrm>
        </p:spPr>
        <p:txBody>
          <a:bodyPr>
            <a:normAutofit fontScale="70000" lnSpcReduction="20000"/>
          </a:bodyPr>
          <a:lstStyle/>
          <a:p>
            <a:pPr algn="just" rtl="1">
              <a:lnSpc>
                <a:spcPct val="170000"/>
              </a:lnSpc>
              <a:buNone/>
            </a:pPr>
            <a:r>
              <a:rPr lang="fa-IR" b="1" dirty="0" smtClean="0">
                <a:solidFill>
                  <a:schemeClr val="tx1"/>
                </a:solidFill>
                <a:cs typeface="B Nazanin" pitchFamily="2" charset="-78"/>
              </a:rPr>
              <a:t>اولين منبع طبيعی سرب در اتمسفر، فعاليتهای آتشفشانی و پراکنده شدن خاک در هوا می باشد. فرآيند ذوب و پالايش و سوزاندن مواد زائد حاوی سرب نيز از منابع عمده نقطه ای سرب می باشد. در صورت وجود سرب در بنزین 70  تا 80  درصد آن به اتمسفر تخليه مي شود. </a:t>
            </a:r>
            <a:endParaRPr lang="en-US" b="1" dirty="0" smtClean="0">
              <a:solidFill>
                <a:schemeClr val="tx1"/>
              </a:solidFill>
              <a:cs typeface="B Nazanin" pitchFamily="2" charset="-78"/>
            </a:endParaRPr>
          </a:p>
          <a:p>
            <a:pPr algn="just" rtl="1">
              <a:lnSpc>
                <a:spcPct val="170000"/>
              </a:lnSpc>
              <a:buNone/>
            </a:pPr>
            <a:r>
              <a:rPr lang="fa-IR" b="1" dirty="0" smtClean="0">
                <a:solidFill>
                  <a:schemeClr val="tx1"/>
                </a:solidFill>
                <a:cs typeface="B Nazanin" pitchFamily="2" charset="-78"/>
              </a:rPr>
              <a:t>ذرات خيلی کوچک، که در اثر تبخير يا تغليظ تشکيل می شوند، در نتيجه چسبيدن به يکديگر به صورت ذرات درشت تر در می آيند و يا اينکه قبل از اينکه از اتمسفر حذف شوند به شکل هسته در می آيند. گاهی اوقات ذرات تا حد چند ميکرون ممکن است ته نشين شده يا به وسیله باران شسته شده و حذف گردند. </a:t>
            </a:r>
            <a:endParaRPr lang="en-US" b="1" dirty="0" smtClean="0">
              <a:solidFill>
                <a:schemeClr val="tx1"/>
              </a:solidFill>
              <a:cs typeface="B Nazanin" pitchFamily="2" charset="-78"/>
            </a:endParaRPr>
          </a:p>
          <a:p>
            <a:pPr algn="just" rtl="1">
              <a:lnSpc>
                <a:spcPct val="160000"/>
              </a:lnSpc>
              <a:buNone/>
            </a:pPr>
            <a:endParaRPr lang="fa-IR" b="1" dirty="0">
              <a:cs typeface="B Nazanin" pitchFamily="2" charset="-7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85728"/>
            <a:ext cx="8686800" cy="785818"/>
          </a:xfrm>
        </p:spPr>
        <p:txBody>
          <a:bodyPr/>
          <a:lstStyle/>
          <a:p>
            <a:pPr algn="ctr" rtl="1"/>
            <a:r>
              <a:rPr lang="fa-IR" dirty="0" smtClean="0">
                <a:solidFill>
                  <a:srgbClr val="0000FF"/>
                </a:solidFill>
                <a:cs typeface="B Titr" pitchFamily="2" charset="-78"/>
              </a:rPr>
              <a:t>اثرات سوء سرب روی انسان</a:t>
            </a:r>
            <a:endParaRPr lang="fa-IR" dirty="0">
              <a:solidFill>
                <a:srgbClr val="0000FF"/>
              </a:solidFill>
              <a:cs typeface="B Titr" pitchFamily="2" charset="-78"/>
            </a:endParaRPr>
          </a:p>
        </p:txBody>
      </p:sp>
      <p:sp>
        <p:nvSpPr>
          <p:cNvPr id="3" name="Content Placeholder 2"/>
          <p:cNvSpPr>
            <a:spLocks noGrp="1"/>
          </p:cNvSpPr>
          <p:nvPr>
            <p:ph idx="1"/>
          </p:nvPr>
        </p:nvSpPr>
        <p:spPr>
          <a:xfrm>
            <a:off x="785786" y="785794"/>
            <a:ext cx="7858180" cy="5715040"/>
          </a:xfrm>
        </p:spPr>
        <p:txBody>
          <a:bodyPr>
            <a:normAutofit fontScale="77500" lnSpcReduction="20000"/>
          </a:bodyPr>
          <a:lstStyle/>
          <a:p>
            <a:pPr algn="just" rtl="1">
              <a:lnSpc>
                <a:spcPct val="150000"/>
              </a:lnSpc>
              <a:buNone/>
            </a:pPr>
            <a:r>
              <a:rPr lang="fa-IR" b="1" dirty="0" smtClean="0">
                <a:cs typeface="B Nazanin" pitchFamily="2" charset="-78"/>
              </a:rPr>
              <a:t>سرب از جمله آلوده کننده های عمده هوا بوده و يک سم تجمعی است اين آلاينده به غير از از طريق غذا و آب نيز وارد بدن می شود. 5  تا 10 درصد کل سرب جذب شده بدن از طريق عمل بلع وارد بدن می شود20 تا50 درصد سربی که از طريق هوا وارد ريه می شود، جذب می گردد و بخشی از سرب که جذب نشده از طريق ادرار يا مدفوع دفع می گردد. يکی از راههای تشخيص شدت مسمويت به سرب، اندازه گيری ميزان سرب در ادرار و خون است. از مشخصه های مسموميت حاد بلع سرب کم خونی خفيف است (کاهش گلبولهای قرمز خون) که با علائمی نظير خستگی، زود رنجی، سردرد خفيف و زرد شدن جزئی رنگ بدن ظاهر می شود.</a:t>
            </a:r>
            <a:endParaRPr lang="fa-IR" b="1" dirty="0">
              <a:cs typeface="B Nazanin"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a:xfrm>
            <a:off x="571472" y="1000108"/>
            <a:ext cx="8072494" cy="5080017"/>
          </a:xfrm>
        </p:spPr>
        <p:txBody>
          <a:bodyPr>
            <a:normAutofit fontScale="92500"/>
          </a:bodyPr>
          <a:lstStyle/>
          <a:p>
            <a:pPr algn="just" rtl="1">
              <a:lnSpc>
                <a:spcPct val="150000"/>
              </a:lnSpc>
              <a:buNone/>
            </a:pPr>
            <a:r>
              <a:rPr lang="ar-SA" b="1" dirty="0" smtClean="0">
                <a:solidFill>
                  <a:srgbClr val="0000FF"/>
                </a:solidFill>
                <a:cs typeface="B Titr" pitchFamily="2" charset="-78"/>
              </a:rPr>
              <a:t>مزوسفر: </a:t>
            </a:r>
            <a:r>
              <a:rPr lang="ar-SA" b="1" dirty="0" smtClean="0">
                <a:solidFill>
                  <a:schemeClr val="tx1"/>
                </a:solidFill>
                <a:cs typeface="B Nazanin" pitchFamily="2" charset="-78"/>
              </a:rPr>
              <a:t>در اين لايه ، با افزايش ارتفاع ،دما كاهش مي يابد. سطح بالايي مزوسفر كه در ارتفاع حدود 90 كيلومتري از سطح زمين قرار دارد را استراتوپاز مي نامند. دما در اين سطح به حداقل مقدار خود(پايين تر از </a:t>
            </a:r>
            <a:r>
              <a:rPr lang="en-US" b="1" baseline="30000" dirty="0" smtClean="0">
                <a:solidFill>
                  <a:schemeClr val="tx1"/>
                </a:solidFill>
                <a:cs typeface="B Nazanin" pitchFamily="2" charset="-78"/>
              </a:rPr>
              <a:t>0C</a:t>
            </a:r>
            <a:r>
              <a:rPr lang="en-US" b="1" dirty="0" smtClean="0">
                <a:solidFill>
                  <a:schemeClr val="tx1"/>
                </a:solidFill>
                <a:cs typeface="B Nazanin" pitchFamily="2" charset="-78"/>
              </a:rPr>
              <a:t> </a:t>
            </a:r>
            <a:r>
              <a:rPr lang="ar-SA" b="1" dirty="0" smtClean="0">
                <a:solidFill>
                  <a:schemeClr val="tx1"/>
                </a:solidFill>
                <a:cs typeface="B Nazanin" pitchFamily="2" charset="-78"/>
              </a:rPr>
              <a:t>80-) مي رسد.</a:t>
            </a:r>
            <a:endParaRPr lang="fa-IR" b="1" dirty="0" smtClean="0">
              <a:solidFill>
                <a:schemeClr val="tx1"/>
              </a:solidFill>
              <a:cs typeface="B Nazanin" pitchFamily="2" charset="-78"/>
            </a:endParaRPr>
          </a:p>
          <a:p>
            <a:pPr algn="just" rtl="1">
              <a:lnSpc>
                <a:spcPct val="150000"/>
              </a:lnSpc>
              <a:buNone/>
            </a:pPr>
            <a:endParaRPr lang="fa-IR" b="1" dirty="0" smtClean="0">
              <a:solidFill>
                <a:schemeClr val="tx1"/>
              </a:solidFill>
              <a:cs typeface="B Nazanin" pitchFamily="2" charset="-78"/>
            </a:endParaRPr>
          </a:p>
          <a:p>
            <a:pPr algn="just" rtl="1">
              <a:lnSpc>
                <a:spcPct val="150000"/>
              </a:lnSpc>
              <a:buNone/>
            </a:pPr>
            <a:r>
              <a:rPr lang="ar-SA" b="1" dirty="0" smtClean="0">
                <a:solidFill>
                  <a:schemeClr val="tx1"/>
                </a:solidFill>
                <a:cs typeface="B Nazanin" pitchFamily="2" charset="-78"/>
              </a:rPr>
              <a:t> </a:t>
            </a:r>
            <a:r>
              <a:rPr lang="ar-SA" b="1" dirty="0" smtClean="0">
                <a:solidFill>
                  <a:srgbClr val="0000FF"/>
                </a:solidFill>
                <a:cs typeface="B Titr" pitchFamily="2" charset="-78"/>
              </a:rPr>
              <a:t>ترموسفر: </a:t>
            </a:r>
            <a:r>
              <a:rPr lang="ar-SA" b="1" dirty="0" smtClean="0">
                <a:solidFill>
                  <a:schemeClr val="tx1"/>
                </a:solidFill>
                <a:cs typeface="B Nazanin" pitchFamily="2" charset="-78"/>
              </a:rPr>
              <a:t>اين لايه، انتهايي ترين لايه اتمسفر بوده و با افزايش ارتفاع ، دما افزايش مي يابد. </a:t>
            </a:r>
            <a:endParaRPr lang="en-US" b="1" dirty="0" smtClean="0">
              <a:solidFill>
                <a:schemeClr val="tx1"/>
              </a:solidFill>
              <a:cs typeface="B Nazanin" pitchFamily="2" charset="-78"/>
            </a:endParaRPr>
          </a:p>
          <a:p>
            <a:pPr algn="r" rtl="1"/>
            <a:endParaRPr lang="fa-I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0042"/>
            <a:ext cx="8686800" cy="857256"/>
          </a:xfrm>
        </p:spPr>
        <p:txBody>
          <a:bodyPr/>
          <a:lstStyle/>
          <a:p>
            <a:pPr algn="ctr" rtl="1"/>
            <a:r>
              <a:rPr lang="fa-IR" dirty="0" smtClean="0">
                <a:solidFill>
                  <a:srgbClr val="0000FF"/>
                </a:solidFill>
                <a:cs typeface="B Titr" pitchFamily="2" charset="-78"/>
              </a:rPr>
              <a:t>اثرات سوء سرب روی انسان</a:t>
            </a:r>
            <a:endParaRPr lang="fa-IR" dirty="0"/>
          </a:p>
        </p:txBody>
      </p:sp>
      <p:sp>
        <p:nvSpPr>
          <p:cNvPr id="3" name="Content Placeholder 2"/>
          <p:cNvSpPr>
            <a:spLocks noGrp="1"/>
          </p:cNvSpPr>
          <p:nvPr>
            <p:ph idx="1"/>
          </p:nvPr>
        </p:nvSpPr>
        <p:spPr>
          <a:xfrm>
            <a:off x="571472" y="1214422"/>
            <a:ext cx="7786742" cy="4929222"/>
          </a:xfrm>
        </p:spPr>
        <p:txBody>
          <a:bodyPr>
            <a:normAutofit/>
          </a:bodyPr>
          <a:lstStyle/>
          <a:p>
            <a:pPr algn="just" rtl="1">
              <a:lnSpc>
                <a:spcPct val="150000"/>
              </a:lnSpc>
              <a:buNone/>
            </a:pPr>
            <a:r>
              <a:rPr lang="fa-IR" sz="2400" b="1" dirty="0" smtClean="0">
                <a:solidFill>
                  <a:schemeClr val="tx1"/>
                </a:solidFill>
                <a:cs typeface="B Nazanin" pitchFamily="2" charset="-78"/>
              </a:rPr>
              <a:t>وقتي که ميزان سرب خون بيش از80 ميکروگرم در 100 گرم خون باشد، منجر به یبوست و گرفتگی عضلات معده می شود و چنانچه در نتيجه يک تماس حاد مقدار سرب خون بيش از120 ميکروگرم در100 گرم خون برسد ممکن است آسيب مغزی حاد (آنسفالوپاتی) ايجاد شود. گاهی اوقات تماس حاد می تواند باعث تشنج، کما، ايست قلبی و مرگ شود. تماسهای حاد در زمانهای تماس بيش از يک تا سه هفته رخ می دهد. تماس مزمن سرب به صورت حملات ناگهانی و آسيب مغزی بروز می کند . </a:t>
            </a:r>
            <a:endParaRPr lang="fa-IR" sz="2400"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0042"/>
            <a:ext cx="8686800" cy="785818"/>
          </a:xfrm>
        </p:spPr>
        <p:txBody>
          <a:bodyPr/>
          <a:lstStyle/>
          <a:p>
            <a:pPr algn="ctr" rtl="1"/>
            <a:r>
              <a:rPr lang="fa-IR" b="1" dirty="0" smtClean="0">
                <a:solidFill>
                  <a:srgbClr val="0000FF"/>
                </a:solidFill>
                <a:cs typeface="B Titr" pitchFamily="2" charset="-78"/>
              </a:rPr>
              <a:t>اثرات سوء اکسيد هاي نيتروژن روی انسان</a:t>
            </a:r>
            <a:endParaRPr lang="fa-IR" dirty="0">
              <a:solidFill>
                <a:srgbClr val="0000FF"/>
              </a:solidFill>
              <a:cs typeface="B Titr" pitchFamily="2" charset="-78"/>
            </a:endParaRPr>
          </a:p>
        </p:txBody>
      </p:sp>
      <p:sp>
        <p:nvSpPr>
          <p:cNvPr id="3" name="Content Placeholder 2"/>
          <p:cNvSpPr>
            <a:spLocks noGrp="1"/>
          </p:cNvSpPr>
          <p:nvPr>
            <p:ph idx="1"/>
          </p:nvPr>
        </p:nvSpPr>
        <p:spPr>
          <a:xfrm>
            <a:off x="714348" y="1285860"/>
            <a:ext cx="8143932" cy="4786346"/>
          </a:xfrm>
        </p:spPr>
        <p:txBody>
          <a:bodyPr>
            <a:normAutofit fontScale="85000" lnSpcReduction="10000"/>
          </a:bodyPr>
          <a:lstStyle/>
          <a:p>
            <a:pPr algn="just" rtl="1">
              <a:lnSpc>
                <a:spcPct val="150000"/>
              </a:lnSpc>
              <a:buNone/>
            </a:pPr>
            <a:r>
              <a:rPr lang="fa-IR" b="1" dirty="0" smtClean="0">
                <a:solidFill>
                  <a:schemeClr val="tx1"/>
                </a:solidFill>
                <a:cs typeface="B Nazanin" pitchFamily="2" charset="-78"/>
              </a:rPr>
              <a:t>تماس با غلظتهای بيش از </a:t>
            </a:r>
            <a:r>
              <a:rPr lang="en-US" dirty="0" err="1" smtClean="0">
                <a:solidFill>
                  <a:schemeClr val="tx1"/>
                </a:solidFill>
                <a:cs typeface="B Nazanin" pitchFamily="2" charset="-78"/>
              </a:rPr>
              <a:t>ppm</a:t>
            </a:r>
            <a:r>
              <a:rPr lang="fa-IR" b="1" dirty="0" smtClean="0">
                <a:solidFill>
                  <a:schemeClr val="tx1"/>
                </a:solidFill>
                <a:cs typeface="B Nazanin" pitchFamily="2" charset="-78"/>
              </a:rPr>
              <a:t>  5 گاز </a:t>
            </a:r>
            <a:r>
              <a:rPr lang="en-US" dirty="0" smtClean="0">
                <a:solidFill>
                  <a:schemeClr val="tx1"/>
                </a:solidFill>
                <a:cs typeface="B Nazanin" pitchFamily="2" charset="-78"/>
              </a:rPr>
              <a:t>NO2</a:t>
            </a:r>
            <a:r>
              <a:rPr lang="fa-IR" b="1" dirty="0" smtClean="0">
                <a:solidFill>
                  <a:schemeClr val="tx1"/>
                </a:solidFill>
                <a:cs typeface="B Nazanin" pitchFamily="2" charset="-78"/>
              </a:rPr>
              <a:t> برای مدت 15 دقيقه منجر به سرفه و تحريک سيستم تنفسی می شود. تماس مداوم ممکن است باعث تجميع بيش از حد مايع در ريه ها (ادم ريوی) شود. اين گاز در غلظت زياد به رنگ قرمز مايل به قهوه ای، در غلظتهای کمتر به رنگ قهوه ای مايل به زرد و در غلظت </a:t>
            </a:r>
            <a:r>
              <a:rPr lang="en-US" dirty="0" err="1" smtClean="0">
                <a:solidFill>
                  <a:schemeClr val="tx1"/>
                </a:solidFill>
                <a:cs typeface="B Nazanin" pitchFamily="2" charset="-78"/>
              </a:rPr>
              <a:t>ppm</a:t>
            </a:r>
            <a:r>
              <a:rPr lang="fa-IR" b="1" dirty="0" smtClean="0">
                <a:solidFill>
                  <a:schemeClr val="tx1"/>
                </a:solidFill>
                <a:cs typeface="B Nazanin" pitchFamily="2" charset="-78"/>
              </a:rPr>
              <a:t>  5 خوشبو است.  تماس با غلظت های حدود </a:t>
            </a:r>
            <a:r>
              <a:rPr lang="en-US" dirty="0" err="1" smtClean="0">
                <a:solidFill>
                  <a:schemeClr val="tx1"/>
                </a:solidFill>
                <a:cs typeface="B Nazanin" pitchFamily="2" charset="-78"/>
              </a:rPr>
              <a:t>ppm</a:t>
            </a:r>
            <a:r>
              <a:rPr lang="fa-IR" b="1" dirty="0" smtClean="0">
                <a:solidFill>
                  <a:schemeClr val="tx1"/>
                </a:solidFill>
                <a:cs typeface="B Nazanin" pitchFamily="2" charset="-78"/>
              </a:rPr>
              <a:t> 0/1 از اين گاز موجب افزايش بيماريهای ريوی و کاهش فعاليت ريه می گردد. </a:t>
            </a:r>
            <a:endParaRPr lang="en-US" b="1" dirty="0" smtClean="0">
              <a:solidFill>
                <a:schemeClr val="tx1"/>
              </a:solidFill>
              <a:cs typeface="B Nazanin" pitchFamily="2" charset="-78"/>
            </a:endParaRPr>
          </a:p>
          <a:p>
            <a:pPr algn="r" rtl="1">
              <a:buNone/>
            </a:pPr>
            <a:endParaRPr lang="fa-I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57232"/>
            <a:ext cx="8686800" cy="714380"/>
          </a:xfrm>
        </p:spPr>
        <p:txBody>
          <a:bodyPr>
            <a:normAutofit fontScale="90000"/>
          </a:bodyPr>
          <a:lstStyle/>
          <a:p>
            <a:pPr algn="ctr" rtl="1"/>
            <a:r>
              <a:rPr lang="fa-IR" sz="4000" b="1" dirty="0" smtClean="0">
                <a:solidFill>
                  <a:srgbClr val="0000FF"/>
                </a:solidFill>
                <a:cs typeface="B Titr" pitchFamily="2" charset="-78"/>
              </a:rPr>
              <a:t>اثرات سوءاکسيد های گوگرد بر انسان</a:t>
            </a:r>
            <a:r>
              <a:rPr lang="en-US" dirty="0" smtClean="0"/>
              <a:t/>
            </a:r>
            <a:br>
              <a:rPr lang="en-US" dirty="0" smtClean="0"/>
            </a:br>
            <a:endParaRPr lang="fa-IR" dirty="0"/>
          </a:p>
        </p:txBody>
      </p:sp>
      <p:sp>
        <p:nvSpPr>
          <p:cNvPr id="3" name="Content Placeholder 2"/>
          <p:cNvSpPr>
            <a:spLocks noGrp="1"/>
          </p:cNvSpPr>
          <p:nvPr>
            <p:ph idx="1"/>
          </p:nvPr>
        </p:nvSpPr>
        <p:spPr>
          <a:xfrm>
            <a:off x="285720" y="1643050"/>
            <a:ext cx="8686800" cy="5008579"/>
          </a:xfrm>
        </p:spPr>
        <p:txBody>
          <a:bodyPr>
            <a:normAutofit fontScale="62500" lnSpcReduction="20000"/>
          </a:bodyPr>
          <a:lstStyle/>
          <a:p>
            <a:pPr algn="just" rtl="1">
              <a:lnSpc>
                <a:spcPct val="170000"/>
              </a:lnSpc>
              <a:buNone/>
            </a:pPr>
            <a:r>
              <a:rPr lang="fa-IR" b="1" dirty="0" smtClean="0">
                <a:solidFill>
                  <a:schemeClr val="tx1"/>
                </a:solidFill>
                <a:cs typeface="B Nazanin" pitchFamily="2" charset="-78"/>
              </a:rPr>
              <a:t>اکسيد های گوگرد شامل دی اکسيد گوگرد </a:t>
            </a:r>
            <a:r>
              <a:rPr lang="en-US" b="1" dirty="0" smtClean="0">
                <a:solidFill>
                  <a:schemeClr val="tx1"/>
                </a:solidFill>
                <a:cs typeface="B Nazanin" pitchFamily="2" charset="-78"/>
              </a:rPr>
              <a:t>SO</a:t>
            </a:r>
            <a:r>
              <a:rPr lang="en-US" b="1" baseline="-25000" dirty="0" smtClean="0">
                <a:solidFill>
                  <a:schemeClr val="tx1"/>
                </a:solidFill>
                <a:cs typeface="B Nazanin" pitchFamily="2" charset="-78"/>
              </a:rPr>
              <a:t>2</a:t>
            </a:r>
            <a:r>
              <a:rPr lang="fa-IR" b="1" baseline="-25000" dirty="0" smtClean="0">
                <a:solidFill>
                  <a:schemeClr val="tx1"/>
                </a:solidFill>
                <a:cs typeface="B Nazanin" pitchFamily="2" charset="-78"/>
              </a:rPr>
              <a:t>   </a:t>
            </a:r>
            <a:r>
              <a:rPr lang="fa-IR" b="1" dirty="0" smtClean="0">
                <a:solidFill>
                  <a:schemeClr val="tx1"/>
                </a:solidFill>
                <a:cs typeface="B Nazanin" pitchFamily="2" charset="-78"/>
              </a:rPr>
              <a:t>تری اکسيد گوگرد (</a:t>
            </a:r>
            <a:r>
              <a:rPr lang="en-US" b="1" dirty="0" smtClean="0">
                <a:solidFill>
                  <a:schemeClr val="tx1"/>
                </a:solidFill>
                <a:cs typeface="B Nazanin" pitchFamily="2" charset="-78"/>
              </a:rPr>
              <a:t>SO</a:t>
            </a:r>
            <a:r>
              <a:rPr lang="en-US" b="1" baseline="-25000" dirty="0" smtClean="0">
                <a:solidFill>
                  <a:schemeClr val="tx1"/>
                </a:solidFill>
                <a:cs typeface="B Nazanin" pitchFamily="2" charset="-78"/>
              </a:rPr>
              <a:t>3</a:t>
            </a:r>
            <a:r>
              <a:rPr lang="fa-IR" b="1" dirty="0" smtClean="0">
                <a:solidFill>
                  <a:schemeClr val="tx1"/>
                </a:solidFill>
                <a:cs typeface="B Nazanin" pitchFamily="2" charset="-78"/>
              </a:rPr>
              <a:t>) و ساير اسيدها و نمک اسيدها می باشد. اين تصور که ذرات ريز گاز </a:t>
            </a:r>
            <a:r>
              <a:rPr lang="en-US" b="1" dirty="0" smtClean="0">
                <a:solidFill>
                  <a:schemeClr val="tx1"/>
                </a:solidFill>
                <a:cs typeface="B Nazanin" pitchFamily="2" charset="-78"/>
              </a:rPr>
              <a:t>SO</a:t>
            </a:r>
            <a:r>
              <a:rPr lang="en-US" b="1" baseline="-25000" dirty="0" smtClean="0">
                <a:solidFill>
                  <a:schemeClr val="tx1"/>
                </a:solidFill>
                <a:cs typeface="B Nazanin" pitchFamily="2" charset="-78"/>
              </a:rPr>
              <a:t>2</a:t>
            </a:r>
            <a:r>
              <a:rPr lang="fa-IR" b="1" baseline="-25000" dirty="0" smtClean="0">
                <a:solidFill>
                  <a:schemeClr val="tx1"/>
                </a:solidFill>
                <a:cs typeface="B Nazanin" pitchFamily="2" charset="-78"/>
              </a:rPr>
              <a:t>  </a:t>
            </a:r>
            <a:r>
              <a:rPr lang="fa-IR" b="1" dirty="0" smtClean="0">
                <a:solidFill>
                  <a:schemeClr val="tx1"/>
                </a:solidFill>
                <a:cs typeface="B Nazanin" pitchFamily="2" charset="-78"/>
              </a:rPr>
              <a:t>را جذب می کنند و باعث انتقال آن به بخش تحتانی دستگاه تنفس می شود، نشان دهنده يک اثر سينرژسيمی اين آلاينده ها است. </a:t>
            </a:r>
            <a:r>
              <a:rPr lang="en-US" b="1" dirty="0" smtClean="0">
                <a:solidFill>
                  <a:schemeClr val="tx1"/>
                </a:solidFill>
                <a:cs typeface="B Nazanin" pitchFamily="2" charset="-78"/>
              </a:rPr>
              <a:t>SO</a:t>
            </a:r>
            <a:r>
              <a:rPr lang="en-US" b="1" baseline="-25000" dirty="0" smtClean="0">
                <a:solidFill>
                  <a:schemeClr val="tx1"/>
                </a:solidFill>
                <a:cs typeface="B Nazanin" pitchFamily="2" charset="-78"/>
              </a:rPr>
              <a:t>2 </a:t>
            </a:r>
            <a:r>
              <a:rPr lang="ar-SA" b="1" dirty="0" smtClean="0">
                <a:solidFill>
                  <a:schemeClr val="tx1"/>
                </a:solidFill>
                <a:cs typeface="B Nazanin" pitchFamily="2" charset="-78"/>
              </a:rPr>
              <a:t> در غياب ذرات مع</a:t>
            </a:r>
            <a:r>
              <a:rPr lang="fa-IR" b="1" dirty="0" smtClean="0">
                <a:solidFill>
                  <a:schemeClr val="tx1"/>
                </a:solidFill>
                <a:cs typeface="B Nazanin" pitchFamily="2" charset="-78"/>
              </a:rPr>
              <a:t>ل</a:t>
            </a:r>
            <a:r>
              <a:rPr lang="ar-SA" b="1" dirty="0" smtClean="0">
                <a:solidFill>
                  <a:schemeClr val="tx1"/>
                </a:solidFill>
                <a:cs typeface="B Nazanin" pitchFamily="2" charset="-78"/>
              </a:rPr>
              <a:t>ق جذب </a:t>
            </a:r>
            <a:r>
              <a:rPr lang="fa-IR" b="1" dirty="0" smtClean="0">
                <a:solidFill>
                  <a:schemeClr val="tx1"/>
                </a:solidFill>
                <a:cs typeface="B Nazanin" pitchFamily="2" charset="-78"/>
              </a:rPr>
              <a:t>غ</a:t>
            </a:r>
            <a:r>
              <a:rPr lang="ar-SA" b="1" dirty="0" smtClean="0">
                <a:solidFill>
                  <a:schemeClr val="tx1"/>
                </a:solidFill>
                <a:cs typeface="B Nazanin" pitchFamily="2" charset="-78"/>
              </a:rPr>
              <a:t>شاء موکوسی قسمتهای فوقانی سيستم تنفسی می شود. در شرايطی که کل ذرات معلق (</a:t>
            </a:r>
            <a:r>
              <a:rPr lang="en-US" b="1" dirty="0" smtClean="0">
                <a:solidFill>
                  <a:schemeClr val="tx1"/>
                </a:solidFill>
                <a:cs typeface="B Nazanin" pitchFamily="2" charset="-78"/>
              </a:rPr>
              <a:t>TSP</a:t>
            </a:r>
            <a:r>
              <a:rPr lang="fa-IR" b="1" dirty="0" smtClean="0">
                <a:solidFill>
                  <a:schemeClr val="tx1"/>
                </a:solidFill>
                <a:cs typeface="B Nazanin" pitchFamily="2" charset="-78"/>
              </a:rPr>
              <a:t>) بيش از 350 ميکرو گرم بر متر مکعب و ميزان </a:t>
            </a:r>
            <a:r>
              <a:rPr lang="en-US" b="1" dirty="0" smtClean="0">
                <a:solidFill>
                  <a:schemeClr val="tx1"/>
                </a:solidFill>
                <a:cs typeface="B Nazanin" pitchFamily="2" charset="-78"/>
              </a:rPr>
              <a:t>SO</a:t>
            </a:r>
            <a:r>
              <a:rPr lang="en-US" b="1" baseline="-25000" dirty="0" smtClean="0">
                <a:solidFill>
                  <a:schemeClr val="tx1"/>
                </a:solidFill>
                <a:cs typeface="B Nazanin" pitchFamily="2" charset="-78"/>
              </a:rPr>
              <a:t>2 </a:t>
            </a:r>
            <a:r>
              <a:rPr lang="fa-IR" b="1" dirty="0" smtClean="0">
                <a:solidFill>
                  <a:schemeClr val="tx1"/>
                </a:solidFill>
                <a:cs typeface="B Nazanin" pitchFamily="2" charset="-78"/>
              </a:rPr>
              <a:t> بيش از </a:t>
            </a:r>
            <a:r>
              <a:rPr lang="en-US" b="1" dirty="0" err="1" smtClean="0">
                <a:solidFill>
                  <a:schemeClr val="tx1"/>
                </a:solidFill>
                <a:cs typeface="B Nazanin" pitchFamily="2" charset="-78"/>
              </a:rPr>
              <a:t>ppm</a:t>
            </a:r>
            <a:r>
              <a:rPr lang="fa-IR" b="1" dirty="0" smtClean="0">
                <a:solidFill>
                  <a:schemeClr val="tx1"/>
                </a:solidFill>
                <a:cs typeface="B Nazanin" pitchFamily="2" charset="-78"/>
              </a:rPr>
              <a:t>  0/095 باشد، در بيماران مبتلا به برونشيت مزمن افزايشی در علائم نتفسی مشاهده می شود. در طی يک مطالعه سه ساله که در هلند انجام شد مشخص گرديد که وقتی ميزان</a:t>
            </a:r>
            <a:r>
              <a:rPr lang="en-US" b="1" dirty="0" smtClean="0">
                <a:solidFill>
                  <a:schemeClr val="tx1"/>
                </a:solidFill>
                <a:cs typeface="B Nazanin" pitchFamily="2" charset="-78"/>
              </a:rPr>
              <a:t>TSP </a:t>
            </a:r>
            <a:r>
              <a:rPr lang="fa-IR" b="1" dirty="0" smtClean="0">
                <a:solidFill>
                  <a:schemeClr val="tx1"/>
                </a:solidFill>
                <a:cs typeface="B Nazanin" pitchFamily="2" charset="-78"/>
              </a:rPr>
              <a:t>،</a:t>
            </a:r>
            <a:r>
              <a:rPr lang="en-US" b="1" dirty="0" smtClean="0">
                <a:solidFill>
                  <a:schemeClr val="tx1"/>
                </a:solidFill>
                <a:cs typeface="B Nazanin" pitchFamily="2" charset="-78"/>
              </a:rPr>
              <a:t> SO</a:t>
            </a:r>
            <a:r>
              <a:rPr lang="en-US" b="1" baseline="-25000" dirty="0" smtClean="0">
                <a:solidFill>
                  <a:schemeClr val="tx1"/>
                </a:solidFill>
                <a:cs typeface="B Nazanin" pitchFamily="2" charset="-78"/>
              </a:rPr>
              <a:t>2</a:t>
            </a:r>
            <a:r>
              <a:rPr lang="fa-IR" b="1" dirty="0" smtClean="0">
                <a:solidFill>
                  <a:schemeClr val="tx1"/>
                </a:solidFill>
                <a:cs typeface="B Nazanin" pitchFamily="2" charset="-78"/>
              </a:rPr>
              <a:t>به ترتيب از </a:t>
            </a:r>
            <a:r>
              <a:rPr lang="en-US" b="1" dirty="0" err="1" smtClean="0">
                <a:solidFill>
                  <a:schemeClr val="tx1"/>
                </a:solidFill>
                <a:cs typeface="B Nazanin" pitchFamily="2" charset="-78"/>
              </a:rPr>
              <a:t>ppm</a:t>
            </a:r>
            <a:r>
              <a:rPr lang="fa-IR" b="1" dirty="0" smtClean="0">
                <a:solidFill>
                  <a:schemeClr val="tx1"/>
                </a:solidFill>
                <a:cs typeface="B Nazanin" pitchFamily="2" charset="-78"/>
              </a:rPr>
              <a:t> 0/1 و  (</a:t>
            </a:r>
            <a:r>
              <a:rPr lang="en-US" b="1" dirty="0" smtClean="0">
                <a:solidFill>
                  <a:schemeClr val="tx1"/>
                </a:solidFill>
                <a:cs typeface="B Nazanin" pitchFamily="2" charset="-78"/>
              </a:rPr>
              <a:t>g/m</a:t>
            </a:r>
            <a:r>
              <a:rPr lang="en-US" b="1" baseline="30000" dirty="0" smtClean="0">
                <a:solidFill>
                  <a:schemeClr val="tx1"/>
                </a:solidFill>
                <a:cs typeface="B Nazanin" pitchFamily="2" charset="-78"/>
              </a:rPr>
              <a:t>3</a:t>
            </a:r>
            <a:r>
              <a:rPr lang="fa-IR" b="1" dirty="0" smtClean="0">
                <a:solidFill>
                  <a:schemeClr val="tx1"/>
                </a:solidFill>
                <a:cs typeface="B Nazanin" pitchFamily="2" charset="-78"/>
              </a:rPr>
              <a:t>μ )230 به </a:t>
            </a:r>
            <a:r>
              <a:rPr lang="en-US" b="1" dirty="0" err="1" smtClean="0">
                <a:solidFill>
                  <a:schemeClr val="tx1"/>
                </a:solidFill>
                <a:cs typeface="B Nazanin" pitchFamily="2" charset="-78"/>
              </a:rPr>
              <a:t>ppm</a:t>
            </a:r>
            <a:r>
              <a:rPr lang="fa-IR" b="1" dirty="0" smtClean="0">
                <a:solidFill>
                  <a:schemeClr val="tx1"/>
                </a:solidFill>
                <a:cs typeface="B Nazanin" pitchFamily="2" charset="-78"/>
              </a:rPr>
              <a:t> 0/03 و (</a:t>
            </a:r>
            <a:r>
              <a:rPr lang="en-US" b="1" dirty="0" smtClean="0">
                <a:solidFill>
                  <a:schemeClr val="tx1"/>
                </a:solidFill>
                <a:cs typeface="B Nazanin" pitchFamily="2" charset="-78"/>
              </a:rPr>
              <a:t>g/m</a:t>
            </a:r>
            <a:r>
              <a:rPr lang="en-US" b="1" baseline="30000" dirty="0" smtClean="0">
                <a:solidFill>
                  <a:schemeClr val="tx1"/>
                </a:solidFill>
                <a:cs typeface="B Nazanin" pitchFamily="2" charset="-78"/>
              </a:rPr>
              <a:t>3</a:t>
            </a:r>
            <a:r>
              <a:rPr lang="fa-IR" b="1" dirty="0" smtClean="0">
                <a:solidFill>
                  <a:schemeClr val="tx1"/>
                </a:solidFill>
                <a:cs typeface="B Nazanin" pitchFamily="2" charset="-78"/>
              </a:rPr>
              <a:t>μ) 80 کاهش يابد به طور نسبی عمل تنفس بهبود می يابد.  </a:t>
            </a:r>
            <a:endParaRPr lang="en-US" b="1" dirty="0" smtClean="0">
              <a:solidFill>
                <a:schemeClr val="tx1"/>
              </a:solidFill>
              <a:cs typeface="B Nazanin" pitchFamily="2" charset="-78"/>
            </a:endParaRPr>
          </a:p>
          <a:p>
            <a:pPr algn="r" rtl="1">
              <a:buNone/>
            </a:pPr>
            <a:endParaRPr lang="fa-I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00042"/>
            <a:ext cx="8686800" cy="857256"/>
          </a:xfrm>
        </p:spPr>
        <p:txBody>
          <a:bodyPr/>
          <a:lstStyle/>
          <a:p>
            <a:pPr algn="ctr" rtl="1"/>
            <a:r>
              <a:rPr lang="fa-IR" b="1" dirty="0" smtClean="0">
                <a:solidFill>
                  <a:srgbClr val="0000FF"/>
                </a:solidFill>
                <a:cs typeface="B Titr" pitchFamily="2" charset="-78"/>
              </a:rPr>
              <a:t>اثرات سوء آلاينده های هوا بر مواد</a:t>
            </a:r>
            <a:endParaRPr lang="fa-IR" dirty="0">
              <a:solidFill>
                <a:srgbClr val="0000FF"/>
              </a:solidFill>
              <a:cs typeface="B Titr" pitchFamily="2" charset="-78"/>
            </a:endParaRPr>
          </a:p>
        </p:txBody>
      </p:sp>
      <p:sp>
        <p:nvSpPr>
          <p:cNvPr id="3" name="Content Placeholder 2"/>
          <p:cNvSpPr>
            <a:spLocks noGrp="1"/>
          </p:cNvSpPr>
          <p:nvPr>
            <p:ph idx="1"/>
          </p:nvPr>
        </p:nvSpPr>
        <p:spPr>
          <a:xfrm>
            <a:off x="304800" y="1357298"/>
            <a:ext cx="8196290" cy="5000660"/>
          </a:xfrm>
        </p:spPr>
        <p:txBody>
          <a:bodyPr>
            <a:normAutofit fontScale="92500" lnSpcReduction="20000"/>
          </a:bodyPr>
          <a:lstStyle/>
          <a:p>
            <a:pPr algn="just" rtl="1">
              <a:lnSpc>
                <a:spcPct val="150000"/>
              </a:lnSpc>
              <a:buNone/>
            </a:pPr>
            <a:r>
              <a:rPr lang="fa-IR" b="1" dirty="0" smtClean="0">
                <a:solidFill>
                  <a:schemeClr val="tx1"/>
                </a:solidFill>
                <a:cs typeface="B Nazanin" pitchFamily="2" charset="-78"/>
              </a:rPr>
              <a:t>آلودگی هوا از طريق پنج مکانيسم موجب تخريب اشياء می شود. اين مکانيسم ها شامل: </a:t>
            </a:r>
          </a:p>
          <a:p>
            <a:pPr algn="just" rtl="1">
              <a:lnSpc>
                <a:spcPct val="150000"/>
              </a:lnSpc>
              <a:buNone/>
            </a:pPr>
            <a:r>
              <a:rPr lang="fa-IR" b="1" dirty="0" smtClean="0">
                <a:solidFill>
                  <a:schemeClr val="tx1"/>
                </a:solidFill>
                <a:cs typeface="B Nazanin" pitchFamily="2" charset="-78"/>
              </a:rPr>
              <a:t>سايش </a:t>
            </a:r>
          </a:p>
          <a:p>
            <a:pPr algn="just" rtl="1">
              <a:lnSpc>
                <a:spcPct val="150000"/>
              </a:lnSpc>
              <a:buNone/>
            </a:pPr>
            <a:r>
              <a:rPr lang="fa-IR" b="1" dirty="0" smtClean="0">
                <a:solidFill>
                  <a:schemeClr val="tx1"/>
                </a:solidFill>
                <a:cs typeface="B Nazanin" pitchFamily="2" charset="-78"/>
              </a:rPr>
              <a:t>ته نشينی و حذف</a:t>
            </a:r>
          </a:p>
          <a:p>
            <a:pPr algn="just" rtl="1">
              <a:lnSpc>
                <a:spcPct val="150000"/>
              </a:lnSpc>
              <a:buNone/>
            </a:pPr>
            <a:r>
              <a:rPr lang="fa-IR" b="1" dirty="0" smtClean="0">
                <a:solidFill>
                  <a:schemeClr val="tx1"/>
                </a:solidFill>
                <a:cs typeface="B Nazanin" pitchFamily="2" charset="-78"/>
              </a:rPr>
              <a:t>اثر مستقيم شيميايی</a:t>
            </a:r>
          </a:p>
          <a:p>
            <a:pPr algn="just" rtl="1">
              <a:lnSpc>
                <a:spcPct val="150000"/>
              </a:lnSpc>
              <a:buNone/>
            </a:pPr>
            <a:r>
              <a:rPr lang="fa-IR" b="1" dirty="0" smtClean="0">
                <a:solidFill>
                  <a:schemeClr val="tx1"/>
                </a:solidFill>
                <a:cs typeface="B Nazanin" pitchFamily="2" charset="-78"/>
              </a:rPr>
              <a:t>اثر غير مستقيم شيميايی </a:t>
            </a:r>
          </a:p>
          <a:p>
            <a:pPr algn="just" rtl="1">
              <a:lnSpc>
                <a:spcPct val="150000"/>
              </a:lnSpc>
              <a:buNone/>
            </a:pPr>
            <a:r>
              <a:rPr lang="fa-IR" b="1" dirty="0" smtClean="0">
                <a:solidFill>
                  <a:schemeClr val="tx1"/>
                </a:solidFill>
                <a:cs typeface="B Nazanin" pitchFamily="2" charset="-78"/>
              </a:rPr>
              <a:t> خوردگی الکتروشيميايی</a:t>
            </a:r>
            <a:endParaRPr lang="en-US" b="1" dirty="0" smtClean="0">
              <a:solidFill>
                <a:schemeClr val="tx1"/>
              </a:solidFill>
              <a:cs typeface="B Nazanin" pitchFamily="2" charset="-78"/>
            </a:endParaRPr>
          </a:p>
          <a:p>
            <a:pPr algn="just" rtl="1">
              <a:lnSpc>
                <a:spcPct val="150000"/>
              </a:lnSpc>
              <a:buNone/>
            </a:pPr>
            <a:endParaRPr lang="fa-IR" b="1" dirty="0">
              <a:cs typeface="B Nazanin" pitchFamily="2" charset="-78"/>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28604"/>
            <a:ext cx="8686800" cy="928694"/>
          </a:xfrm>
        </p:spPr>
        <p:txBody>
          <a:bodyPr/>
          <a:lstStyle/>
          <a:p>
            <a:pPr algn="ctr" rtl="1"/>
            <a:r>
              <a:rPr lang="fa-IR" b="1" dirty="0" smtClean="0">
                <a:solidFill>
                  <a:srgbClr val="0000FF"/>
                </a:solidFill>
                <a:cs typeface="B Titr" pitchFamily="2" charset="-78"/>
              </a:rPr>
              <a:t>اثر سوء آلاینده های هوا بر گياهان</a:t>
            </a:r>
            <a:r>
              <a:rPr lang="fa-IR" dirty="0" smtClean="0">
                <a:solidFill>
                  <a:srgbClr val="0000FF"/>
                </a:solidFill>
                <a:cs typeface="B Titr" pitchFamily="2" charset="-78"/>
              </a:rPr>
              <a:t> </a:t>
            </a:r>
            <a:endParaRPr lang="fa-IR" dirty="0">
              <a:solidFill>
                <a:srgbClr val="0000FF"/>
              </a:solidFill>
              <a:cs typeface="B Titr" pitchFamily="2" charset="-78"/>
            </a:endParaRPr>
          </a:p>
        </p:txBody>
      </p:sp>
      <p:sp>
        <p:nvSpPr>
          <p:cNvPr id="3" name="Content Placeholder 2"/>
          <p:cNvSpPr>
            <a:spLocks noGrp="1"/>
          </p:cNvSpPr>
          <p:nvPr>
            <p:ph idx="1"/>
          </p:nvPr>
        </p:nvSpPr>
        <p:spPr>
          <a:xfrm>
            <a:off x="857224" y="1071546"/>
            <a:ext cx="8001056" cy="4857784"/>
          </a:xfrm>
        </p:spPr>
        <p:txBody>
          <a:bodyPr>
            <a:normAutofit/>
          </a:bodyPr>
          <a:lstStyle/>
          <a:p>
            <a:pPr algn="just" rtl="1">
              <a:lnSpc>
                <a:spcPct val="150000"/>
              </a:lnSpc>
              <a:buNone/>
            </a:pPr>
            <a:r>
              <a:rPr lang="fa-IR" sz="2800" b="1" dirty="0" smtClean="0">
                <a:solidFill>
                  <a:schemeClr val="tx1"/>
                </a:solidFill>
                <a:cs typeface="B Nazanin" pitchFamily="2" charset="-78"/>
              </a:rPr>
              <a:t>اثرات مخرب </a:t>
            </a:r>
            <a:r>
              <a:rPr lang="fa-IR" sz="2800" b="1" dirty="0" smtClean="0">
                <a:solidFill>
                  <a:srgbClr val="FF00FF"/>
                </a:solidFill>
                <a:cs typeface="B Nazanin" pitchFamily="2" charset="-78"/>
              </a:rPr>
              <a:t>ازن</a:t>
            </a:r>
            <a:r>
              <a:rPr lang="fa-IR" sz="2800" b="1" dirty="0" smtClean="0">
                <a:solidFill>
                  <a:schemeClr val="tx1"/>
                </a:solidFill>
                <a:cs typeface="B Nazanin" pitchFamily="2" charset="-78"/>
              </a:rPr>
              <a:t> بر روی سلولهای برگ شامل متراکم کردن کلروپلاست و از بين بردن ديواره سلولی است که در نتيجه آن بعد از چند روز لکه های قرمز- قهوه ای متمايل به سفيد بر روی برگ ظاهر می شود. بيشترين اثرات سوء ناشی از ازن بر گياه در هنگام اواسط روز و روزهای آفتابی ظاهر می شود زيرا تحت اين شرايط اتمسفری سلولهای محافظ باز شده و آلايند ها به داخل برگ عبور می کنند . </a:t>
            </a:r>
            <a:endParaRPr lang="fa-IR" sz="2800"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7166"/>
            <a:ext cx="8686800" cy="928694"/>
          </a:xfrm>
        </p:spPr>
        <p:txBody>
          <a:bodyPr/>
          <a:lstStyle/>
          <a:p>
            <a:pPr algn="ctr" rtl="1"/>
            <a:r>
              <a:rPr lang="fa-IR" b="1" dirty="0" smtClean="0">
                <a:solidFill>
                  <a:srgbClr val="0000FF"/>
                </a:solidFill>
                <a:cs typeface="B Titr" pitchFamily="2" charset="-78"/>
              </a:rPr>
              <a:t>اثر سوء آلاینده های هوا بر گياهان</a:t>
            </a:r>
            <a:r>
              <a:rPr lang="fa-IR" dirty="0" smtClean="0">
                <a:solidFill>
                  <a:srgbClr val="0000FF"/>
                </a:solidFill>
                <a:cs typeface="B Titr" pitchFamily="2" charset="-78"/>
              </a:rPr>
              <a:t> </a:t>
            </a:r>
            <a:endParaRPr lang="fa-IR" dirty="0"/>
          </a:p>
        </p:txBody>
      </p:sp>
      <p:sp>
        <p:nvSpPr>
          <p:cNvPr id="3" name="Content Placeholder 2"/>
          <p:cNvSpPr>
            <a:spLocks noGrp="1"/>
          </p:cNvSpPr>
          <p:nvPr>
            <p:ph idx="1"/>
          </p:nvPr>
        </p:nvSpPr>
        <p:spPr>
          <a:xfrm>
            <a:off x="857224" y="1285860"/>
            <a:ext cx="8001056" cy="5143536"/>
          </a:xfrm>
        </p:spPr>
        <p:txBody>
          <a:bodyPr>
            <a:normAutofit fontScale="77500" lnSpcReduction="20000"/>
          </a:bodyPr>
          <a:lstStyle/>
          <a:p>
            <a:pPr algn="just" rtl="1">
              <a:lnSpc>
                <a:spcPct val="150000"/>
              </a:lnSpc>
              <a:buNone/>
            </a:pPr>
            <a:r>
              <a:rPr lang="fa-IR" b="1" dirty="0" smtClean="0">
                <a:solidFill>
                  <a:schemeClr val="tx1"/>
                </a:solidFill>
                <a:cs typeface="B Nazanin" pitchFamily="2" charset="-78"/>
              </a:rPr>
              <a:t>تماس مداوم گياه با غلظت </a:t>
            </a:r>
            <a:r>
              <a:rPr lang="en-US" b="1" dirty="0" err="1" smtClean="0">
                <a:solidFill>
                  <a:schemeClr val="tx1"/>
                </a:solidFill>
                <a:cs typeface="B Nazanin" pitchFamily="2" charset="-78"/>
              </a:rPr>
              <a:t>ppm</a:t>
            </a:r>
            <a:r>
              <a:rPr lang="fa-IR" b="1" dirty="0" smtClean="0">
                <a:solidFill>
                  <a:schemeClr val="tx1"/>
                </a:solidFill>
                <a:cs typeface="B Nazanin" pitchFamily="2" charset="-78"/>
              </a:rPr>
              <a:t>  0/5 از گاز</a:t>
            </a:r>
            <a:r>
              <a:rPr lang="en-US" b="1" dirty="0" smtClean="0">
                <a:solidFill>
                  <a:schemeClr val="tx1"/>
                </a:solidFill>
                <a:cs typeface="B Nazanin" pitchFamily="2" charset="-78"/>
              </a:rPr>
              <a:t>NO</a:t>
            </a:r>
            <a:r>
              <a:rPr lang="en-US" b="1" baseline="-25000" dirty="0" smtClean="0">
                <a:solidFill>
                  <a:schemeClr val="tx1"/>
                </a:solidFill>
                <a:cs typeface="B Nazanin" pitchFamily="2" charset="-78"/>
              </a:rPr>
              <a:t>2</a:t>
            </a:r>
            <a:r>
              <a:rPr lang="en-US" b="1" dirty="0" smtClean="0">
                <a:solidFill>
                  <a:schemeClr val="tx1"/>
                </a:solidFill>
                <a:cs typeface="B Nazanin" pitchFamily="2" charset="-78"/>
              </a:rPr>
              <a:t> </a:t>
            </a:r>
            <a:r>
              <a:rPr lang="fa-IR" b="1" dirty="0" smtClean="0">
                <a:solidFill>
                  <a:schemeClr val="tx1"/>
                </a:solidFill>
                <a:cs typeface="B Nazanin" pitchFamily="2" charset="-78"/>
              </a:rPr>
              <a:t> برای مدت 4 ساعت و بيشتر باعث نکروز می شود. در مورد گاز </a:t>
            </a:r>
            <a:r>
              <a:rPr lang="en-US" b="1" dirty="0" smtClean="0">
                <a:solidFill>
                  <a:schemeClr val="tx1"/>
                </a:solidFill>
                <a:cs typeface="B Nazanin" pitchFamily="2" charset="-78"/>
              </a:rPr>
              <a:t>SO</a:t>
            </a:r>
            <a:r>
              <a:rPr lang="en-US" b="1" baseline="-25000" dirty="0" smtClean="0">
                <a:solidFill>
                  <a:schemeClr val="tx1"/>
                </a:solidFill>
                <a:cs typeface="B Nazanin" pitchFamily="2" charset="-78"/>
              </a:rPr>
              <a:t>2</a:t>
            </a:r>
            <a:r>
              <a:rPr lang="en-US" b="1" dirty="0" smtClean="0">
                <a:solidFill>
                  <a:schemeClr val="tx1"/>
                </a:solidFill>
                <a:cs typeface="B Nazanin" pitchFamily="2" charset="-78"/>
              </a:rPr>
              <a:t> </a:t>
            </a:r>
            <a:r>
              <a:rPr lang="fa-IR" b="1" dirty="0" smtClean="0">
                <a:solidFill>
                  <a:schemeClr val="tx1"/>
                </a:solidFill>
                <a:cs typeface="B Nazanin" pitchFamily="2" charset="-78"/>
              </a:rPr>
              <a:t>، تماس گياه با اين گاز در غلظتهای پايين در حد </a:t>
            </a:r>
            <a:r>
              <a:rPr lang="en-US" b="1" dirty="0" err="1" smtClean="0">
                <a:solidFill>
                  <a:schemeClr val="tx1"/>
                </a:solidFill>
                <a:cs typeface="B Nazanin" pitchFamily="2" charset="-78"/>
              </a:rPr>
              <a:t>ppm</a:t>
            </a:r>
            <a:r>
              <a:rPr lang="fa-IR" b="1" dirty="0" smtClean="0">
                <a:solidFill>
                  <a:schemeClr val="tx1"/>
                </a:solidFill>
                <a:cs typeface="B Nazanin" pitchFamily="2" charset="-78"/>
              </a:rPr>
              <a:t> 0/3 برای مدت 8 ساعت باعث نکروز می شود ولی در غلظت های پايين تر، زمان تماس طولانی تری  نياز است تا منجر به نکروز  (لکه های  پراکنده سفيد رنگ)شود. اثرات مضر آلاينده های هوا عمدتاً در سطح برگ گياه ظاهر می شود که در نتيجه آن رشد گياه کاهش يافته و اندازه ميوه نيز کوچک می شود که از نظر اقتصادی نتيجه اين مسائل به صورت کاهش مستقيم درآمد کشاورزی  بروز می کند و در مورد بعضی از گياهان اين پديده منجر به مرگ زود رس گياه می گردد. </a:t>
            </a:r>
            <a:endParaRPr lang="fa-IR" b="1" dirty="0">
              <a:solidFill>
                <a:schemeClr val="tx1"/>
              </a:solidFill>
              <a:cs typeface="B Nazanin" pitchFamily="2" charset="-7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56263" cy="1054250"/>
          </a:xfrm>
        </p:spPr>
        <p:txBody>
          <a:bodyPr/>
          <a:lstStyle/>
          <a:p>
            <a:pPr algn="r"/>
            <a:r>
              <a:rPr lang="fa-IR" sz="3200" b="1" dirty="0" smtClean="0">
                <a:solidFill>
                  <a:srgbClr val="0000FF"/>
                </a:solidFill>
                <a:cs typeface="B Titr" pitchFamily="2" charset="-78"/>
              </a:rPr>
              <a:t>اثرات سوءذرات معلق بر روی گیاهان:</a:t>
            </a:r>
            <a:endParaRPr lang="fa-IR" sz="3200" b="1" dirty="0">
              <a:solidFill>
                <a:srgbClr val="0000FF"/>
              </a:solidFill>
              <a:cs typeface="B Titr" pitchFamily="2" charset="-78"/>
            </a:endParaRPr>
          </a:p>
        </p:txBody>
      </p:sp>
      <p:sp>
        <p:nvSpPr>
          <p:cNvPr id="3" name="Content Placeholder 2"/>
          <p:cNvSpPr>
            <a:spLocks noGrp="1"/>
          </p:cNvSpPr>
          <p:nvPr>
            <p:ph idx="1"/>
          </p:nvPr>
        </p:nvSpPr>
        <p:spPr>
          <a:xfrm>
            <a:off x="699247" y="1600201"/>
            <a:ext cx="7758953" cy="4525962"/>
          </a:xfrm>
        </p:spPr>
        <p:txBody>
          <a:bodyPr>
            <a:normAutofit/>
          </a:bodyPr>
          <a:lstStyle/>
          <a:p>
            <a:pPr marL="0" indent="0" algn="just" rtl="1">
              <a:lnSpc>
                <a:spcPct val="150000"/>
              </a:lnSpc>
              <a:buNone/>
            </a:pPr>
            <a:r>
              <a:rPr lang="fa-IR" sz="2400" b="1" dirty="0" smtClean="0">
                <a:solidFill>
                  <a:schemeClr val="tx1"/>
                </a:solidFill>
                <a:cs typeface="B Zar" pitchFamily="2" charset="-78"/>
              </a:rPr>
              <a:t>هنگامی که گردوغبار موجود دراتمسفر با نم باران ویا رطوبت ترکیب شود،تشکیل یک لایه ضخیمی را درطبقات فوقانی سطوح برگ ها ایجاد می نماید که به آسانی زوده نمی شود تنها یک نیروی خارجی لازم است تا آن راحذف نماید.گردوغبار موجود در سطوح برگ مانع ورود نورلازم جهت فتوسنتزگیاه می شود وعمل تبادل </a:t>
            </a:r>
            <a:r>
              <a:rPr lang="en-US" sz="2400" b="1" dirty="0" smtClean="0">
                <a:solidFill>
                  <a:schemeClr val="tx1"/>
                </a:solidFill>
                <a:cs typeface="B Zar" pitchFamily="2" charset="-78"/>
              </a:rPr>
              <a:t>Co2</a:t>
            </a:r>
            <a:r>
              <a:rPr lang="fa-IR" sz="2400" b="1" dirty="0" smtClean="0">
                <a:solidFill>
                  <a:schemeClr val="tx1"/>
                </a:solidFill>
                <a:cs typeface="B Zar" pitchFamily="2" charset="-78"/>
              </a:rPr>
              <a:t>با اتمسفر را دچاراختلال می کند که سبب بروزعلائمی ازقبیل کاهش رشدگیاه می شود.</a:t>
            </a:r>
            <a:endParaRPr lang="fa-IR" sz="2400" b="1" dirty="0">
              <a:solidFill>
                <a:schemeClr val="tx1"/>
              </a:solidFill>
              <a:cs typeface="B Zar" pitchFamily="2" charset="-78"/>
            </a:endParaRPr>
          </a:p>
        </p:txBody>
      </p:sp>
    </p:spTree>
    <p:extLst>
      <p:ext uri="{BB962C8B-B14F-4D97-AF65-F5344CB8AC3E}">
        <p14:creationId xmlns="" xmlns:p14="http://schemas.microsoft.com/office/powerpoint/2010/main" val="16391765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7166"/>
            <a:ext cx="8686800" cy="857256"/>
          </a:xfrm>
        </p:spPr>
        <p:txBody>
          <a:bodyPr>
            <a:normAutofit/>
          </a:bodyPr>
          <a:lstStyle/>
          <a:p>
            <a:pPr algn="ctr" rtl="1"/>
            <a:r>
              <a:rPr lang="ar-SA" sz="4400" b="1" dirty="0" smtClean="0">
                <a:solidFill>
                  <a:srgbClr val="0000FF"/>
                </a:solidFill>
                <a:cs typeface="B Titr" pitchFamily="2" charset="-78"/>
              </a:rPr>
              <a:t>آلودگی هوا</a:t>
            </a:r>
            <a:endParaRPr lang="fa-IR" sz="4400" dirty="0">
              <a:solidFill>
                <a:srgbClr val="0000FF"/>
              </a:solidFill>
              <a:cs typeface="B Titr" pitchFamily="2" charset="-78"/>
            </a:endParaRPr>
          </a:p>
        </p:txBody>
      </p:sp>
      <p:sp>
        <p:nvSpPr>
          <p:cNvPr id="3" name="Content Placeholder 2"/>
          <p:cNvSpPr>
            <a:spLocks noGrp="1"/>
          </p:cNvSpPr>
          <p:nvPr>
            <p:ph idx="1"/>
          </p:nvPr>
        </p:nvSpPr>
        <p:spPr>
          <a:xfrm>
            <a:off x="304800" y="1500174"/>
            <a:ext cx="8410604" cy="4929222"/>
          </a:xfrm>
        </p:spPr>
        <p:txBody>
          <a:bodyPr>
            <a:normAutofit fontScale="77500" lnSpcReduction="20000"/>
          </a:bodyPr>
          <a:lstStyle/>
          <a:p>
            <a:pPr algn="r" rtl="1">
              <a:lnSpc>
                <a:spcPct val="170000"/>
              </a:lnSpc>
              <a:buNone/>
            </a:pPr>
            <a:r>
              <a:rPr lang="ar-SA" sz="3800" b="1" dirty="0" smtClean="0">
                <a:solidFill>
                  <a:schemeClr val="tx1"/>
                </a:solidFill>
                <a:cs typeface="B Nazanin" pitchFamily="2" charset="-78"/>
              </a:rPr>
              <a:t>در مراجع مختلف تعاریف متعددی براي آلودگي هوا ارائه شده است. اداره استاندارد هندوستان آلودگی هوا را چنین تعریف می کند. </a:t>
            </a:r>
            <a:endParaRPr lang="fa-IR" sz="3800" b="1" dirty="0" smtClean="0">
              <a:solidFill>
                <a:schemeClr val="tx1"/>
              </a:solidFill>
              <a:cs typeface="B Nazanin" pitchFamily="2" charset="-78"/>
            </a:endParaRPr>
          </a:p>
          <a:p>
            <a:pPr algn="r" rtl="1">
              <a:lnSpc>
                <a:spcPct val="170000"/>
              </a:lnSpc>
              <a:buNone/>
            </a:pPr>
            <a:r>
              <a:rPr lang="ar-SA" sz="3800" b="1" dirty="0" smtClean="0">
                <a:solidFill>
                  <a:schemeClr val="tx1"/>
                </a:solidFill>
                <a:cs typeface="B Nazanin" pitchFamily="2" charset="-78"/>
              </a:rPr>
              <a:t>"آلودگی هوا عبارت از ورود مواد ناشی از فعالیت های انسانی با غلظت و زمان ماند کافی که تحت آن شرایط سلامتی و رفاه افراد را تحت تأثیر قرار داده و مانع استفاده راحت از اموال می گردد.”</a:t>
            </a:r>
            <a:endParaRPr lang="fa-IR" sz="3800" b="1" dirty="0" smtClean="0">
              <a:solidFill>
                <a:schemeClr val="tx1"/>
              </a:solidFill>
              <a:cs typeface="B Nazanin" pitchFamily="2" charset="-78"/>
            </a:endParaRPr>
          </a:p>
          <a:p>
            <a:pPr algn="r" rtl="1">
              <a:lnSpc>
                <a:spcPct val="170000"/>
              </a:lnSpc>
              <a:buNone/>
            </a:pPr>
            <a:endParaRPr lang="en-US" sz="3800" b="1" dirty="0" smtClean="0">
              <a:solidFill>
                <a:schemeClr val="tx1"/>
              </a:solidFill>
              <a:cs typeface="B Nazanin" pitchFamily="2" charset="-78"/>
            </a:endParaRPr>
          </a:p>
          <a:p>
            <a:pPr algn="r" rtl="1">
              <a:buNone/>
            </a:pPr>
            <a:endParaRPr lang="fa-I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dirty="0" smtClean="0">
                <a:solidFill>
                  <a:srgbClr val="0000FF"/>
                </a:solidFill>
                <a:cs typeface="B Titr" pitchFamily="2" charset="-78"/>
              </a:rPr>
              <a:t>آلودگی هوا</a:t>
            </a:r>
            <a:endParaRPr lang="fa-IR" dirty="0"/>
          </a:p>
        </p:txBody>
      </p:sp>
      <p:sp>
        <p:nvSpPr>
          <p:cNvPr id="3" name="Content Placeholder 2"/>
          <p:cNvSpPr>
            <a:spLocks noGrp="1"/>
          </p:cNvSpPr>
          <p:nvPr>
            <p:ph idx="1"/>
          </p:nvPr>
        </p:nvSpPr>
        <p:spPr>
          <a:xfrm>
            <a:off x="304800" y="1285860"/>
            <a:ext cx="8482042" cy="4794265"/>
          </a:xfrm>
        </p:spPr>
        <p:txBody>
          <a:bodyPr>
            <a:normAutofit fontScale="85000" lnSpcReduction="10000"/>
          </a:bodyPr>
          <a:lstStyle/>
          <a:p>
            <a:pPr algn="r" rtl="1">
              <a:lnSpc>
                <a:spcPct val="170000"/>
              </a:lnSpc>
              <a:buNone/>
            </a:pPr>
            <a:r>
              <a:rPr lang="ar-SA" b="1" dirty="0" smtClean="0">
                <a:solidFill>
                  <a:schemeClr val="tx1"/>
                </a:solidFill>
                <a:cs typeface="B Nazanin" pitchFamily="2" charset="-78"/>
              </a:rPr>
              <a:t>انجمن مشترک مهندسین آلودگی هوا و کنترل آن ،آلودگی هوا را به صورت زیر تعریف نموده است:</a:t>
            </a:r>
            <a:endParaRPr lang="fa-IR" b="1" dirty="0" smtClean="0">
              <a:solidFill>
                <a:schemeClr val="tx1"/>
              </a:solidFill>
              <a:cs typeface="B Nazanin" pitchFamily="2" charset="-78"/>
            </a:endParaRPr>
          </a:p>
          <a:p>
            <a:pPr algn="r" rtl="1">
              <a:lnSpc>
                <a:spcPct val="170000"/>
              </a:lnSpc>
              <a:buNone/>
            </a:pPr>
            <a:r>
              <a:rPr lang="ar-SA" b="1" dirty="0" smtClean="0">
                <a:solidFill>
                  <a:schemeClr val="tx1"/>
                </a:solidFill>
                <a:cs typeface="B Nazanin" pitchFamily="2" charset="-78"/>
              </a:rPr>
              <a:t> "آلودگی هوا عبارت از وجود یک یا چند آلاينده در هوای آزاد مانند گازها، بخارات، گرد و غبار، بو، دود غلیظ و میست با کمیت، مشخصات و زمان ماند کافی که برای زندگی انسان، حیوان و گیاه خطرناک و برای اموال مضر باشد و یا به طور غیرقابل قبول مانع استفاده راحت از زندگی و اموال گردد". </a:t>
            </a:r>
            <a:endParaRPr lang="en-US" b="1" dirty="0" smtClean="0">
              <a:solidFill>
                <a:schemeClr val="tx1"/>
              </a:solidFill>
              <a:cs typeface="B Nazanin" pitchFamily="2" charset="-78"/>
            </a:endParaRPr>
          </a:p>
          <a:p>
            <a:pPr algn="r" rtl="1"/>
            <a:endParaRPr lang="fa-I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b="1" dirty="0" smtClean="0">
                <a:solidFill>
                  <a:srgbClr val="0000FF"/>
                </a:solidFill>
                <a:cs typeface="B Titr" pitchFamily="2" charset="-78"/>
              </a:rPr>
              <a:t>طبقه بندی آلاینده های هوا</a:t>
            </a:r>
            <a:endParaRPr lang="fa-IR" dirty="0">
              <a:solidFill>
                <a:srgbClr val="0000FF"/>
              </a:solidFill>
              <a:cs typeface="B Titr" pitchFamily="2" charset="-78"/>
            </a:endParaRPr>
          </a:p>
        </p:txBody>
      </p:sp>
      <p:sp>
        <p:nvSpPr>
          <p:cNvPr id="3" name="Content Placeholder 2"/>
          <p:cNvSpPr>
            <a:spLocks noGrp="1"/>
          </p:cNvSpPr>
          <p:nvPr>
            <p:ph idx="1"/>
          </p:nvPr>
        </p:nvSpPr>
        <p:spPr>
          <a:xfrm>
            <a:off x="500034" y="1554162"/>
            <a:ext cx="8143932" cy="4525963"/>
          </a:xfrm>
        </p:spPr>
        <p:txBody>
          <a:bodyPr/>
          <a:lstStyle/>
          <a:p>
            <a:pPr algn="just" rtl="1">
              <a:lnSpc>
                <a:spcPct val="150000"/>
              </a:lnSpc>
              <a:buNone/>
            </a:pPr>
            <a:r>
              <a:rPr lang="ar-SA" b="1" dirty="0" smtClean="0">
                <a:solidFill>
                  <a:schemeClr val="tx1"/>
                </a:solidFill>
                <a:cs typeface="B Nazanin" pitchFamily="2" charset="-78"/>
              </a:rPr>
              <a:t>آلاینده های هوا را می توان به طرق مختلف و با توجه به منبع آلاینده، منشأ آلاینده، ترکیب شیمیایی و خصوصیات فیزیکی طبقه بندی کرد.</a:t>
            </a:r>
            <a:r>
              <a:rPr lang="ar-SA" dirty="0" smtClean="0"/>
              <a:t> </a:t>
            </a:r>
            <a:endParaRPr lang="fa-I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1042974"/>
          </a:xfrm>
        </p:spPr>
        <p:txBody>
          <a:bodyPr/>
          <a:lstStyle/>
          <a:p>
            <a:pPr algn="ctr"/>
            <a:r>
              <a:rPr lang="ar-SA" b="1" dirty="0" smtClean="0">
                <a:solidFill>
                  <a:srgbClr val="0000FF"/>
                </a:solidFill>
                <a:cs typeface="B Titr" pitchFamily="2" charset="-78"/>
              </a:rPr>
              <a:t>طبقه بندی براساس منبع</a:t>
            </a:r>
            <a:endParaRPr lang="fa-IR" dirty="0">
              <a:solidFill>
                <a:srgbClr val="0000FF"/>
              </a:solidFill>
              <a:cs typeface="B Titr" pitchFamily="2" charset="-78"/>
            </a:endParaRPr>
          </a:p>
        </p:txBody>
      </p:sp>
      <p:sp>
        <p:nvSpPr>
          <p:cNvPr id="3" name="Content Placeholder 2"/>
          <p:cNvSpPr>
            <a:spLocks noGrp="1"/>
          </p:cNvSpPr>
          <p:nvPr>
            <p:ph idx="1"/>
          </p:nvPr>
        </p:nvSpPr>
        <p:spPr>
          <a:xfrm>
            <a:off x="304800" y="1554162"/>
            <a:ext cx="8267728" cy="4525963"/>
          </a:xfrm>
        </p:spPr>
        <p:txBody>
          <a:bodyPr/>
          <a:lstStyle/>
          <a:p>
            <a:pPr algn="r" rtl="1">
              <a:buNone/>
            </a:pPr>
            <a:r>
              <a:rPr lang="ar-SA" b="1" dirty="0" smtClean="0">
                <a:solidFill>
                  <a:srgbClr val="FF00FF"/>
                </a:solidFill>
                <a:cs typeface="B Titr" pitchFamily="2" charset="-78"/>
              </a:rPr>
              <a:t>منابع طبیعی</a:t>
            </a:r>
            <a:endParaRPr lang="fa-IR" b="1" dirty="0" smtClean="0">
              <a:solidFill>
                <a:srgbClr val="FF00FF"/>
              </a:solidFill>
              <a:cs typeface="B Titr" pitchFamily="2" charset="-78"/>
            </a:endParaRPr>
          </a:p>
          <a:p>
            <a:pPr algn="r" rtl="1"/>
            <a:endParaRPr lang="fa-IR" b="1" dirty="0" smtClean="0"/>
          </a:p>
          <a:p>
            <a:pPr marL="514350" lvl="0" indent="-514350" algn="r" rtl="1">
              <a:buFont typeface="+mj-lt"/>
              <a:buAutoNum type="arabicPeriod"/>
            </a:pPr>
            <a:r>
              <a:rPr lang="ar-SA" sz="2800" b="1" dirty="0" smtClean="0">
                <a:solidFill>
                  <a:schemeClr val="tx1"/>
                </a:solidFill>
                <a:cs typeface="B Nazanin" pitchFamily="2" charset="-78"/>
              </a:rPr>
              <a:t>گردو غبار حاصله از طوفانها</a:t>
            </a:r>
            <a:endParaRPr lang="fa-IR" sz="2800" b="1" dirty="0" smtClean="0">
              <a:solidFill>
                <a:schemeClr val="tx1"/>
              </a:solidFill>
              <a:cs typeface="B Nazanin" pitchFamily="2" charset="-78"/>
            </a:endParaRPr>
          </a:p>
          <a:p>
            <a:pPr marL="514350" lvl="0" indent="-514350" algn="r" rtl="1">
              <a:buFont typeface="+mj-lt"/>
              <a:buAutoNum type="arabicPeriod"/>
            </a:pPr>
            <a:endParaRPr lang="fa-IR" sz="2800" b="1" dirty="0" smtClean="0">
              <a:solidFill>
                <a:schemeClr val="tx1"/>
              </a:solidFill>
              <a:cs typeface="B Nazanin" pitchFamily="2" charset="-78"/>
            </a:endParaRPr>
          </a:p>
          <a:p>
            <a:pPr marL="514350" indent="-514350" algn="r" rtl="1">
              <a:buFont typeface="+mj-lt"/>
              <a:buAutoNum type="arabicPeriod"/>
            </a:pPr>
            <a:r>
              <a:rPr lang="ar-SA" sz="2800" b="1" dirty="0" smtClean="0">
                <a:solidFill>
                  <a:schemeClr val="tx1"/>
                </a:solidFill>
                <a:cs typeface="B Nazanin" pitchFamily="2" charset="-78"/>
              </a:rPr>
              <a:t>گرده گیاهان و میکروارگانیسم ها</a:t>
            </a:r>
            <a:endParaRPr lang="fa-IR" sz="2800" b="1" dirty="0" smtClean="0">
              <a:solidFill>
                <a:schemeClr val="tx1"/>
              </a:solidFill>
              <a:cs typeface="B Nazanin" pitchFamily="2" charset="-78"/>
            </a:endParaRPr>
          </a:p>
          <a:p>
            <a:pPr marL="514350" indent="-514350" algn="r" rtl="1">
              <a:buFont typeface="+mj-lt"/>
              <a:buAutoNum type="arabicPeriod"/>
            </a:pPr>
            <a:endParaRPr lang="en-US" sz="2800" b="1" dirty="0" smtClean="0">
              <a:solidFill>
                <a:schemeClr val="tx1"/>
              </a:solidFill>
              <a:cs typeface="B Nazanin" pitchFamily="2" charset="-78"/>
            </a:endParaRPr>
          </a:p>
          <a:p>
            <a:pPr marL="514350" lvl="0" indent="-514350" algn="r" rtl="1">
              <a:buFont typeface="+mj-lt"/>
              <a:buAutoNum type="arabicPeriod"/>
            </a:pPr>
            <a:r>
              <a:rPr lang="ar-SA" sz="2800" b="1" dirty="0" smtClean="0">
                <a:solidFill>
                  <a:schemeClr val="tx1"/>
                </a:solidFill>
                <a:cs typeface="B Nazanin" pitchFamily="2" charset="-78"/>
              </a:rPr>
              <a:t>آئروسل ها</a:t>
            </a:r>
            <a:endParaRPr lang="en-US" sz="2800" b="1" dirty="0" smtClean="0">
              <a:solidFill>
                <a:schemeClr val="tx1"/>
              </a:solidFill>
              <a:cs typeface="B Nazanin" pitchFamily="2" charset="-78"/>
            </a:endParaRPr>
          </a:p>
          <a:p>
            <a:pPr algn="r" rtl="1"/>
            <a:endParaRPr lang="fa-I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سفر دشوار">
  <a:themeElements>
    <a:clrScheme name="سفر دشوار">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سفر دشوار">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سفر دشوار">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1224</TotalTime>
  <Words>4520</Words>
  <Application>Microsoft Office PowerPoint</Application>
  <PresentationFormat>On-screen Show (4:3)</PresentationFormat>
  <Paragraphs>165</Paragraphs>
  <Slides>56</Slides>
  <Notes>0</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سفر دشوار</vt:lpstr>
      <vt:lpstr>کیفیت هوا، تعاریف و استاندارد ها</vt:lpstr>
      <vt:lpstr>ساختار اتمسفر زمين </vt:lpstr>
      <vt:lpstr> لايه هاي اتمسفر</vt:lpstr>
      <vt:lpstr>Slide 4</vt:lpstr>
      <vt:lpstr>Slide 5</vt:lpstr>
      <vt:lpstr>آلودگی هوا</vt:lpstr>
      <vt:lpstr>آلودگی هوا</vt:lpstr>
      <vt:lpstr>طبقه بندی آلاینده های هوا</vt:lpstr>
      <vt:lpstr>طبقه بندی براساس منبع</vt:lpstr>
      <vt:lpstr>طبقه بندی براساس منبع</vt:lpstr>
      <vt:lpstr>Slide 11</vt:lpstr>
      <vt:lpstr>طبقه بندی آلاینده ها براساس منشأ </vt:lpstr>
      <vt:lpstr>طبقه بندی آلاینده ها براساس منشأ </vt:lpstr>
      <vt:lpstr>طبقه بندی براساس ترکیب شیمیایی </vt:lpstr>
      <vt:lpstr>طبقه بندی آلاینده ها براساس حالت آلاینده </vt:lpstr>
      <vt:lpstr>Slide 16</vt:lpstr>
      <vt:lpstr>Slide 17</vt:lpstr>
      <vt:lpstr>Slide 18</vt:lpstr>
      <vt:lpstr>استانداردهای آلودگی هوا </vt:lpstr>
      <vt:lpstr>Slide 20</vt:lpstr>
      <vt:lpstr>شاخص های کیفیت هوا</vt:lpstr>
      <vt:lpstr>حالت هاي كيفي هوا </vt:lpstr>
      <vt:lpstr>حالت هاي كيفي هوا</vt:lpstr>
      <vt:lpstr>Slide 24</vt:lpstr>
      <vt:lpstr>حالت هاي كيفي هوا</vt:lpstr>
      <vt:lpstr>Slide 26</vt:lpstr>
      <vt:lpstr>حالت هاي كيفي هوا</vt:lpstr>
      <vt:lpstr>Slide 28</vt:lpstr>
      <vt:lpstr>شاخص کیفیت هوا  (AQI)</vt:lpstr>
      <vt:lpstr>اثرات جهانی آلودگی هوا</vt:lpstr>
      <vt:lpstr>بررسی چهار موضوع آلودگی هوا</vt:lpstr>
      <vt:lpstr>Slide 32</vt:lpstr>
      <vt:lpstr>Slide 33</vt:lpstr>
      <vt:lpstr>دو روش برخورد با اثرات تغییرات آب و هوایی</vt:lpstr>
      <vt:lpstr>Slide 35</vt:lpstr>
      <vt:lpstr>متــــان:</vt:lpstr>
      <vt:lpstr>اکسید نیتروس:</vt:lpstr>
      <vt:lpstr>تخریب لایه ازن</vt:lpstr>
      <vt:lpstr>ازن به عنوان لایه حفاظتی:</vt:lpstr>
      <vt:lpstr>-باران های اسیدیAcid Rain</vt:lpstr>
      <vt:lpstr> کاهش دمای اتمسفری </vt:lpstr>
      <vt:lpstr>Slide 42</vt:lpstr>
      <vt:lpstr>حوادث ناگوار آلودگی هوا:</vt:lpstr>
      <vt:lpstr>آلاینده های هوا</vt:lpstr>
      <vt:lpstr>اثرات سوء منوکسیدکربن برروی انسان:</vt:lpstr>
      <vt:lpstr>هيدروکربن ها  </vt:lpstr>
      <vt:lpstr>  اثرات سوء هيدروکربن ها روی انسان</vt:lpstr>
      <vt:lpstr>سرب</vt:lpstr>
      <vt:lpstr>اثرات سوء سرب روی انسان</vt:lpstr>
      <vt:lpstr>اثرات سوء سرب روی انسان</vt:lpstr>
      <vt:lpstr>اثرات سوء اکسيد هاي نيتروژن روی انسان</vt:lpstr>
      <vt:lpstr>اثرات سوءاکسيد های گوگرد بر انسان </vt:lpstr>
      <vt:lpstr>اثرات سوء آلاينده های هوا بر مواد</vt:lpstr>
      <vt:lpstr>اثر سوء آلاینده های هوا بر گياهان </vt:lpstr>
      <vt:lpstr>اثر سوء آلاینده های هوا بر گياهان </vt:lpstr>
      <vt:lpstr>اثرات سوءذرات معلق بر روی گیاهان:</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iran</dc:creator>
  <cp:lastModifiedBy>BAZM</cp:lastModifiedBy>
  <cp:revision>422</cp:revision>
  <dcterms:created xsi:type="dcterms:W3CDTF">2013-04-11T05:47:28Z</dcterms:created>
  <dcterms:modified xsi:type="dcterms:W3CDTF">2014-01-28T06:19:25Z</dcterms:modified>
</cp:coreProperties>
</file>