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4" r:id="rId1"/>
  </p:sldMasterIdLst>
  <p:sldIdLst>
    <p:sldId id="256" r:id="rId2"/>
    <p:sldId id="257" r:id="rId3"/>
    <p:sldId id="258" r:id="rId4"/>
    <p:sldId id="259" r:id="rId5"/>
    <p:sldId id="260" r:id="rId6"/>
    <p:sldId id="278" r:id="rId7"/>
    <p:sldId id="261" r:id="rId8"/>
    <p:sldId id="280" r:id="rId9"/>
    <p:sldId id="262" r:id="rId10"/>
    <p:sldId id="263" r:id="rId11"/>
    <p:sldId id="264" r:id="rId12"/>
    <p:sldId id="265" r:id="rId13"/>
    <p:sldId id="266" r:id="rId14"/>
    <p:sldId id="281" r:id="rId15"/>
    <p:sldId id="267" r:id="rId16"/>
    <p:sldId id="268" r:id="rId17"/>
    <p:sldId id="269" r:id="rId18"/>
    <p:sldId id="270" r:id="rId19"/>
    <p:sldId id="271" r:id="rId20"/>
    <p:sldId id="272" r:id="rId21"/>
    <p:sldId id="273" r:id="rId22"/>
    <p:sldId id="274" r:id="rId23"/>
    <p:sldId id="275" r:id="rId24"/>
    <p:sldId id="276" r:id="rId25"/>
    <p:sldId id="277" r:id="rId26"/>
    <p:sldId id="279" r:id="rId2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107" d="100"/>
          <a:sy n="107" d="100"/>
        </p:scale>
        <p:origin x="-84"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E0B191D9-3728-4A22-AA36-B645E51F37F1}"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B191D9-3728-4A22-AA36-B645E51F37F1}"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B191D9-3728-4A22-AA36-B645E51F37F1}"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B191D9-3728-4A22-AA36-B645E51F37F1}"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B191D9-3728-4A22-AA36-B645E51F37F1}"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0B191D9-3728-4A22-AA36-B645E51F37F1}"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E0B191D9-3728-4A22-AA36-B645E51F37F1}"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E0B191D9-3728-4A22-AA36-B645E51F37F1}"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E0B191D9-3728-4A22-AA36-B645E51F37F1}"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0B191D9-3728-4A22-AA36-B645E51F37F1}"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9D1A5A7-370B-4558-B9CF-0BF1EB6DE346}" type="datetimeFigureOut">
              <a:rPr lang="fa-IR" smtClean="0"/>
              <a:pPr/>
              <a:t>10/18/1439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E0B191D9-3728-4A22-AA36-B645E51F37F1}"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9D1A5A7-370B-4558-B9CF-0BF1EB6DE346}" type="datetimeFigureOut">
              <a:rPr lang="fa-IR" smtClean="0"/>
              <a:pPr/>
              <a:t>10/18/1439</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0B191D9-3728-4A22-AA36-B645E51F37F1}"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fa.wikipedia.org/wiki/%D8%B2%D9%85%DB%8C%D9%86" TargetMode="External"/><Relationship Id="rId2" Type="http://schemas.openxmlformats.org/officeDocument/2006/relationships/hyperlink" Target="http://fa.wikipedia.org/w/index.php?title=%D9%85%D8%A7%D8%AF%D9%87_%D9%85%D8%B1%DA%A9%D8%A8&amp;action=edit&amp;redlink=1&amp;preload=%D8%A7%D9%84%DA%AF%D9%88:%D8%A7%DB%8C%D8%AC%D8%A7%D8%AF+%D9%85%D9%82%D8%A7%D9%84%D9%87/%D8%A7%D8%B3%D8%AA%D8%AE%D9%88%D8%A7%D9%86%E2%80%8C%D8%A8%D9%86%D8%AF%DB%8C&amp;editintro=%D8%A7%D9%84%DA%AF%D9%88:%D8%A7%DB%8C%D8%AC%D8%A7%D8%AF+%D9%85%D9%82%D8%A7%D9%84%D9%87/%D8%A7%D8%AF%DB%8C%D8%AA%E2%80%8C%D9%86%D9%88%D8%AA%DB%8C%D8%B3&amp;summary=%D8%A7%DB%8C%D8%AC%D8%A7%D8%AF+%DB%8C%DA%A9+%D9%85%D9%82%D8%A7%D9%84%D9%87+%D9%86%D9%88+%D8%A7%D8%B2+%D8%B7%D8%B1%DB%8C%D9%82+%D8%A7%DB%8C%D8%AC%D8%A7%D8%AF%DA%AF%D8%B1&amp;nosummary=&amp;prefix=&amp;minor=&amp;create=%D8%AF%D8%B1%D8%B3%D8%AA+%DA%A9%D8%B1%D8%AF%D9%86+%D9%85%D9%82%D8%A7%D9%84%D9%87+%D8%AC%D8%AF%DB%8C%D8%AF" TargetMode="External"/><Relationship Id="rId1" Type="http://schemas.openxmlformats.org/officeDocument/2006/relationships/slideLayout" Target="../slideLayouts/slideLayout2.xml"/><Relationship Id="rId5" Type="http://schemas.openxmlformats.org/officeDocument/2006/relationships/hyperlink" Target="http://fa.wikipedia.org/wiki/%D9%82%D8%B7%D8%A8" TargetMode="External"/><Relationship Id="rId4" Type="http://schemas.openxmlformats.org/officeDocument/2006/relationships/hyperlink" Target="http://fa.wikipedia.org/wiki/%D9%86%D9%85%DA%A9_%D8%B7%D8%B9%D8%A7%D9%85"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76672"/>
            <a:ext cx="7772400" cy="1470025"/>
          </a:xfrm>
        </p:spPr>
        <p:txBody>
          <a:bodyPr>
            <a:noAutofit/>
          </a:bodyPr>
          <a:lstStyle/>
          <a:p>
            <a:r>
              <a:rPr lang="fa-IR" sz="11500" dirty="0" smtClean="0">
                <a:cs typeface="2  Mitra_1 (MRT)" pitchFamily="2" charset="-78"/>
              </a:rPr>
              <a:t>بهداشت آب</a:t>
            </a:r>
            <a:endParaRPr lang="fa-IR" sz="11500" dirty="0">
              <a:cs typeface="2  Mitra_1 (MRT)"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796" y="2147257"/>
            <a:ext cx="2375012" cy="254502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86062" y="2134005"/>
            <a:ext cx="2376264" cy="2753548"/>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47864" y="3645024"/>
            <a:ext cx="2262361" cy="2736304"/>
          </a:xfrm>
          <a:prstGeom prst="rect">
            <a:avLst/>
          </a:prstGeom>
        </p:spPr>
      </p:pic>
    </p:spTree>
    <p:extLst>
      <p:ext uri="{BB962C8B-B14F-4D97-AF65-F5344CB8AC3E}">
        <p14:creationId xmlns:p14="http://schemas.microsoft.com/office/powerpoint/2010/main" val="37834752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pPr marL="0" indent="0">
              <a:buNone/>
            </a:pPr>
            <a:r>
              <a:rPr lang="fa-IR" dirty="0" smtClean="0">
                <a:solidFill>
                  <a:srgbClr val="FF0000"/>
                </a:solidFill>
                <a:cs typeface="2  Titr" pitchFamily="2" charset="-78"/>
              </a:rPr>
              <a:t>2)انتقال غیر مستقیم </a:t>
            </a:r>
            <a:r>
              <a:rPr lang="fa-IR" dirty="0" smtClean="0"/>
              <a:t>:</a:t>
            </a:r>
            <a:r>
              <a:rPr lang="fa-IR" sz="2800" dirty="0" smtClean="0">
                <a:cs typeface="2  Homa" pitchFamily="2" charset="-78"/>
              </a:rPr>
              <a:t>دراین گروه آب فقط محیط رشد وتکثیر ناقل بیماری است ومی تواند بیمار ی های چون مالاریا،فیلاریازیس،تب زرد،وانواع آنسفالیت ها را انتقال دهد.</a:t>
            </a:r>
          </a:p>
          <a:p>
            <a:pPr marL="0" indent="0">
              <a:buNone/>
            </a:pPr>
            <a:endParaRPr lang="fa-IR" sz="2800" dirty="0" smtClean="0"/>
          </a:p>
          <a:p>
            <a:pPr marL="0" indent="0">
              <a:buNone/>
            </a:pPr>
            <a:endParaRPr lang="fa-IR" sz="2800" dirty="0"/>
          </a:p>
          <a:p>
            <a:pPr marL="0" indent="0">
              <a:buNone/>
            </a:pPr>
            <a:r>
              <a:rPr lang="fa-IR" dirty="0" smtClean="0">
                <a:solidFill>
                  <a:srgbClr val="FF0000"/>
                </a:solidFill>
                <a:cs typeface="2  Titr" pitchFamily="2" charset="-78"/>
              </a:rPr>
              <a:t>3)نقش توام مستقیم وغیر مستقیم </a:t>
            </a:r>
            <a:r>
              <a:rPr lang="fa-IR" dirty="0" smtClean="0">
                <a:cs typeface="2  Homa" pitchFamily="2" charset="-78"/>
              </a:rPr>
              <a:t>:</a:t>
            </a:r>
            <a:r>
              <a:rPr lang="fa-IR" sz="2800" dirty="0" smtClean="0">
                <a:cs typeface="2  Homa" pitchFamily="2" charset="-78"/>
              </a:rPr>
              <a:t>بیماری هم بوسیله تماس مستقیم با آب انتقال می یابد وهم آب محل نگهداری وپرورش میزبان عامل بیماری است مثل بیماری های بیلا رزیوزوپیوک</a:t>
            </a:r>
          </a:p>
          <a:p>
            <a:pPr marL="0" indent="0">
              <a:buNone/>
            </a:pPr>
            <a:endParaRPr lang="fa-IR" sz="2800" dirty="0"/>
          </a:p>
          <a:p>
            <a:pPr marL="0" indent="0">
              <a:buNone/>
            </a:pPr>
            <a:r>
              <a:rPr lang="fa-IR" dirty="0" smtClean="0"/>
              <a:t>4</a:t>
            </a:r>
            <a:r>
              <a:rPr lang="fa-IR" dirty="0" smtClean="0">
                <a:solidFill>
                  <a:srgbClr val="FF0000"/>
                </a:solidFill>
                <a:cs typeface="2  Titr" pitchFamily="2" charset="-78"/>
              </a:rPr>
              <a:t>)نقش مساعدکننده شرایط انتقال </a:t>
            </a:r>
            <a:r>
              <a:rPr lang="fa-IR" dirty="0" smtClean="0"/>
              <a:t>:</a:t>
            </a:r>
            <a:r>
              <a:rPr lang="fa-IR" sz="2800" dirty="0" smtClean="0">
                <a:cs typeface="2  Homa" pitchFamily="2" charset="-78"/>
              </a:rPr>
              <a:t>بسیاری از کرم ها انگل روده انسان در این گروه از بیماری ها قرار می گیرند.</a:t>
            </a:r>
            <a:endParaRPr lang="fa-IR" dirty="0">
              <a:cs typeface="2  Homa" pitchFamily="2" charset="-78"/>
            </a:endParaRPr>
          </a:p>
        </p:txBody>
      </p:sp>
    </p:spTree>
    <p:extLst>
      <p:ext uri="{BB962C8B-B14F-4D97-AF65-F5344CB8AC3E}">
        <p14:creationId xmlns:p14="http://schemas.microsoft.com/office/powerpoint/2010/main" val="4411443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a:bodyPr>
          <a:lstStyle/>
          <a:p>
            <a:pPr algn="ctr"/>
            <a:r>
              <a:rPr lang="fa-IR" sz="4000" dirty="0" smtClean="0">
                <a:cs typeface="2  Titr" pitchFamily="2" charset="-78"/>
              </a:rPr>
              <a:t>خصوصیات فیزیکی آب های آشامیدنی</a:t>
            </a:r>
            <a:endParaRPr lang="fa-IR" sz="4000" dirty="0">
              <a:cs typeface="2  Titr" pitchFamily="2" charset="-78"/>
            </a:endParaRPr>
          </a:p>
        </p:txBody>
      </p:sp>
      <p:sp>
        <p:nvSpPr>
          <p:cNvPr id="3" name="Content Placeholder 2"/>
          <p:cNvSpPr>
            <a:spLocks noGrp="1"/>
          </p:cNvSpPr>
          <p:nvPr>
            <p:ph idx="1"/>
          </p:nvPr>
        </p:nvSpPr>
        <p:spPr/>
        <p:txBody>
          <a:bodyPr>
            <a:normAutofit/>
          </a:bodyPr>
          <a:lstStyle/>
          <a:p>
            <a:r>
              <a:rPr lang="fa-IR" sz="2800" dirty="0" smtClean="0">
                <a:solidFill>
                  <a:srgbClr val="FF0000"/>
                </a:solidFill>
                <a:cs typeface="2  Titr" pitchFamily="2" charset="-78"/>
              </a:rPr>
              <a:t>کدورت :</a:t>
            </a:r>
            <a:r>
              <a:rPr lang="fa-IR" sz="2800" dirty="0" smtClean="0"/>
              <a:t>کدربودن آب اغلب بواسطه وجود ،مواد معلق وکلوئیدی درآن است ،درجه کدری آب باید به اندازه ای باشد .</a:t>
            </a:r>
          </a:p>
          <a:p>
            <a:pPr marL="0" indent="0">
              <a:buNone/>
            </a:pPr>
            <a:endParaRPr lang="fa-IR" sz="2800" dirty="0" smtClean="0"/>
          </a:p>
          <a:p>
            <a:r>
              <a:rPr lang="fa-IR" sz="4000" dirty="0" smtClean="0">
                <a:solidFill>
                  <a:srgbClr val="FF0000"/>
                </a:solidFill>
                <a:cs typeface="2  Titr" pitchFamily="2" charset="-78"/>
              </a:rPr>
              <a:t>رنگ </a:t>
            </a:r>
            <a:r>
              <a:rPr lang="fa-IR" dirty="0" smtClean="0"/>
              <a:t>:</a:t>
            </a:r>
            <a:r>
              <a:rPr lang="fa-IR" sz="2800" dirty="0" smtClean="0"/>
              <a:t>آب باید بیرنگ باشد.زردی آب نشانه وجود ترکیبات گیاهی واسید های آلی ناشی از فساد آن ها یا وجود خاک رس می باشد.نمک های آهن ،رنگ آب را متمایل به قرمز نموده و نمک های منگنز ،رنگ های قهوه ای متمایل به سیاه به آب می دهند.</a:t>
            </a:r>
          </a:p>
          <a:p>
            <a:endParaRPr lang="fa-IR" sz="2800" dirty="0"/>
          </a:p>
          <a:p>
            <a:endParaRPr lang="fa-IR" sz="2800" dirty="0" smtClean="0"/>
          </a:p>
          <a:p>
            <a:endParaRPr lang="fa-IR" sz="2800" dirty="0"/>
          </a:p>
          <a:p>
            <a:endParaRPr lang="fa-IR" sz="2800" dirty="0" smtClean="0"/>
          </a:p>
          <a:p>
            <a:endParaRPr lang="fa-IR" sz="2800" dirty="0"/>
          </a:p>
          <a:p>
            <a:endParaRPr lang="fa-IR" dirty="0"/>
          </a:p>
        </p:txBody>
      </p:sp>
    </p:spTree>
    <p:extLst>
      <p:ext uri="{BB962C8B-B14F-4D97-AF65-F5344CB8AC3E}">
        <p14:creationId xmlns:p14="http://schemas.microsoft.com/office/powerpoint/2010/main" val="40037561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064493"/>
            <a:ext cx="8229600" cy="5793507"/>
          </a:xfrm>
        </p:spPr>
        <p:txBody>
          <a:bodyPr/>
          <a:lstStyle/>
          <a:p>
            <a:r>
              <a:rPr lang="fa-IR" sz="2800" dirty="0" smtClean="0">
                <a:solidFill>
                  <a:srgbClr val="FF0000"/>
                </a:solidFill>
                <a:cs typeface="2  Titr" pitchFamily="2" charset="-78"/>
              </a:rPr>
              <a:t>درجه حرارت </a:t>
            </a:r>
            <a:r>
              <a:rPr lang="fa-IR" dirty="0" smtClean="0"/>
              <a:t>:</a:t>
            </a:r>
            <a:r>
              <a:rPr lang="fa-IR" sz="2800" dirty="0" smtClean="0"/>
              <a:t>درجه حرارت آب باید بین 8-12درجه سانتی گراد باشد.اگر کمتر از 8درجه باشد به دندان ها وسیستم گوارشی آسیب رسیده ودر صورتیکه بیش از 12درجه سانتی گراد باشد مزه مطلوبی ندارد.</a:t>
            </a:r>
          </a:p>
          <a:p>
            <a:endParaRPr lang="fa-IR" sz="2800" dirty="0"/>
          </a:p>
          <a:p>
            <a:pPr marL="0" indent="0">
              <a:buNone/>
            </a:pPr>
            <a:endParaRPr lang="fa-IR" sz="2800" dirty="0" smtClean="0"/>
          </a:p>
          <a:p>
            <a:r>
              <a:rPr lang="fa-IR" sz="3200" dirty="0" smtClean="0">
                <a:solidFill>
                  <a:srgbClr val="FF0000"/>
                </a:solidFill>
                <a:cs typeface="2  Titr" pitchFamily="2" charset="-78"/>
              </a:rPr>
              <a:t>بو:</a:t>
            </a:r>
            <a:r>
              <a:rPr lang="fa-IR" sz="2800" dirty="0" smtClean="0"/>
              <a:t>آب آشامیدنی باید باید بی بوباشد. اضافه کردن کلر در جریان تصفیه آب می تواند مولد بو در آب باشد.معمولابرای حذف بوی نامطبوع آب ازسولفات مس استفاده می نمایند.</a:t>
            </a:r>
            <a:endParaRPr lang="fa-IR" dirty="0"/>
          </a:p>
        </p:txBody>
      </p:sp>
    </p:spTree>
    <p:extLst>
      <p:ext uri="{BB962C8B-B14F-4D97-AF65-F5344CB8AC3E}">
        <p14:creationId xmlns:p14="http://schemas.microsoft.com/office/powerpoint/2010/main" val="14117090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836712"/>
            <a:ext cx="8229600" cy="5865515"/>
          </a:xfrm>
        </p:spPr>
        <p:txBody>
          <a:bodyPr/>
          <a:lstStyle/>
          <a:p>
            <a:pPr>
              <a:lnSpc>
                <a:spcPct val="150000"/>
              </a:lnSpc>
            </a:pPr>
            <a:r>
              <a:rPr lang="fa-IR" sz="3200" dirty="0" smtClean="0">
                <a:solidFill>
                  <a:srgbClr val="FF0000"/>
                </a:solidFill>
                <a:cs typeface="2  Titr" pitchFamily="2" charset="-78"/>
              </a:rPr>
              <a:t>مزه </a:t>
            </a:r>
            <a:r>
              <a:rPr lang="fa-IR" dirty="0" smtClean="0">
                <a:cs typeface="2  Homa" pitchFamily="2" charset="-78"/>
              </a:rPr>
              <a:t>:</a:t>
            </a:r>
            <a:r>
              <a:rPr lang="fa-IR" sz="2800" dirty="0" smtClean="0">
                <a:cs typeface="2  Homa" pitchFamily="2" charset="-78"/>
              </a:rPr>
              <a:t>ازنظرطعم آبهای آشامیدنی نباید بی مزه باشد.وجود املاح مختلفی چون آهن ،منگنز،نمک کربنات و...در آبهای مختلف می تواند مزه گوناگونی به آب بدهد که گاهی مطبوع وزمانی ناخوشایند است .افزایش کلر می تواندمزه آب راعوض کند .شوری آب در اثر نمک ،تلخی در اثرترکیبات منیزیوم،ترشی در اثر اسید ووجود مزه آب صابون در اثر قلیا ،مزه گس در اثر آهن وآلومینیوم ومزه گندیدگی ناشی ازآلودگی آلی به همراه مواد بیماری زا می باشد.</a:t>
            </a:r>
            <a:endParaRPr lang="fa-IR" dirty="0">
              <a:cs typeface="2  Homa" pitchFamily="2" charset="-78"/>
            </a:endParaRPr>
          </a:p>
        </p:txBody>
      </p:sp>
    </p:spTree>
    <p:extLst>
      <p:ext uri="{BB962C8B-B14F-4D97-AF65-F5344CB8AC3E}">
        <p14:creationId xmlns:p14="http://schemas.microsoft.com/office/powerpoint/2010/main" val="21925312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332656"/>
            <a:ext cx="8229600" cy="1143000"/>
          </a:xfrm>
        </p:spPr>
        <p:txBody>
          <a:bodyPr/>
          <a:lstStyle/>
          <a:p>
            <a:r>
              <a:rPr lang="fa-IR" dirty="0" smtClean="0">
                <a:solidFill>
                  <a:srgbClr val="FF0000"/>
                </a:solidFill>
                <a:cs typeface="2  Titr" pitchFamily="2" charset="-78"/>
              </a:rPr>
              <a:t>حفر وطراحی قنات در قدیم .......</a:t>
            </a:r>
            <a:endParaRPr lang="fa-IR" dirty="0">
              <a:solidFill>
                <a:srgbClr val="FF0000"/>
              </a:solidFill>
              <a:cs typeface="2  Titr" pitchFamily="2"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56792"/>
            <a:ext cx="9144000" cy="5301208"/>
          </a:xfrm>
        </p:spPr>
      </p:pic>
    </p:spTree>
    <p:extLst>
      <p:ext uri="{BB962C8B-B14F-4D97-AF65-F5344CB8AC3E}">
        <p14:creationId xmlns:p14="http://schemas.microsoft.com/office/powerpoint/2010/main" val="41692517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a:bodyPr>
          <a:lstStyle/>
          <a:p>
            <a:pPr algn="ctr"/>
            <a:r>
              <a:rPr lang="fa-IR" dirty="0" smtClean="0">
                <a:cs typeface="2  Titr" pitchFamily="2" charset="-78"/>
              </a:rPr>
              <a:t>خصوصیات بیولوژیک آب آشامیدنی</a:t>
            </a:r>
            <a:endParaRPr lang="fa-IR" dirty="0">
              <a:cs typeface="2  Titr" pitchFamily="2" charset="-78"/>
            </a:endParaRPr>
          </a:p>
        </p:txBody>
      </p:sp>
      <p:sp>
        <p:nvSpPr>
          <p:cNvPr id="3" name="Content Placeholder 2"/>
          <p:cNvSpPr>
            <a:spLocks noGrp="1"/>
          </p:cNvSpPr>
          <p:nvPr>
            <p:ph idx="1"/>
          </p:nvPr>
        </p:nvSpPr>
        <p:spPr/>
        <p:txBody>
          <a:bodyPr>
            <a:normAutofit fontScale="85000" lnSpcReduction="20000"/>
          </a:bodyPr>
          <a:lstStyle/>
          <a:p>
            <a:pPr>
              <a:lnSpc>
                <a:spcPct val="160000"/>
              </a:lnSpc>
            </a:pPr>
            <a:r>
              <a:rPr lang="fa-IR" sz="2800" dirty="0" smtClean="0">
                <a:cs typeface="2  Homa" pitchFamily="2" charset="-78"/>
              </a:rPr>
              <a:t>آب حاوی میکروارگانیسم هایی است که گروهی پاتوژن وگروهی مفید هستند.ازمیان میکروارگانیسم کلی فرم ها به خصوص </a:t>
            </a:r>
            <a:r>
              <a:rPr lang="en-US" sz="2800" dirty="0" err="1" smtClean="0">
                <a:cs typeface="2  Homa" pitchFamily="2" charset="-78"/>
              </a:rPr>
              <a:t>Ecoli</a:t>
            </a:r>
            <a:r>
              <a:rPr lang="fa-IR" sz="2800" dirty="0" smtClean="0">
                <a:cs typeface="2  Homa" pitchFamily="2" charset="-78"/>
              </a:rPr>
              <a:t>به میزان فراوان در مدفوع انسان وحیوانات خونگرم وجود دارد وچون مقاومت کلی فرم ها در آب بیش از سایر میکروب های بیماری زا است .</a:t>
            </a:r>
          </a:p>
          <a:p>
            <a:pPr>
              <a:lnSpc>
                <a:spcPct val="160000"/>
              </a:lnSpc>
            </a:pPr>
            <a:r>
              <a:rPr lang="fa-IR" sz="2800" dirty="0" smtClean="0">
                <a:cs typeface="2  Homa" pitchFamily="2" charset="-78"/>
              </a:rPr>
              <a:t>طبق استاندارد های موجود ،در آب های که کلر یا هرماده ضد عفونی کننده دیگر به آن اضافه شده اند،نباید کلیفرم در100میلی لیتر وجود داشته باشد. بطور کلی اگر در مدت 3ماه در20درصد نمونه آب ،تعداد کلیفرم کمتر از3باشد آن آب قابل شرب می باشد.</a:t>
            </a:r>
          </a:p>
        </p:txBody>
      </p:sp>
    </p:spTree>
    <p:extLst>
      <p:ext uri="{BB962C8B-B14F-4D97-AF65-F5344CB8AC3E}">
        <p14:creationId xmlns:p14="http://schemas.microsoft.com/office/powerpoint/2010/main" val="30014808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229600" cy="1143000"/>
          </a:xfrm>
        </p:spPr>
        <p:txBody>
          <a:bodyPr>
            <a:normAutofit/>
          </a:bodyPr>
          <a:lstStyle/>
          <a:p>
            <a:pPr algn="ctr"/>
            <a:r>
              <a:rPr lang="fa-IR" dirty="0" smtClean="0">
                <a:cs typeface="2  Titr" pitchFamily="2" charset="-78"/>
              </a:rPr>
              <a:t>خصوصیات شیمیایی آب آشیامیدنی</a:t>
            </a:r>
            <a:endParaRPr lang="fa-IR" dirty="0">
              <a:cs typeface="2  Titr" pitchFamily="2" charset="-78"/>
            </a:endParaRPr>
          </a:p>
        </p:txBody>
      </p:sp>
      <p:sp>
        <p:nvSpPr>
          <p:cNvPr id="3" name="Content Placeholder 2"/>
          <p:cNvSpPr>
            <a:spLocks noGrp="1"/>
          </p:cNvSpPr>
          <p:nvPr>
            <p:ph idx="1"/>
          </p:nvPr>
        </p:nvSpPr>
        <p:spPr/>
        <p:txBody>
          <a:bodyPr>
            <a:normAutofit lnSpcReduction="10000"/>
          </a:bodyPr>
          <a:lstStyle/>
          <a:p>
            <a:pPr>
              <a:lnSpc>
                <a:spcPct val="170000"/>
              </a:lnSpc>
            </a:pPr>
            <a:r>
              <a:rPr lang="en-US" sz="2800" dirty="0" smtClean="0">
                <a:solidFill>
                  <a:srgbClr val="FF0000"/>
                </a:solidFill>
                <a:cs typeface="2  Titr" pitchFamily="2" charset="-78"/>
              </a:rPr>
              <a:t>PH</a:t>
            </a:r>
            <a:r>
              <a:rPr lang="fa-IR" sz="2800" dirty="0" smtClean="0">
                <a:solidFill>
                  <a:srgbClr val="FF0000"/>
                </a:solidFill>
                <a:cs typeface="2  Titr" pitchFamily="2" charset="-78"/>
              </a:rPr>
              <a:t>: </a:t>
            </a:r>
            <a:r>
              <a:rPr lang="en-US" dirty="0" err="1" smtClean="0">
                <a:cs typeface="2  Homa" pitchFamily="2" charset="-78"/>
              </a:rPr>
              <a:t>ph</a:t>
            </a:r>
            <a:r>
              <a:rPr lang="fa-IR" dirty="0" smtClean="0">
                <a:cs typeface="2  Homa" pitchFamily="2" charset="-78"/>
              </a:rPr>
              <a:t>آب غلظت یون های ئیدروژن اسیدیته یا قلیایی بودن آن را مشخص می کند </a:t>
            </a:r>
            <a:r>
              <a:rPr lang="en-US" dirty="0" err="1" smtClean="0">
                <a:cs typeface="2  Homa" pitchFamily="2" charset="-78"/>
              </a:rPr>
              <a:t>ph</a:t>
            </a:r>
            <a:r>
              <a:rPr lang="fa-IR" dirty="0" smtClean="0">
                <a:cs typeface="2  Homa" pitchFamily="2" charset="-78"/>
              </a:rPr>
              <a:t>آب آشامیدنی معمولا در حدود 7قرار دارد.</a:t>
            </a:r>
          </a:p>
          <a:p>
            <a:pPr>
              <a:lnSpc>
                <a:spcPct val="170000"/>
              </a:lnSpc>
            </a:pPr>
            <a:r>
              <a:rPr lang="fa-IR" sz="2800" dirty="0" smtClean="0">
                <a:solidFill>
                  <a:srgbClr val="FF0000"/>
                </a:solidFill>
                <a:cs typeface="2  Titr" pitchFamily="2" charset="-78"/>
              </a:rPr>
              <a:t>جامدات محلول در آب </a:t>
            </a:r>
            <a:r>
              <a:rPr lang="fa-IR" dirty="0" smtClean="0">
                <a:cs typeface="2  Homa" pitchFamily="2" charset="-78"/>
              </a:rPr>
              <a:t>:مواد محلول ممکن است همچون مواد معلق آلی یا غیرآلی باشند.</a:t>
            </a:r>
          </a:p>
          <a:p>
            <a:pPr>
              <a:lnSpc>
                <a:spcPct val="170000"/>
              </a:lnSpc>
            </a:pPr>
            <a:r>
              <a:rPr lang="fa-IR" sz="2800" dirty="0" smtClean="0">
                <a:solidFill>
                  <a:srgbClr val="FF0000"/>
                </a:solidFill>
                <a:cs typeface="2  Titr" pitchFamily="2" charset="-78"/>
              </a:rPr>
              <a:t>مواد رادیو اکتیو </a:t>
            </a:r>
            <a:r>
              <a:rPr lang="fa-IR" dirty="0" smtClean="0">
                <a:cs typeface="2  Homa" pitchFamily="2" charset="-78"/>
              </a:rPr>
              <a:t>:</a:t>
            </a:r>
            <a:r>
              <a:rPr lang="fa-IR" sz="2800" dirty="0" smtClean="0">
                <a:cs typeface="2  Homa" pitchFamily="2" charset="-78"/>
              </a:rPr>
              <a:t>مقدار مجاز آلفا 1/ بکرل و مقدار یک بکرل ازسوی سازمان بهداشت جهان اعلام شده است. </a:t>
            </a:r>
            <a:endParaRPr lang="fa-IR" dirty="0">
              <a:cs typeface="2  Homa" pitchFamily="2" charset="-78"/>
            </a:endParaRPr>
          </a:p>
        </p:txBody>
      </p:sp>
    </p:spTree>
    <p:extLst>
      <p:ext uri="{BB962C8B-B14F-4D97-AF65-F5344CB8AC3E}">
        <p14:creationId xmlns:p14="http://schemas.microsoft.com/office/powerpoint/2010/main" val="32614400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136501"/>
            <a:ext cx="8229600" cy="5721499"/>
          </a:xfrm>
        </p:spPr>
        <p:txBody>
          <a:bodyPr/>
          <a:lstStyle/>
          <a:p>
            <a:r>
              <a:rPr lang="fa-IR" sz="3600" dirty="0" smtClean="0">
                <a:solidFill>
                  <a:srgbClr val="FF0000"/>
                </a:solidFill>
                <a:cs typeface="2  Titr" pitchFamily="2" charset="-78"/>
              </a:rPr>
              <a:t>سختی آب </a:t>
            </a:r>
            <a:r>
              <a:rPr lang="fa-IR" dirty="0" smtClean="0"/>
              <a:t>:</a:t>
            </a:r>
            <a:r>
              <a:rPr lang="fa-IR" sz="3200" dirty="0" smtClean="0">
                <a:cs typeface="2  Homa" pitchFamily="2" charset="-78"/>
              </a:rPr>
              <a:t>نیروی خراب شدن صابون درآب تعریف کرد. اگر مقداری آب لازم باشد تا صابون کف نماید ،آب سخت می باشد سختی آب معمولا سبب حل شدن 4جز بی کربنات کلسیم ،منیزیم ،سولفات کلسیم وسولفات منیزیم می باشد.</a:t>
            </a:r>
          </a:p>
          <a:p>
            <a:pPr marL="0" indent="0">
              <a:buNone/>
            </a:pPr>
            <a:endParaRPr lang="fa-IR" sz="3200" dirty="0" smtClean="0">
              <a:cs typeface="2  Homa" pitchFamily="2" charset="-78"/>
            </a:endParaRPr>
          </a:p>
          <a:p>
            <a:r>
              <a:rPr lang="fa-IR" sz="3200" dirty="0" smtClean="0">
                <a:solidFill>
                  <a:srgbClr val="FF0000"/>
                </a:solidFill>
                <a:cs typeface="2  Titr" pitchFamily="2" charset="-78"/>
              </a:rPr>
              <a:t>واحد سختی عبارتست از معادل یک گرم کربنات کلسیم در 1000لیتر آب ، یا 1میلی گرم در لیتر </a:t>
            </a:r>
          </a:p>
          <a:p>
            <a:pPr marL="0" indent="0">
              <a:buNone/>
            </a:pPr>
            <a:endParaRPr lang="fa-IR" sz="2800" dirty="0"/>
          </a:p>
        </p:txBody>
      </p:sp>
    </p:spTree>
    <p:extLst>
      <p:ext uri="{BB962C8B-B14F-4D97-AF65-F5344CB8AC3E}">
        <p14:creationId xmlns:p14="http://schemas.microsoft.com/office/powerpoint/2010/main" val="34894541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67089983"/>
              </p:ext>
            </p:extLst>
          </p:nvPr>
        </p:nvGraphicFramePr>
        <p:xfrm>
          <a:off x="683568" y="2348880"/>
          <a:ext cx="8229600" cy="3168350"/>
        </p:xfrm>
        <a:graphic>
          <a:graphicData uri="http://schemas.openxmlformats.org/drawingml/2006/table">
            <a:tbl>
              <a:tblPr rtl="1" firstRow="1" bandRow="1">
                <a:tableStyleId>{5C22544A-7EE6-4342-B048-85BDC9FD1C3A}</a:tableStyleId>
              </a:tblPr>
              <a:tblGrid>
                <a:gridCol w="4114800"/>
                <a:gridCol w="4114800"/>
              </a:tblGrid>
              <a:tr h="633670">
                <a:tc>
                  <a:txBody>
                    <a:bodyPr/>
                    <a:lstStyle/>
                    <a:p>
                      <a:pPr rtl="1"/>
                      <a:r>
                        <a:rPr lang="fa-IR" dirty="0" smtClean="0"/>
                        <a:t>میلی گرم کربنات کلیسم در لیتر</a:t>
                      </a:r>
                      <a:endParaRPr lang="fa-IR" dirty="0"/>
                    </a:p>
                  </a:txBody>
                  <a:tcPr/>
                </a:tc>
                <a:tc>
                  <a:txBody>
                    <a:bodyPr/>
                    <a:lstStyle/>
                    <a:p>
                      <a:pPr rtl="1"/>
                      <a:r>
                        <a:rPr lang="fa-IR" dirty="0" smtClean="0"/>
                        <a:t>میزان سختی</a:t>
                      </a:r>
                      <a:endParaRPr lang="fa-IR" dirty="0"/>
                    </a:p>
                  </a:txBody>
                  <a:tcPr/>
                </a:tc>
              </a:tr>
              <a:tr h="633670">
                <a:tc>
                  <a:txBody>
                    <a:bodyPr/>
                    <a:lstStyle/>
                    <a:p>
                      <a:pPr rtl="1"/>
                      <a:r>
                        <a:rPr lang="fa-IR" dirty="0" smtClean="0"/>
                        <a:t>0-75 </a:t>
                      </a:r>
                      <a:endParaRPr lang="fa-IR" dirty="0"/>
                    </a:p>
                  </a:txBody>
                  <a:tcPr/>
                </a:tc>
                <a:tc>
                  <a:txBody>
                    <a:bodyPr/>
                    <a:lstStyle/>
                    <a:p>
                      <a:pPr rtl="1"/>
                      <a:r>
                        <a:rPr lang="fa-IR" dirty="0" smtClean="0"/>
                        <a:t>سبک</a:t>
                      </a:r>
                      <a:endParaRPr lang="fa-IR" dirty="0"/>
                    </a:p>
                  </a:txBody>
                  <a:tcPr/>
                </a:tc>
              </a:tr>
              <a:tr h="633670">
                <a:tc>
                  <a:txBody>
                    <a:bodyPr/>
                    <a:lstStyle/>
                    <a:p>
                      <a:pPr rtl="1"/>
                      <a:r>
                        <a:rPr lang="fa-IR" dirty="0" smtClean="0"/>
                        <a:t>75-150</a:t>
                      </a:r>
                      <a:endParaRPr lang="fa-IR" dirty="0"/>
                    </a:p>
                  </a:txBody>
                  <a:tcPr/>
                </a:tc>
                <a:tc>
                  <a:txBody>
                    <a:bodyPr/>
                    <a:lstStyle/>
                    <a:p>
                      <a:pPr rtl="1"/>
                      <a:r>
                        <a:rPr lang="fa-IR" dirty="0" smtClean="0"/>
                        <a:t>آب نسبتا سخت</a:t>
                      </a:r>
                      <a:endParaRPr lang="fa-IR" dirty="0"/>
                    </a:p>
                  </a:txBody>
                  <a:tcPr/>
                </a:tc>
              </a:tr>
              <a:tr h="633670">
                <a:tc>
                  <a:txBody>
                    <a:bodyPr/>
                    <a:lstStyle/>
                    <a:p>
                      <a:pPr rtl="1"/>
                      <a:r>
                        <a:rPr lang="fa-IR" dirty="0" smtClean="0"/>
                        <a:t>150-300</a:t>
                      </a:r>
                      <a:endParaRPr lang="fa-IR" dirty="0"/>
                    </a:p>
                  </a:txBody>
                  <a:tcPr/>
                </a:tc>
                <a:tc>
                  <a:txBody>
                    <a:bodyPr/>
                    <a:lstStyle/>
                    <a:p>
                      <a:pPr rtl="1"/>
                      <a:r>
                        <a:rPr lang="fa-IR" dirty="0" smtClean="0"/>
                        <a:t>آب سخت</a:t>
                      </a:r>
                      <a:endParaRPr lang="fa-IR" dirty="0"/>
                    </a:p>
                  </a:txBody>
                  <a:tcPr/>
                </a:tc>
              </a:tr>
              <a:tr h="633670">
                <a:tc>
                  <a:txBody>
                    <a:bodyPr/>
                    <a:lstStyle/>
                    <a:p>
                      <a:pPr rtl="1"/>
                      <a:r>
                        <a:rPr lang="fa-IR" dirty="0" smtClean="0"/>
                        <a:t>بیشتر از 300</a:t>
                      </a:r>
                      <a:endParaRPr lang="fa-IR" dirty="0"/>
                    </a:p>
                  </a:txBody>
                  <a:tcPr/>
                </a:tc>
                <a:tc>
                  <a:txBody>
                    <a:bodyPr/>
                    <a:lstStyle/>
                    <a:p>
                      <a:pPr rtl="1"/>
                      <a:r>
                        <a:rPr lang="fa-IR" dirty="0" smtClean="0"/>
                        <a:t>آب خیلی سخت</a:t>
                      </a:r>
                      <a:endParaRPr lang="fa-IR" dirty="0"/>
                    </a:p>
                  </a:txBody>
                  <a:tcPr/>
                </a:tc>
              </a:tr>
            </a:tbl>
          </a:graphicData>
        </a:graphic>
      </p:graphicFrame>
      <p:sp>
        <p:nvSpPr>
          <p:cNvPr id="5" name="TextBox 4"/>
          <p:cNvSpPr txBox="1"/>
          <p:nvPr/>
        </p:nvSpPr>
        <p:spPr>
          <a:xfrm>
            <a:off x="1475656" y="1052520"/>
            <a:ext cx="6408712" cy="584775"/>
          </a:xfrm>
          <a:prstGeom prst="rect">
            <a:avLst/>
          </a:prstGeom>
          <a:noFill/>
        </p:spPr>
        <p:txBody>
          <a:bodyPr wrap="square" rtlCol="1">
            <a:spAutoFit/>
          </a:bodyPr>
          <a:lstStyle/>
          <a:p>
            <a:r>
              <a:rPr lang="fa-IR" sz="3200" dirty="0" smtClean="0">
                <a:solidFill>
                  <a:srgbClr val="FF0000"/>
                </a:solidFill>
                <a:cs typeface="2  Titr" pitchFamily="2" charset="-78"/>
              </a:rPr>
              <a:t>تقیسم بندی آب آشامیدنی  برحسب سختی </a:t>
            </a:r>
            <a:endParaRPr lang="fa-IR" sz="3200" dirty="0">
              <a:solidFill>
                <a:srgbClr val="FF0000"/>
              </a:solidFill>
              <a:cs typeface="2  Titr" pitchFamily="2" charset="-78"/>
            </a:endParaRPr>
          </a:p>
        </p:txBody>
      </p:sp>
    </p:spTree>
    <p:extLst>
      <p:ext uri="{BB962C8B-B14F-4D97-AF65-F5344CB8AC3E}">
        <p14:creationId xmlns:p14="http://schemas.microsoft.com/office/powerpoint/2010/main" val="425527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lstStyle/>
          <a:p>
            <a:pPr algn="ctr"/>
            <a:r>
              <a:rPr lang="fa-IR" dirty="0" smtClean="0">
                <a:solidFill>
                  <a:schemeClr val="tx1"/>
                </a:solidFill>
                <a:cs typeface="2  Titr" pitchFamily="2" charset="-78"/>
              </a:rPr>
              <a:t>معایب سختی آب </a:t>
            </a:r>
            <a:endParaRPr lang="fa-IR" dirty="0">
              <a:solidFill>
                <a:schemeClr val="tx1"/>
              </a:solidFill>
              <a:cs typeface="2  Titr" pitchFamily="2" charset="-78"/>
            </a:endParaRPr>
          </a:p>
        </p:txBody>
      </p:sp>
      <p:sp>
        <p:nvSpPr>
          <p:cNvPr id="3" name="Content Placeholder 2"/>
          <p:cNvSpPr>
            <a:spLocks noGrp="1"/>
          </p:cNvSpPr>
          <p:nvPr>
            <p:ph idx="1"/>
          </p:nvPr>
        </p:nvSpPr>
        <p:spPr/>
        <p:txBody>
          <a:bodyPr>
            <a:normAutofit/>
          </a:bodyPr>
          <a:lstStyle/>
          <a:p>
            <a:pPr marL="514350" indent="-514350">
              <a:lnSpc>
                <a:spcPct val="150000"/>
              </a:lnSpc>
              <a:buFont typeface="+mj-lt"/>
              <a:buAutoNum type="arabicParenR"/>
            </a:pPr>
            <a:r>
              <a:rPr lang="fa-IR" sz="2800" dirty="0" smtClean="0">
                <a:cs typeface="2  Homa" pitchFamily="2" charset="-78"/>
              </a:rPr>
              <a:t>مصرف بیشتر موادپاک کننده و صابون </a:t>
            </a:r>
          </a:p>
          <a:p>
            <a:pPr marL="514350" indent="-514350">
              <a:lnSpc>
                <a:spcPct val="150000"/>
              </a:lnSpc>
              <a:buFont typeface="+mj-lt"/>
              <a:buAutoNum type="arabicParenR"/>
            </a:pPr>
            <a:r>
              <a:rPr lang="fa-IR" sz="2800" dirty="0" smtClean="0">
                <a:cs typeface="2  Homa" pitchFamily="2" charset="-78"/>
              </a:rPr>
              <a:t>رسوب کربناتها به روی ظروف ودر نتیجه مصرف سوخت</a:t>
            </a:r>
          </a:p>
          <a:p>
            <a:pPr marL="514350" indent="-514350">
              <a:lnSpc>
                <a:spcPct val="150000"/>
              </a:lnSpc>
              <a:buFont typeface="+mj-lt"/>
              <a:buAutoNum type="arabicParenR"/>
            </a:pPr>
            <a:r>
              <a:rPr lang="fa-IR" sz="2800" dirty="0" smtClean="0">
                <a:cs typeface="2  Homa" pitchFamily="2" charset="-78"/>
              </a:rPr>
              <a:t>تغیر رنگ وبوی غذا</a:t>
            </a:r>
          </a:p>
          <a:p>
            <a:pPr marL="514350" indent="-514350">
              <a:lnSpc>
                <a:spcPct val="150000"/>
              </a:lnSpc>
              <a:buFont typeface="+mj-lt"/>
              <a:buAutoNum type="arabicParenR"/>
            </a:pPr>
            <a:r>
              <a:rPr lang="fa-IR" sz="2800" dirty="0" smtClean="0">
                <a:cs typeface="2  Homa" pitchFamily="2" charset="-78"/>
              </a:rPr>
              <a:t>دوام کمتر پارچه ها </a:t>
            </a:r>
          </a:p>
          <a:p>
            <a:pPr marL="514350" indent="-514350">
              <a:lnSpc>
                <a:spcPct val="150000"/>
              </a:lnSpc>
              <a:buFont typeface="+mj-lt"/>
              <a:buAutoNum type="arabicParenR"/>
            </a:pPr>
            <a:r>
              <a:rPr lang="fa-IR" sz="2800" dirty="0" smtClean="0">
                <a:cs typeface="2  Homa" pitchFamily="2" charset="-78"/>
              </a:rPr>
              <a:t>عمر کوتاه لوله ها واتصالات </a:t>
            </a:r>
            <a:endParaRPr lang="fa-IR" sz="2800" dirty="0">
              <a:cs typeface="2  Homa" pitchFamily="2" charset="-78"/>
            </a:endParaRPr>
          </a:p>
        </p:txBody>
      </p:sp>
    </p:spTree>
    <p:extLst>
      <p:ext uri="{BB962C8B-B14F-4D97-AF65-F5344CB8AC3E}">
        <p14:creationId xmlns:p14="http://schemas.microsoft.com/office/powerpoint/2010/main" val="20816227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521296"/>
            <a:ext cx="8712968" cy="6336704"/>
          </a:xfrm>
        </p:spPr>
        <p:txBody>
          <a:bodyPr>
            <a:normAutofit/>
          </a:bodyPr>
          <a:lstStyle/>
          <a:p>
            <a:pPr>
              <a:lnSpc>
                <a:spcPct val="150000"/>
              </a:lnSpc>
            </a:pPr>
            <a:r>
              <a:rPr lang="fa-IR" sz="2800" b="1" dirty="0" smtClean="0">
                <a:cs typeface="2  Homa" pitchFamily="2" charset="-78"/>
              </a:rPr>
              <a:t>آب</a:t>
            </a:r>
            <a:r>
              <a:rPr lang="fa-IR" sz="2800" dirty="0" smtClean="0">
                <a:cs typeface="2  Homa" pitchFamily="2" charset="-78"/>
              </a:rPr>
              <a:t> مایه حیات و فراوان‌ترین </a:t>
            </a:r>
            <a:r>
              <a:rPr lang="fa-IR" sz="2800" dirty="0" smtClean="0">
                <a:cs typeface="2  Homa" pitchFamily="2" charset="-78"/>
                <a:hlinkClick r:id="rId2" tooltip="ماده مرکب (صفحه وجود ندارد)"/>
              </a:rPr>
              <a:t>مادهٔ مرکب</a:t>
            </a:r>
            <a:r>
              <a:rPr lang="fa-IR" sz="2800" dirty="0" smtClean="0">
                <a:cs typeface="2  Homa" pitchFamily="2" charset="-78"/>
              </a:rPr>
              <a:t> برروی سطح کره </a:t>
            </a:r>
            <a:r>
              <a:rPr lang="fa-IR" sz="2800" dirty="0" smtClean="0">
                <a:cs typeface="2  Homa" pitchFamily="2" charset="-78"/>
                <a:hlinkClick r:id="rId3" tooltip="زمین"/>
              </a:rPr>
              <a:t>زمین</a:t>
            </a:r>
            <a:r>
              <a:rPr lang="fa-IR" sz="2800" dirty="0" smtClean="0">
                <a:cs typeface="2  Homa" pitchFamily="2" charset="-78"/>
              </a:rPr>
              <a:t> و بستر اولیه حیات به شکلی که امروزه می‌شناسیم. بیش از ۷۵٪ جرم یک انسان از آب تشکیل شده‌است و نیز بیش از ۷۰٪ سطح کره زمین را آب پوشانده است (نزدیک به ۳۶۰ میلیون از ۵۱۰ میلیون کیلومتر مربع) با وجود این حجم عظیم آب تنها ۲ درصد از آبهای کره زمین شیرین و قابل شرب است و باقی آن به علت محلول بودن انواع نمک‌ها خصوصاً </a:t>
            </a:r>
            <a:r>
              <a:rPr lang="fa-IR" sz="2800" dirty="0" smtClean="0">
                <a:cs typeface="2  Homa" pitchFamily="2" charset="-78"/>
                <a:hlinkClick r:id="rId4" tooltip="نمک طعام"/>
              </a:rPr>
              <a:t>نمک طعام</a:t>
            </a:r>
            <a:r>
              <a:rPr lang="fa-IR" sz="2800" dirty="0" smtClean="0">
                <a:cs typeface="2  Homa" pitchFamily="2" charset="-78"/>
              </a:rPr>
              <a:t> غیر قابل استفاده است. از همین دو درصد آب شیرین بیش از ۹۰ درصد به صورت منجمد در دو </a:t>
            </a:r>
            <a:r>
              <a:rPr lang="fa-IR" sz="2800" dirty="0" smtClean="0">
                <a:cs typeface="2  Homa" pitchFamily="2" charset="-78"/>
                <a:hlinkClick r:id="rId5" tooltip="قطب"/>
              </a:rPr>
              <a:t>قطب</a:t>
            </a:r>
            <a:r>
              <a:rPr lang="fa-IR" sz="2800" dirty="0" smtClean="0">
                <a:cs typeface="2  Homa" pitchFamily="2" charset="-78"/>
              </a:rPr>
              <a:t> زمین و دور از دسترس بشر واقع شده‌است.</a:t>
            </a:r>
            <a:endParaRPr lang="fa-IR" sz="2800" dirty="0">
              <a:cs typeface="2  Homa" pitchFamily="2" charset="-78"/>
            </a:endParaRPr>
          </a:p>
        </p:txBody>
      </p:sp>
    </p:spTree>
    <p:extLst>
      <p:ext uri="{BB962C8B-B14F-4D97-AF65-F5344CB8AC3E}">
        <p14:creationId xmlns:p14="http://schemas.microsoft.com/office/powerpoint/2010/main" val="4017817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1143000"/>
          </a:xfrm>
        </p:spPr>
        <p:txBody>
          <a:bodyPr/>
          <a:lstStyle/>
          <a:p>
            <a:pPr algn="ctr"/>
            <a:r>
              <a:rPr lang="fa-IR" dirty="0" smtClean="0">
                <a:cs typeface="2  Titr" pitchFamily="2" charset="-78"/>
              </a:rPr>
              <a:t>روش های ازبین بردن سختی</a:t>
            </a:r>
            <a:endParaRPr lang="fa-IR" dirty="0">
              <a:cs typeface="2  Titr" pitchFamily="2" charset="-78"/>
            </a:endParaRPr>
          </a:p>
        </p:txBody>
      </p:sp>
      <p:sp>
        <p:nvSpPr>
          <p:cNvPr id="3" name="Content Placeholder 2"/>
          <p:cNvSpPr>
            <a:spLocks noGrp="1"/>
          </p:cNvSpPr>
          <p:nvPr>
            <p:ph idx="1"/>
          </p:nvPr>
        </p:nvSpPr>
        <p:spPr/>
        <p:txBody>
          <a:bodyPr>
            <a:noAutofit/>
          </a:bodyPr>
          <a:lstStyle/>
          <a:p>
            <a:pPr marL="514350" indent="-514350">
              <a:lnSpc>
                <a:spcPct val="200000"/>
              </a:lnSpc>
              <a:buFont typeface="+mj-lt"/>
              <a:buAutoNum type="arabicPeriod"/>
            </a:pPr>
            <a:r>
              <a:rPr lang="fa-IR" sz="2800" dirty="0" smtClean="0">
                <a:cs typeface="2  Homa" pitchFamily="2" charset="-78"/>
              </a:rPr>
              <a:t>آبهایی که سختی موقت دارند با جوشاندن</a:t>
            </a:r>
          </a:p>
          <a:p>
            <a:pPr marL="514350" indent="-514350">
              <a:lnSpc>
                <a:spcPct val="200000"/>
              </a:lnSpc>
              <a:buFont typeface="+mj-lt"/>
              <a:buAutoNum type="arabicPeriod"/>
            </a:pPr>
            <a:r>
              <a:rPr lang="fa-IR" sz="2800" dirty="0" smtClean="0">
                <a:cs typeface="2  Homa" pitchFamily="2" charset="-78"/>
              </a:rPr>
              <a:t>افزودن آهک کربنات سدیم وفرایند تغیر دادن با برسوتیت سدیم</a:t>
            </a:r>
          </a:p>
          <a:p>
            <a:pPr marL="514350" indent="-514350">
              <a:lnSpc>
                <a:spcPct val="200000"/>
              </a:lnSpc>
              <a:buFont typeface="+mj-lt"/>
              <a:buAutoNum type="arabicPeriod"/>
            </a:pPr>
            <a:r>
              <a:rPr lang="fa-IR" sz="2800" dirty="0" smtClean="0">
                <a:cs typeface="2  Homa" pitchFamily="2" charset="-78"/>
              </a:rPr>
              <a:t>آبهایی را که سختی دائمی دارندبا افزودن سدیم وفرایند تغیر قلیایی ،سبک می نماید.</a:t>
            </a:r>
            <a:endParaRPr lang="fa-IR" sz="2800" dirty="0">
              <a:cs typeface="2  Homa" pitchFamily="2" charset="-78"/>
            </a:endParaRPr>
          </a:p>
        </p:txBody>
      </p:sp>
    </p:spTree>
    <p:extLst>
      <p:ext uri="{BB962C8B-B14F-4D97-AF65-F5344CB8AC3E}">
        <p14:creationId xmlns:p14="http://schemas.microsoft.com/office/powerpoint/2010/main" val="38620750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lstStyle/>
          <a:p>
            <a:pPr algn="ctr"/>
            <a:r>
              <a:rPr lang="fa-IR" dirty="0" smtClean="0">
                <a:cs typeface="2  Titr" pitchFamily="2" charset="-78"/>
              </a:rPr>
              <a:t>اختلالات ناشی از ناخالصی آب </a:t>
            </a:r>
            <a:endParaRPr lang="fa-IR" dirty="0">
              <a:cs typeface="2  Titr" pitchFamily="2" charset="-78"/>
            </a:endParaRPr>
          </a:p>
        </p:txBody>
      </p:sp>
      <p:sp>
        <p:nvSpPr>
          <p:cNvPr id="3" name="Content Placeholder 2"/>
          <p:cNvSpPr>
            <a:spLocks noGrp="1"/>
          </p:cNvSpPr>
          <p:nvPr>
            <p:ph idx="1"/>
          </p:nvPr>
        </p:nvSpPr>
        <p:spPr/>
        <p:txBody>
          <a:bodyPr>
            <a:normAutofit/>
          </a:bodyPr>
          <a:lstStyle/>
          <a:p>
            <a:r>
              <a:rPr lang="fa-IR" sz="3600" dirty="0" smtClean="0">
                <a:solidFill>
                  <a:srgbClr val="FF0000"/>
                </a:solidFill>
                <a:cs typeface="2  Titr" pitchFamily="2" charset="-78"/>
              </a:rPr>
              <a:t>سرب </a:t>
            </a:r>
            <a:r>
              <a:rPr lang="fa-IR" sz="2800" dirty="0" smtClean="0">
                <a:cs typeface="2  Homa" pitchFamily="2" charset="-78"/>
              </a:rPr>
              <a:t>:آلودگی آب به فاضلاب های صنعتی می تواند مواد سرب دار وارد آب کند .ودر غلظت های بالا می تواند سبب اختلال خونسازی ،آنزیمها ،استخوان ها واعصاب شود.</a:t>
            </a:r>
          </a:p>
          <a:p>
            <a:pPr marL="0" indent="0">
              <a:buNone/>
            </a:pPr>
            <a:endParaRPr lang="fa-IR" sz="2800" dirty="0" smtClean="0">
              <a:cs typeface="2  Homa" pitchFamily="2" charset="-78"/>
            </a:endParaRPr>
          </a:p>
          <a:p>
            <a:pPr marL="0" indent="0">
              <a:buNone/>
            </a:pPr>
            <a:endParaRPr lang="fa-IR" sz="2800" dirty="0">
              <a:cs typeface="2  Homa" pitchFamily="2" charset="-78"/>
            </a:endParaRPr>
          </a:p>
          <a:p>
            <a:r>
              <a:rPr lang="fa-IR" sz="3200" dirty="0" smtClean="0">
                <a:solidFill>
                  <a:srgbClr val="FF0000"/>
                </a:solidFill>
                <a:cs typeface="2  Titr" pitchFamily="2" charset="-78"/>
              </a:rPr>
              <a:t>جیوه </a:t>
            </a:r>
            <a:r>
              <a:rPr lang="fa-IR" sz="2800" dirty="0" smtClean="0">
                <a:cs typeface="2  Homa" pitchFamily="2" charset="-78"/>
              </a:rPr>
              <a:t>:جیوه سبب آلودگی آب وحیوانات آبزی می شود وباعث درد ،اختلات شدید عصبی ،صدمه کلیوی و نقص های مادر زادی می گردد.</a:t>
            </a:r>
            <a:endParaRPr lang="fa-IR" sz="2800" dirty="0">
              <a:cs typeface="2  Homa" pitchFamily="2" charset="-78"/>
            </a:endParaRPr>
          </a:p>
        </p:txBody>
      </p:sp>
    </p:spTree>
    <p:extLst>
      <p:ext uri="{BB962C8B-B14F-4D97-AF65-F5344CB8AC3E}">
        <p14:creationId xmlns:p14="http://schemas.microsoft.com/office/powerpoint/2010/main" val="16914593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268760"/>
            <a:ext cx="8229600" cy="6081539"/>
          </a:xfrm>
        </p:spPr>
        <p:txBody>
          <a:bodyPr/>
          <a:lstStyle/>
          <a:p>
            <a:r>
              <a:rPr lang="fa-IR" sz="2800" dirty="0" smtClean="0">
                <a:solidFill>
                  <a:srgbClr val="FF0000"/>
                </a:solidFill>
                <a:cs typeface="2  Titr" pitchFamily="2" charset="-78"/>
              </a:rPr>
              <a:t>فلوئور</a:t>
            </a:r>
            <a:r>
              <a:rPr lang="fa-IR" dirty="0" smtClean="0">
                <a:cs typeface="2  Homa" pitchFamily="2" charset="-78"/>
              </a:rPr>
              <a:t>:میزان طبیعی درآب بین 1تا1/5میلی گرم است . افزایش پیش از 1/5میلی گرم سبب بروز فلوئوریس که با شکنندگی دندان ها ،زرد ولکه دار شدن دندان ها نمایان می شود</a:t>
            </a:r>
          </a:p>
          <a:p>
            <a:endParaRPr lang="fa-IR" dirty="0" smtClean="0">
              <a:cs typeface="2  Homa" pitchFamily="2" charset="-78"/>
            </a:endParaRPr>
          </a:p>
          <a:p>
            <a:r>
              <a:rPr lang="fa-IR" sz="2800" dirty="0" smtClean="0">
                <a:solidFill>
                  <a:srgbClr val="FF0000"/>
                </a:solidFill>
                <a:cs typeface="2  Titr" pitchFamily="2" charset="-78"/>
              </a:rPr>
              <a:t>کادمیوم</a:t>
            </a:r>
            <a:r>
              <a:rPr lang="fa-IR" dirty="0" smtClean="0">
                <a:cs typeface="2  Homa" pitchFamily="2" charset="-78"/>
              </a:rPr>
              <a:t> :در انسان سبب ایجاد ضایعات دردناک استخوانی وشکنندگی استخوانی می شود</a:t>
            </a:r>
          </a:p>
          <a:p>
            <a:pPr marL="0" indent="0">
              <a:buNone/>
            </a:pPr>
            <a:endParaRPr lang="fa-IR" dirty="0" smtClean="0">
              <a:cs typeface="2  Homa" pitchFamily="2" charset="-78"/>
            </a:endParaRPr>
          </a:p>
          <a:p>
            <a:r>
              <a:rPr lang="fa-IR" sz="2800" dirty="0" smtClean="0">
                <a:solidFill>
                  <a:srgbClr val="FF0000"/>
                </a:solidFill>
                <a:cs typeface="2  Titr" pitchFamily="2" charset="-78"/>
              </a:rPr>
              <a:t>نیترات </a:t>
            </a:r>
            <a:r>
              <a:rPr lang="fa-IR" dirty="0" smtClean="0">
                <a:cs typeface="2  Homa" pitchFamily="2" charset="-78"/>
              </a:rPr>
              <a:t>:دراثر تماس با کودهای شیمیایی ایجاد می شود .افزایش بیش از اندازه نیترات در آب سبب بروز بیماری متد هموگلو بینمی می گردد.</a:t>
            </a:r>
            <a:endParaRPr lang="fa-IR" dirty="0">
              <a:cs typeface="2  Homa" pitchFamily="2" charset="-78"/>
            </a:endParaRPr>
          </a:p>
        </p:txBody>
      </p:sp>
    </p:spTree>
    <p:extLst>
      <p:ext uri="{BB962C8B-B14F-4D97-AF65-F5344CB8AC3E}">
        <p14:creationId xmlns:p14="http://schemas.microsoft.com/office/powerpoint/2010/main" val="18994076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endParaRPr lang="fa-IR" dirty="0" smtClean="0"/>
          </a:p>
          <a:p>
            <a:endParaRPr lang="fa-IR" dirty="0"/>
          </a:p>
          <a:p>
            <a:pPr marL="0" indent="0">
              <a:buNone/>
            </a:pPr>
            <a:endParaRPr lang="fa-IR" dirty="0"/>
          </a:p>
          <a:p>
            <a:endParaRPr lang="fa-IR" dirty="0" smtClean="0"/>
          </a:p>
          <a:p>
            <a:pPr marL="0" indent="0">
              <a:buNone/>
            </a:pPr>
            <a:r>
              <a:rPr lang="fa-IR" sz="2800" dirty="0" smtClean="0">
                <a:solidFill>
                  <a:srgbClr val="FF0000"/>
                </a:solidFill>
                <a:cs typeface="2  Titr" pitchFamily="2" charset="-78"/>
              </a:rPr>
              <a:t>دی اکسید گوگرد :</a:t>
            </a:r>
            <a:r>
              <a:rPr lang="fa-IR" sz="3600" dirty="0" smtClean="0">
                <a:cs typeface="2  Homa" pitchFamily="2" charset="-78"/>
              </a:rPr>
              <a:t>ترکیب دی اکسید با آب ایجاد اسید سو لفوریک می کند که اثر تحریکی برمجاری فوقانی تنفسی دارد.</a:t>
            </a:r>
            <a:endParaRPr lang="fa-IR" sz="3600" dirty="0">
              <a:cs typeface="2  Homa" pitchFamily="2" charset="-78"/>
            </a:endParaRPr>
          </a:p>
        </p:txBody>
      </p:sp>
    </p:spTree>
    <p:extLst>
      <p:ext uri="{BB962C8B-B14F-4D97-AF65-F5344CB8AC3E}">
        <p14:creationId xmlns:p14="http://schemas.microsoft.com/office/powerpoint/2010/main" val="11717450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cs typeface="2  Titr" pitchFamily="2" charset="-78"/>
              </a:rPr>
              <a:t>فرایند های تصفیه آب</a:t>
            </a:r>
            <a:endParaRPr lang="fa-IR" dirty="0">
              <a:cs typeface="2  Titr" pitchFamily="2" charset="-78"/>
            </a:endParaRPr>
          </a:p>
        </p:txBody>
      </p:sp>
      <p:sp>
        <p:nvSpPr>
          <p:cNvPr id="3" name="Content Placeholder 2"/>
          <p:cNvSpPr>
            <a:spLocks noGrp="1"/>
          </p:cNvSpPr>
          <p:nvPr>
            <p:ph idx="1"/>
          </p:nvPr>
        </p:nvSpPr>
        <p:spPr/>
        <p:txBody>
          <a:bodyPr/>
          <a:lstStyle/>
          <a:p>
            <a:pPr>
              <a:lnSpc>
                <a:spcPct val="150000"/>
              </a:lnSpc>
              <a:buFont typeface="Wingdings" pitchFamily="2" charset="2"/>
              <a:buChar char="ü"/>
            </a:pPr>
            <a:r>
              <a:rPr lang="fa-IR" dirty="0" smtClean="0">
                <a:solidFill>
                  <a:srgbClr val="FF0000"/>
                </a:solidFill>
                <a:cs typeface="2  Titr" pitchFamily="2" charset="-78"/>
              </a:rPr>
              <a:t>آشغال گیر ها :</a:t>
            </a:r>
          </a:p>
          <a:p>
            <a:pPr>
              <a:lnSpc>
                <a:spcPct val="150000"/>
              </a:lnSpc>
              <a:buFont typeface="Wingdings" pitchFamily="2" charset="2"/>
              <a:buChar char="ü"/>
            </a:pPr>
            <a:r>
              <a:rPr lang="fa-IR" dirty="0" smtClean="0">
                <a:solidFill>
                  <a:srgbClr val="FF0000"/>
                </a:solidFill>
                <a:cs typeface="2  Titr" pitchFamily="2" charset="-78"/>
              </a:rPr>
              <a:t>حوضچه های ته نشین :</a:t>
            </a:r>
          </a:p>
          <a:p>
            <a:pPr>
              <a:lnSpc>
                <a:spcPct val="150000"/>
              </a:lnSpc>
              <a:buFont typeface="Wingdings" pitchFamily="2" charset="2"/>
              <a:buChar char="ü"/>
            </a:pPr>
            <a:r>
              <a:rPr lang="fa-IR" dirty="0" smtClean="0">
                <a:solidFill>
                  <a:srgbClr val="FF0000"/>
                </a:solidFill>
                <a:cs typeface="2  Titr" pitchFamily="2" charset="-78"/>
              </a:rPr>
              <a:t>صافی ها:1-صافی ها تند 2- صافی های کند</a:t>
            </a:r>
          </a:p>
          <a:p>
            <a:pPr>
              <a:lnSpc>
                <a:spcPct val="150000"/>
              </a:lnSpc>
              <a:buFont typeface="Wingdings" pitchFamily="2" charset="2"/>
              <a:buChar char="ü"/>
            </a:pPr>
            <a:r>
              <a:rPr lang="fa-IR" dirty="0" smtClean="0">
                <a:solidFill>
                  <a:srgbClr val="FF0000"/>
                </a:solidFill>
                <a:cs typeface="2  Titr" pitchFamily="2" charset="-78"/>
              </a:rPr>
              <a:t> حذف مواد اضافی موجود در آب </a:t>
            </a:r>
          </a:p>
          <a:p>
            <a:pPr>
              <a:lnSpc>
                <a:spcPct val="150000"/>
              </a:lnSpc>
              <a:buFont typeface="Wingdings" pitchFamily="2" charset="2"/>
              <a:buChar char="ü"/>
            </a:pPr>
            <a:r>
              <a:rPr lang="fa-IR" dirty="0" smtClean="0">
                <a:solidFill>
                  <a:srgbClr val="FF0000"/>
                </a:solidFill>
                <a:cs typeface="2  Titr" pitchFamily="2" charset="-78"/>
              </a:rPr>
              <a:t>گند زدایی</a:t>
            </a:r>
            <a:endParaRPr lang="fa-IR" dirty="0">
              <a:solidFill>
                <a:srgbClr val="FF0000"/>
              </a:solidFill>
              <a:cs typeface="2  Titr" pitchFamily="2" charset="-78"/>
            </a:endParaRPr>
          </a:p>
        </p:txBody>
      </p:sp>
    </p:spTree>
    <p:extLst>
      <p:ext uri="{BB962C8B-B14F-4D97-AF65-F5344CB8AC3E}">
        <p14:creationId xmlns:p14="http://schemas.microsoft.com/office/powerpoint/2010/main" val="16116106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1143000"/>
          </a:xfrm>
        </p:spPr>
        <p:txBody>
          <a:bodyPr/>
          <a:lstStyle/>
          <a:p>
            <a:pPr algn="ctr"/>
            <a:r>
              <a:rPr lang="fa-IR" dirty="0" smtClean="0">
                <a:solidFill>
                  <a:srgbClr val="FF0000"/>
                </a:solidFill>
                <a:cs typeface="2  Titr" pitchFamily="2" charset="-78"/>
              </a:rPr>
              <a:t>روش های گندزدایی</a:t>
            </a:r>
            <a:endParaRPr lang="fa-IR" dirty="0">
              <a:solidFill>
                <a:srgbClr val="FF0000"/>
              </a:solidFill>
              <a:cs typeface="2  Titr" pitchFamily="2" charset="-78"/>
            </a:endParaRPr>
          </a:p>
        </p:txBody>
      </p:sp>
      <p:sp>
        <p:nvSpPr>
          <p:cNvPr id="3" name="Content Placeholder 2"/>
          <p:cNvSpPr>
            <a:spLocks noGrp="1"/>
          </p:cNvSpPr>
          <p:nvPr>
            <p:ph idx="1"/>
          </p:nvPr>
        </p:nvSpPr>
        <p:spPr/>
        <p:txBody>
          <a:bodyPr>
            <a:normAutofit fontScale="92500"/>
          </a:bodyPr>
          <a:lstStyle/>
          <a:p>
            <a:pPr marL="514350" indent="-514350">
              <a:lnSpc>
                <a:spcPct val="150000"/>
              </a:lnSpc>
              <a:buFont typeface="+mj-lt"/>
              <a:buAutoNum type="arabicPeriod"/>
            </a:pPr>
            <a:r>
              <a:rPr lang="fa-IR" sz="3000" dirty="0" smtClean="0">
                <a:solidFill>
                  <a:srgbClr val="FF0000"/>
                </a:solidFill>
                <a:cs typeface="2  Titr" pitchFamily="2" charset="-78"/>
              </a:rPr>
              <a:t>حرارتی:</a:t>
            </a:r>
            <a:r>
              <a:rPr lang="fa-IR" dirty="0" smtClean="0">
                <a:cs typeface="2  Homa" pitchFamily="2" charset="-78"/>
              </a:rPr>
              <a:t>آب به مدت 5تا 20دقیقه می جوشانند.</a:t>
            </a:r>
          </a:p>
          <a:p>
            <a:pPr marL="514350" indent="-514350">
              <a:lnSpc>
                <a:spcPct val="150000"/>
              </a:lnSpc>
              <a:buFont typeface="+mj-lt"/>
              <a:buAutoNum type="arabicPeriod"/>
            </a:pPr>
            <a:r>
              <a:rPr lang="fa-IR" sz="3000" dirty="0" smtClean="0">
                <a:solidFill>
                  <a:srgbClr val="FF0000"/>
                </a:solidFill>
                <a:cs typeface="2  Titr" pitchFamily="2" charset="-78"/>
              </a:rPr>
              <a:t>پرتو افکنی </a:t>
            </a:r>
            <a:r>
              <a:rPr lang="fa-IR" dirty="0" smtClean="0">
                <a:cs typeface="2  Homa" pitchFamily="2" charset="-78"/>
              </a:rPr>
              <a:t>:نور خورشید یک وسیله طبیعی گندزدایی است که طول موج هابنفش آن میکروارگانیسم ها داازبین می برد .استفاده از لامپ های مخصوص اشعه ماورا بنفش بعلت گرانی کاربرد کمتری دارد.</a:t>
            </a:r>
          </a:p>
          <a:p>
            <a:pPr marL="514350" indent="-514350">
              <a:lnSpc>
                <a:spcPct val="150000"/>
              </a:lnSpc>
              <a:buFont typeface="+mj-lt"/>
              <a:buAutoNum type="arabicPeriod"/>
            </a:pPr>
            <a:r>
              <a:rPr lang="fa-IR" sz="3000" dirty="0" smtClean="0">
                <a:solidFill>
                  <a:srgbClr val="FF0000"/>
                </a:solidFill>
                <a:cs typeface="2  Titr" pitchFamily="2" charset="-78"/>
              </a:rPr>
              <a:t>شیمیایی:</a:t>
            </a:r>
            <a:r>
              <a:rPr lang="fa-IR" dirty="0" smtClean="0">
                <a:cs typeface="2  Homa" pitchFamily="2" charset="-78"/>
              </a:rPr>
              <a:t>برم –ید –ازن –کلروترکیبات آنها از مواد گندزدا هستند که بعلت ارزان بون ومطمئن بودن کلر وترکیبات آن بیشتر متداول است.</a:t>
            </a:r>
          </a:p>
          <a:p>
            <a:pPr marL="514350" indent="-514350">
              <a:buFont typeface="+mj-lt"/>
              <a:buAutoNum type="arabicPeriod"/>
            </a:pPr>
            <a:endParaRPr lang="fa-IR" dirty="0"/>
          </a:p>
        </p:txBody>
      </p:sp>
    </p:spTree>
    <p:extLst>
      <p:ext uri="{BB962C8B-B14F-4D97-AF65-F5344CB8AC3E}">
        <p14:creationId xmlns:p14="http://schemas.microsoft.com/office/powerpoint/2010/main" val="22651594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solidFill>
                  <a:srgbClr val="FF0000"/>
                </a:solidFill>
                <a:cs typeface="2  Farnaz" pitchFamily="2" charset="-78"/>
              </a:rPr>
              <a:t>بحران کم آبی را درجهان جدی بگیریم....؟</a:t>
            </a:r>
            <a:endParaRPr lang="fa-IR" dirty="0">
              <a:solidFill>
                <a:srgbClr val="FF0000"/>
              </a:solidFill>
              <a:cs typeface="2  Farnaz" pitchFamily="2"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88024" y="2808094"/>
            <a:ext cx="4032448" cy="3789258"/>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2780928"/>
            <a:ext cx="4320479" cy="3816424"/>
          </a:xfrm>
          <a:prstGeom prst="rect">
            <a:avLst/>
          </a:prstGeom>
        </p:spPr>
      </p:pic>
    </p:spTree>
    <p:extLst>
      <p:ext uri="{BB962C8B-B14F-4D97-AF65-F5344CB8AC3E}">
        <p14:creationId xmlns:p14="http://schemas.microsoft.com/office/powerpoint/2010/main" val="21587560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lstStyle/>
          <a:p>
            <a:pPr algn="ctr"/>
            <a:r>
              <a:rPr lang="fa-IR" dirty="0" smtClean="0">
                <a:cs typeface="2  Titr" pitchFamily="2" charset="-78"/>
              </a:rPr>
              <a:t>منابع آب</a:t>
            </a:r>
            <a:endParaRPr lang="fa-IR" dirty="0">
              <a:cs typeface="2  Titr" pitchFamily="2" charset="-78"/>
            </a:endParaRPr>
          </a:p>
        </p:txBody>
      </p:sp>
      <p:sp>
        <p:nvSpPr>
          <p:cNvPr id="3" name="Content Placeholder 2"/>
          <p:cNvSpPr>
            <a:spLocks noGrp="1"/>
          </p:cNvSpPr>
          <p:nvPr>
            <p:ph idx="1"/>
          </p:nvPr>
        </p:nvSpPr>
        <p:spPr>
          <a:xfrm>
            <a:off x="457200" y="1772816"/>
            <a:ext cx="8229600" cy="4551784"/>
          </a:xfrm>
        </p:spPr>
        <p:txBody>
          <a:bodyPr>
            <a:normAutofit/>
          </a:bodyPr>
          <a:lstStyle/>
          <a:p>
            <a:pPr>
              <a:buFont typeface="Wingdings" pitchFamily="2" charset="2"/>
              <a:buChar char="ü"/>
            </a:pPr>
            <a:r>
              <a:rPr lang="fa-IR" sz="3200" dirty="0" smtClean="0">
                <a:solidFill>
                  <a:srgbClr val="FF0000"/>
                </a:solidFill>
                <a:cs typeface="2  Titr" pitchFamily="2" charset="-78"/>
              </a:rPr>
              <a:t>آب های سطحی </a:t>
            </a:r>
            <a:r>
              <a:rPr lang="fa-IR" sz="3200" dirty="0" smtClean="0">
                <a:cs typeface="2  Homa" pitchFamily="2" charset="-78"/>
              </a:rPr>
              <a:t>:مقدارآبی که پس ازتمام نفوذ خود برسطح زمین باقی می ماند .مثل آب دریاچه ها – رودها – نهرها –وآب پشت سدها </a:t>
            </a:r>
            <a:endParaRPr lang="fa-IR" sz="3200" dirty="0">
              <a:cs typeface="2  Homa" pitchFamily="2" charset="-78"/>
            </a:endParaRPr>
          </a:p>
          <a:p>
            <a:pPr marL="0" indent="0">
              <a:buNone/>
            </a:pPr>
            <a:endParaRPr lang="fa-IR" sz="3200" dirty="0" smtClean="0">
              <a:cs typeface="2  Homa" pitchFamily="2" charset="-78"/>
            </a:endParaRPr>
          </a:p>
          <a:p>
            <a:pPr>
              <a:buFont typeface="Wingdings" pitchFamily="2" charset="2"/>
              <a:buChar char="ü"/>
            </a:pPr>
            <a:r>
              <a:rPr lang="fa-IR" sz="3200" dirty="0" smtClean="0">
                <a:solidFill>
                  <a:srgbClr val="FF0000"/>
                </a:solidFill>
                <a:cs typeface="2  Titr" pitchFamily="2" charset="-78"/>
              </a:rPr>
              <a:t>آب های زیرمینی </a:t>
            </a:r>
            <a:r>
              <a:rPr lang="fa-IR" sz="3200" dirty="0" smtClean="0">
                <a:cs typeface="2  Homa" pitchFamily="2" charset="-78"/>
              </a:rPr>
              <a:t>:مقدار آبی که به درون خاک نفوذ می کند وجریان می یابد یا در زیرزمین جمع می شود مانند چشمه – چاه وقنات</a:t>
            </a:r>
            <a:endParaRPr lang="fa-IR" sz="3200" dirty="0">
              <a:cs typeface="2  Homa" pitchFamily="2" charset="-78"/>
            </a:endParaRPr>
          </a:p>
        </p:txBody>
      </p:sp>
    </p:spTree>
    <p:extLst>
      <p:ext uri="{BB962C8B-B14F-4D97-AF65-F5344CB8AC3E}">
        <p14:creationId xmlns:p14="http://schemas.microsoft.com/office/powerpoint/2010/main" val="4714498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008" y="2545904"/>
            <a:ext cx="4499992" cy="424847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6528" y="2539760"/>
            <a:ext cx="4248472" cy="4254616"/>
          </a:xfrm>
          <a:prstGeom prst="rect">
            <a:avLst/>
          </a:prstGeom>
        </p:spPr>
      </p:pic>
      <p:sp>
        <p:nvSpPr>
          <p:cNvPr id="6" name="Down Arrow 5"/>
          <p:cNvSpPr/>
          <p:nvPr/>
        </p:nvSpPr>
        <p:spPr>
          <a:xfrm>
            <a:off x="1835696" y="1314945"/>
            <a:ext cx="1008112" cy="1080120"/>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fa-IR"/>
          </a:p>
        </p:txBody>
      </p:sp>
      <p:sp>
        <p:nvSpPr>
          <p:cNvPr id="7" name="Down Arrow 6"/>
          <p:cNvSpPr/>
          <p:nvPr/>
        </p:nvSpPr>
        <p:spPr>
          <a:xfrm>
            <a:off x="6095325" y="1314945"/>
            <a:ext cx="1008112" cy="1080120"/>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endParaRPr lang="fa-IR"/>
          </a:p>
        </p:txBody>
      </p:sp>
      <p:sp>
        <p:nvSpPr>
          <p:cNvPr id="8" name="TextBox 7"/>
          <p:cNvSpPr txBox="1"/>
          <p:nvPr/>
        </p:nvSpPr>
        <p:spPr>
          <a:xfrm>
            <a:off x="251520" y="791725"/>
            <a:ext cx="8496944" cy="523220"/>
          </a:xfrm>
          <a:prstGeom prst="rect">
            <a:avLst/>
          </a:prstGeom>
          <a:noFill/>
        </p:spPr>
        <p:txBody>
          <a:bodyPr wrap="square" rtlCol="1">
            <a:spAutoFit/>
          </a:bodyPr>
          <a:lstStyle/>
          <a:p>
            <a:r>
              <a:rPr lang="fa-IR" sz="2000" dirty="0" smtClean="0">
                <a:cs typeface="2  Mitra_1 (MRT)" pitchFamily="2" charset="-78"/>
              </a:rPr>
              <a:t>آب </a:t>
            </a:r>
            <a:r>
              <a:rPr lang="fa-IR" sz="2400" dirty="0" smtClean="0">
                <a:solidFill>
                  <a:srgbClr val="FF0000"/>
                </a:solidFill>
                <a:cs typeface="2  Mitra_1 (MRT)" pitchFamily="2" charset="-78"/>
              </a:rPr>
              <a:t>قنات</a:t>
            </a:r>
            <a:r>
              <a:rPr lang="fa-IR" sz="2400" dirty="0" smtClean="0">
                <a:cs typeface="2  Mitra_1 (MRT)" pitchFamily="2" charset="-78"/>
              </a:rPr>
              <a:t> </a:t>
            </a:r>
            <a:r>
              <a:rPr lang="fa-IR" sz="2000" dirty="0" smtClean="0">
                <a:cs typeface="2  Mitra_1 (MRT)" pitchFamily="2" charset="-78"/>
              </a:rPr>
              <a:t>نمونه ای ازذخیره آب زیرزمینی                 آب پشت </a:t>
            </a:r>
            <a:r>
              <a:rPr lang="fa-IR" sz="2800" dirty="0" smtClean="0">
                <a:solidFill>
                  <a:srgbClr val="FF0000"/>
                </a:solidFill>
                <a:cs typeface="2  Mitra_1 (MRT)" pitchFamily="2" charset="-78"/>
              </a:rPr>
              <a:t>سد</a:t>
            </a:r>
            <a:r>
              <a:rPr lang="fa-IR" sz="2000" dirty="0" smtClean="0">
                <a:cs typeface="2  Mitra_1 (MRT)" pitchFamily="2" charset="-78"/>
              </a:rPr>
              <a:t> نمونه ای از ذخیره آب سطحی</a:t>
            </a:r>
            <a:endParaRPr lang="fa-IR" sz="2000" dirty="0">
              <a:cs typeface="2  Mitra_1 (MRT)" pitchFamily="2" charset="-78"/>
            </a:endParaRPr>
          </a:p>
        </p:txBody>
      </p:sp>
    </p:spTree>
    <p:extLst>
      <p:ext uri="{BB962C8B-B14F-4D97-AF65-F5344CB8AC3E}">
        <p14:creationId xmlns:p14="http://schemas.microsoft.com/office/powerpoint/2010/main" val="22745610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04664"/>
            <a:ext cx="8229600" cy="1143000"/>
          </a:xfrm>
        </p:spPr>
        <p:txBody>
          <a:bodyPr/>
          <a:lstStyle/>
          <a:p>
            <a:pPr algn="ctr"/>
            <a:r>
              <a:rPr lang="fa-IR" dirty="0" smtClean="0">
                <a:cs typeface="2  Titr" pitchFamily="2" charset="-78"/>
              </a:rPr>
              <a:t>منابع آلودگی آب </a:t>
            </a:r>
            <a:endParaRPr lang="fa-IR" dirty="0">
              <a:cs typeface="2  Titr" pitchFamily="2" charset="-78"/>
            </a:endParaRPr>
          </a:p>
        </p:txBody>
      </p:sp>
      <p:sp>
        <p:nvSpPr>
          <p:cNvPr id="3" name="Content Placeholder 2"/>
          <p:cNvSpPr>
            <a:spLocks noGrp="1"/>
          </p:cNvSpPr>
          <p:nvPr>
            <p:ph idx="1"/>
          </p:nvPr>
        </p:nvSpPr>
        <p:spPr/>
        <p:txBody>
          <a:bodyPr>
            <a:normAutofit lnSpcReduction="10000"/>
          </a:bodyPr>
          <a:lstStyle/>
          <a:p>
            <a:pPr>
              <a:lnSpc>
                <a:spcPct val="150000"/>
              </a:lnSpc>
              <a:buFont typeface="Wingdings" pitchFamily="2" charset="2"/>
              <a:buChar char="Ø"/>
            </a:pPr>
            <a:r>
              <a:rPr lang="fa-IR" dirty="0" smtClean="0">
                <a:solidFill>
                  <a:srgbClr val="FF0000"/>
                </a:solidFill>
              </a:rPr>
              <a:t>فا</a:t>
            </a:r>
            <a:r>
              <a:rPr lang="fa-IR" sz="2800" dirty="0" smtClean="0">
                <a:solidFill>
                  <a:srgbClr val="FF0000"/>
                </a:solidFill>
                <a:cs typeface="2  Homa" pitchFamily="2" charset="-78"/>
              </a:rPr>
              <a:t>ضلاب شهری </a:t>
            </a:r>
            <a:r>
              <a:rPr lang="fa-IR" sz="2800" dirty="0" smtClean="0">
                <a:cs typeface="2  Homa" pitchFamily="2" charset="-78"/>
              </a:rPr>
              <a:t>:در بعضی ازشهرها وروستاهای کشور ما دفع فاضلاب ازطریق چاههای جذبی به داخل زمین است که باعث آلودگی های آب زیرزمینی می شود .در برخی نقاط دیگر نیز به دلیل بالا بودن سطح آب زیر زمین ویا نفوذ پذیری طبقات زیر زمینی ویا در دسترس بودن منابع آب سطحی مانند رودخانه ها ودریا ها –فاضلاب های شهری به داخل این منابع تخلیه می گردد که در نهایت آلودگی آب های سطحی را در بر خواهد داشت .</a:t>
            </a:r>
            <a:endParaRPr lang="fa-IR" sz="2800" dirty="0">
              <a:cs typeface="2  Homa" pitchFamily="2" charset="-78"/>
            </a:endParaRPr>
          </a:p>
        </p:txBody>
      </p:sp>
    </p:spTree>
    <p:extLst>
      <p:ext uri="{BB962C8B-B14F-4D97-AF65-F5344CB8AC3E}">
        <p14:creationId xmlns:p14="http://schemas.microsoft.com/office/powerpoint/2010/main" val="17394128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2" y="1772816"/>
            <a:ext cx="8208912" cy="4608512"/>
          </a:xfrm>
        </p:spPr>
      </p:pic>
      <p:sp>
        <p:nvSpPr>
          <p:cNvPr id="5" name="TextBox 4"/>
          <p:cNvSpPr txBox="1"/>
          <p:nvPr/>
        </p:nvSpPr>
        <p:spPr>
          <a:xfrm>
            <a:off x="1001620" y="841067"/>
            <a:ext cx="7272808" cy="584775"/>
          </a:xfrm>
          <a:prstGeom prst="rect">
            <a:avLst/>
          </a:prstGeom>
          <a:noFill/>
        </p:spPr>
        <p:txBody>
          <a:bodyPr wrap="square" rtlCol="1">
            <a:spAutoFit/>
          </a:bodyPr>
          <a:lstStyle/>
          <a:p>
            <a:r>
              <a:rPr lang="fa-IR" sz="3200" dirty="0" smtClean="0">
                <a:solidFill>
                  <a:srgbClr val="FF0000"/>
                </a:solidFill>
                <a:cs typeface="2  Titr" pitchFamily="2" charset="-78"/>
              </a:rPr>
              <a:t>آلودگی آب های زیر زمینی توسط فاضلاب خانگی</a:t>
            </a:r>
            <a:endParaRPr lang="fa-IR" sz="3200" dirty="0">
              <a:solidFill>
                <a:srgbClr val="FF0000"/>
              </a:solidFill>
              <a:cs typeface="2  Titr" pitchFamily="2" charset="-78"/>
            </a:endParaRPr>
          </a:p>
        </p:txBody>
      </p:sp>
    </p:spTree>
    <p:extLst>
      <p:ext uri="{BB962C8B-B14F-4D97-AF65-F5344CB8AC3E}">
        <p14:creationId xmlns:p14="http://schemas.microsoft.com/office/powerpoint/2010/main" val="20910062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268760"/>
            <a:ext cx="8229600" cy="5793507"/>
          </a:xfrm>
        </p:spPr>
        <p:txBody>
          <a:bodyPr/>
          <a:lstStyle/>
          <a:p>
            <a:pPr>
              <a:buFont typeface="Wingdings" pitchFamily="2" charset="2"/>
              <a:buChar char="Ø"/>
            </a:pPr>
            <a:r>
              <a:rPr lang="fa-IR" dirty="0" smtClean="0">
                <a:solidFill>
                  <a:srgbClr val="FF0000"/>
                </a:solidFill>
                <a:cs typeface="2  Titr" pitchFamily="2" charset="-78"/>
              </a:rPr>
              <a:t>فاضلاب صنایع</a:t>
            </a:r>
            <a:r>
              <a:rPr lang="fa-IR" dirty="0" smtClean="0"/>
              <a:t>:</a:t>
            </a:r>
            <a:r>
              <a:rPr lang="fa-IR" sz="2800" dirty="0" smtClean="0">
                <a:cs typeface="2  Homa" pitchFamily="2" charset="-78"/>
              </a:rPr>
              <a:t>حاوی مواد شیمیایی سمی وفلزات سنگین و.. می باشد.که می تواند که می تواند باعث آلودگی شود</a:t>
            </a:r>
          </a:p>
          <a:p>
            <a:pPr>
              <a:buFont typeface="Wingdings" pitchFamily="2" charset="2"/>
              <a:buChar char="Ø"/>
            </a:pPr>
            <a:endParaRPr lang="fa-IR" sz="2800" dirty="0"/>
          </a:p>
          <a:p>
            <a:pPr>
              <a:buFont typeface="Wingdings" pitchFamily="2" charset="2"/>
              <a:buChar char="Ø"/>
            </a:pPr>
            <a:r>
              <a:rPr lang="fa-IR" dirty="0" smtClean="0">
                <a:solidFill>
                  <a:srgbClr val="FF0000"/>
                </a:solidFill>
                <a:cs typeface="2  Titr" pitchFamily="2" charset="-78"/>
              </a:rPr>
              <a:t>فاضلاب کشاورزی </a:t>
            </a:r>
            <a:r>
              <a:rPr lang="fa-IR" dirty="0" smtClean="0"/>
              <a:t>:</a:t>
            </a:r>
            <a:r>
              <a:rPr lang="fa-IR" sz="2800" dirty="0" smtClean="0">
                <a:cs typeface="2  Homa" pitchFamily="2" charset="-78"/>
              </a:rPr>
              <a:t>کاربرد انواع حشره کش ها – آفت کش ها –مصرف کود های شیمیایی وحیوانی در مزارع همراه آبیاری ودر نتیجه ایجاد جریان آب به خارج از مزرعه چه بصورت سطحی وچه بصورت زیرزمینی – باعث پخش وانتشار ترکیبات فوق می گردد که به مرور زمان مسائل پیچیده آلودگی آب ومحیط  زیست را موجب می شود </a:t>
            </a:r>
            <a:endParaRPr lang="fa-IR" dirty="0">
              <a:cs typeface="2  Homa" pitchFamily="2" charset="-78"/>
            </a:endParaRPr>
          </a:p>
        </p:txBody>
      </p:sp>
    </p:spTree>
    <p:extLst>
      <p:ext uri="{BB962C8B-B14F-4D97-AF65-F5344CB8AC3E}">
        <p14:creationId xmlns:p14="http://schemas.microsoft.com/office/powerpoint/2010/main" val="42411165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720" y="476672"/>
            <a:ext cx="8435280" cy="1143000"/>
          </a:xfrm>
        </p:spPr>
        <p:txBody>
          <a:bodyPr>
            <a:noAutofit/>
          </a:bodyPr>
          <a:lstStyle/>
          <a:p>
            <a:r>
              <a:rPr lang="fa-IR" sz="3200" dirty="0" smtClean="0">
                <a:solidFill>
                  <a:srgbClr val="FF0000"/>
                </a:solidFill>
                <a:cs typeface="2  Titr" pitchFamily="2" charset="-78"/>
              </a:rPr>
              <a:t>آلودگی رودخانه ها بااستفاده ازخروج فاضلاب صنایع ها</a:t>
            </a:r>
            <a:endParaRPr lang="fa-IR" sz="3200" dirty="0">
              <a:solidFill>
                <a:srgbClr val="FF0000"/>
              </a:solidFill>
              <a:cs typeface="2  Titr" pitchFamily="2"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2060848"/>
            <a:ext cx="7272808" cy="4536504"/>
          </a:xfrm>
        </p:spPr>
      </p:pic>
    </p:spTree>
    <p:extLst>
      <p:ext uri="{BB962C8B-B14F-4D97-AF65-F5344CB8AC3E}">
        <p14:creationId xmlns:p14="http://schemas.microsoft.com/office/powerpoint/2010/main" val="9903691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lstStyle/>
          <a:p>
            <a:pPr algn="ctr"/>
            <a:r>
              <a:rPr lang="fa-IR" dirty="0" smtClean="0">
                <a:solidFill>
                  <a:schemeClr val="tx1"/>
                </a:solidFill>
                <a:cs typeface="2  Titr" pitchFamily="2" charset="-78"/>
              </a:rPr>
              <a:t>راههای انتقال بیماری توسط آب </a:t>
            </a:r>
            <a:endParaRPr lang="fa-IR" dirty="0">
              <a:solidFill>
                <a:schemeClr val="tx1"/>
              </a:solidFill>
              <a:cs typeface="2  Titr" pitchFamily="2" charset="-78"/>
            </a:endParaRPr>
          </a:p>
        </p:txBody>
      </p:sp>
      <p:sp>
        <p:nvSpPr>
          <p:cNvPr id="3" name="Content Placeholder 2"/>
          <p:cNvSpPr>
            <a:spLocks noGrp="1"/>
          </p:cNvSpPr>
          <p:nvPr>
            <p:ph idx="1"/>
          </p:nvPr>
        </p:nvSpPr>
        <p:spPr/>
        <p:txBody>
          <a:bodyPr>
            <a:normAutofit lnSpcReduction="10000"/>
          </a:bodyPr>
          <a:lstStyle/>
          <a:p>
            <a:pPr marL="514350" indent="-514350">
              <a:lnSpc>
                <a:spcPct val="150000"/>
              </a:lnSpc>
              <a:buFont typeface="+mj-lt"/>
              <a:buAutoNum type="arabicParenR"/>
            </a:pPr>
            <a:r>
              <a:rPr lang="fa-IR" sz="3200" dirty="0" smtClean="0">
                <a:solidFill>
                  <a:srgbClr val="FF0000"/>
                </a:solidFill>
                <a:cs typeface="2  Titr" pitchFamily="2" charset="-78"/>
              </a:rPr>
              <a:t>مستقیم :</a:t>
            </a:r>
            <a:r>
              <a:rPr lang="fa-IR" sz="2800" dirty="0" smtClean="0">
                <a:cs typeface="2  Homa" pitchFamily="2" charset="-78"/>
              </a:rPr>
              <a:t>آلودگی آب با مدفوع یا ادرار بیمار ،باعث انتقال مستقیم عامل بیماری ازطریق آشامیدن یا تماس با آب به بدن فرد سالم می شود مهمترین بیماری ها :حصبه – وبا – انواع اسها ل های عفونی باسیلی وآمیبی- یرقان عفونی – فلج اطفال وسایر بیماری های ویروسی منتقله از طریق گوارش وبسیاری ازعفونت های دستگاه تنفسی فوقانی که از طریق استحمام در آبهای آلوده به انسان منتقل می شوند.  </a:t>
            </a:r>
            <a:endParaRPr lang="fa-IR" dirty="0">
              <a:cs typeface="2  Homa" pitchFamily="2" charset="-78"/>
            </a:endParaRPr>
          </a:p>
        </p:txBody>
      </p:sp>
    </p:spTree>
    <p:extLst>
      <p:ext uri="{BB962C8B-B14F-4D97-AF65-F5344CB8AC3E}">
        <p14:creationId xmlns:p14="http://schemas.microsoft.com/office/powerpoint/2010/main" val="9769061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652</TotalTime>
  <Words>1360</Words>
  <Application>Microsoft Office PowerPoint</Application>
  <PresentationFormat>On-screen Show (4:3)</PresentationFormat>
  <Paragraphs>93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بهداشت آب</vt:lpstr>
      <vt:lpstr>PowerPoint Presentation</vt:lpstr>
      <vt:lpstr>منابع آب</vt:lpstr>
      <vt:lpstr>PowerPoint Presentation</vt:lpstr>
      <vt:lpstr>منابع آلودگی آب </vt:lpstr>
      <vt:lpstr>PowerPoint Presentation</vt:lpstr>
      <vt:lpstr>PowerPoint Presentation</vt:lpstr>
      <vt:lpstr>آلودگی رودخانه ها بااستفاده ازخروج فاضلاب صنایع ها</vt:lpstr>
      <vt:lpstr>راههای انتقال بیماری توسط آب </vt:lpstr>
      <vt:lpstr>PowerPoint Presentation</vt:lpstr>
      <vt:lpstr>خصوصیات فیزیکی آب های آشامیدنی</vt:lpstr>
      <vt:lpstr>PowerPoint Presentation</vt:lpstr>
      <vt:lpstr>PowerPoint Presentation</vt:lpstr>
      <vt:lpstr>حفر وطراحی قنات در قدیم .......</vt:lpstr>
      <vt:lpstr>خصوصیات بیولوژیک آب آشامیدنی</vt:lpstr>
      <vt:lpstr>خصوصیات شیمیایی آب آشیامیدنی</vt:lpstr>
      <vt:lpstr>PowerPoint Presentation</vt:lpstr>
      <vt:lpstr>PowerPoint Presentation</vt:lpstr>
      <vt:lpstr>معایب سختی آب </vt:lpstr>
      <vt:lpstr>روش های ازبین بردن سختی</vt:lpstr>
      <vt:lpstr>اختلالات ناشی از ناخالصی آب </vt:lpstr>
      <vt:lpstr>PowerPoint Presentation</vt:lpstr>
      <vt:lpstr>PowerPoint Presentation</vt:lpstr>
      <vt:lpstr>فرایند های تصفیه آب</vt:lpstr>
      <vt:lpstr>روش های گندزدایی</vt:lpstr>
      <vt:lpstr>بحران کم آبی را درجهان جدی بگیریم....؟</vt:lpstr>
    </vt:vector>
  </TitlesOfParts>
  <Company>MRT www.Win2Farsi.com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بهداشت آب</dc:title>
  <dc:creator>MRT</dc:creator>
  <cp:lastModifiedBy>admin</cp:lastModifiedBy>
  <cp:revision>40</cp:revision>
  <dcterms:created xsi:type="dcterms:W3CDTF">2013-03-01T05:39:09Z</dcterms:created>
  <dcterms:modified xsi:type="dcterms:W3CDTF">2018-07-01T08:28:53Z</dcterms:modified>
</cp:coreProperties>
</file>